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50"/>
  </p:notesMasterIdLst>
  <p:handoutMasterIdLst>
    <p:handoutMasterId r:id="rId51"/>
  </p:handoutMasterIdLst>
  <p:sldIdLst>
    <p:sldId id="256" r:id="rId2"/>
    <p:sldId id="336" r:id="rId3"/>
    <p:sldId id="314" r:id="rId4"/>
    <p:sldId id="337" r:id="rId5"/>
    <p:sldId id="315" r:id="rId6"/>
    <p:sldId id="316" r:id="rId7"/>
    <p:sldId id="310" r:id="rId8"/>
    <p:sldId id="257" r:id="rId9"/>
    <p:sldId id="332" r:id="rId10"/>
    <p:sldId id="335" r:id="rId11"/>
    <p:sldId id="259" r:id="rId12"/>
    <p:sldId id="357" r:id="rId13"/>
    <p:sldId id="358" r:id="rId14"/>
    <p:sldId id="303" r:id="rId15"/>
    <p:sldId id="266" r:id="rId16"/>
    <p:sldId id="268" r:id="rId17"/>
    <p:sldId id="260" r:id="rId18"/>
    <p:sldId id="261" r:id="rId19"/>
    <p:sldId id="300" r:id="rId20"/>
    <p:sldId id="301" r:id="rId21"/>
    <p:sldId id="271" r:id="rId22"/>
    <p:sldId id="265" r:id="rId23"/>
    <p:sldId id="304" r:id="rId24"/>
    <p:sldId id="305" r:id="rId25"/>
    <p:sldId id="298" r:id="rId26"/>
    <p:sldId id="309" r:id="rId27"/>
    <p:sldId id="299" r:id="rId28"/>
    <p:sldId id="311" r:id="rId29"/>
    <p:sldId id="325" r:id="rId30"/>
    <p:sldId id="312" r:id="rId31"/>
    <p:sldId id="263" r:id="rId32"/>
    <p:sldId id="264" r:id="rId33"/>
    <p:sldId id="297" r:id="rId34"/>
    <p:sldId id="319" r:id="rId35"/>
    <p:sldId id="323" r:id="rId36"/>
    <p:sldId id="326" r:id="rId37"/>
    <p:sldId id="331" r:id="rId38"/>
    <p:sldId id="327" r:id="rId39"/>
    <p:sldId id="328" r:id="rId40"/>
    <p:sldId id="329" r:id="rId41"/>
    <p:sldId id="330" r:id="rId42"/>
    <p:sldId id="313" r:id="rId43"/>
    <p:sldId id="320" r:id="rId44"/>
    <p:sldId id="317" r:id="rId45"/>
    <p:sldId id="321" r:id="rId46"/>
    <p:sldId id="318" r:id="rId47"/>
    <p:sldId id="322" r:id="rId48"/>
    <p:sldId id="262" r:id="rId4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979F"/>
    <a:srgbClr val="273F56"/>
    <a:srgbClr val="174A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5688" autoAdjust="0"/>
  </p:normalViewPr>
  <p:slideViewPr>
    <p:cSldViewPr snapToGrid="0">
      <p:cViewPr varScale="1">
        <p:scale>
          <a:sx n="109" d="100"/>
          <a:sy n="109" d="100"/>
        </p:scale>
        <p:origin x="88" y="1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2064" y="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F3C18E-0036-4CBB-A154-B7B39FAB15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C42196-A57D-4A5F-83FC-6D0BDD2F4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89464-A66E-42C6-B1AB-60CE934BC7C0}" type="datetimeFigureOut">
              <a:rPr lang="sl-SI" smtClean="0"/>
              <a:t>14. 05. 2026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B9860-DDC0-45BE-B866-177558B863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AB8A5-820E-41C5-87A5-282C8E7A8B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BF1EE-B184-49FA-AF55-E3D3A53608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778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25BBF-3EF8-4B93-904B-A278D227628E}" type="datetimeFigureOut">
              <a:rPr lang="sl-SI" smtClean="0"/>
              <a:t>14. 05. 2026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270D0-39B8-476F-BE55-7B48B70DE0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55902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Datum posodobitve: 14.2.2023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9821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1426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0090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>
                <a:solidFill>
                  <a:schemeClr val="bg1">
                    <a:lumMod val="50000"/>
                  </a:schemeClr>
                </a:solidFill>
              </a:rPr>
              <a:t>DONE</a:t>
            </a:r>
            <a:endParaRPr lang="sl-SI" sz="1200" dirty="0">
              <a:solidFill>
                <a:schemeClr val="bg1">
                  <a:lumMod val="50000"/>
                </a:schemeClr>
              </a:solidFill>
            </a:endParaRP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3442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  <a:p>
            <a:r>
              <a:rPr lang="sl-SI" dirty="0"/>
              <a:t>Kaj to smo na novo sklenili pogodbe ali samo projekti, ki so v teku?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2466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>
                <a:effectLst/>
                <a:latin typeface="Calibri" panose="020F0502020204030204" pitchFamily="34" charset="0"/>
              </a:rPr>
              <a:t>V letu 2025 bodo trenutno še: - </a:t>
            </a:r>
            <a:r>
              <a:rPr lang="sl-SI" dirty="0" err="1">
                <a:effectLst/>
                <a:latin typeface="Calibri" panose="020F0502020204030204" pitchFamily="34" charset="0"/>
              </a:rPr>
              <a:t>EdibleLasers</a:t>
            </a:r>
            <a:r>
              <a:rPr lang="sl-SI" dirty="0">
                <a:effectLst/>
                <a:latin typeface="Calibri" panose="020F0502020204030204" pitchFamily="34" charset="0"/>
              </a:rPr>
              <a:t> (F5), </a:t>
            </a:r>
            <a:r>
              <a:rPr lang="sl-SI" dirty="0" err="1">
                <a:effectLst/>
                <a:latin typeface="Calibri" panose="020F0502020204030204" pitchFamily="34" charset="0"/>
              </a:rPr>
              <a:t>SoftQuanta</a:t>
            </a:r>
            <a:r>
              <a:rPr lang="sl-SI" dirty="0">
                <a:effectLst/>
                <a:latin typeface="Calibri" panose="020F0502020204030204" pitchFamily="34" charset="0"/>
              </a:rPr>
              <a:t> (F5) in </a:t>
            </a:r>
            <a:r>
              <a:rPr lang="sl-SI" dirty="0" err="1">
                <a:effectLst/>
                <a:latin typeface="Calibri" panose="020F0502020204030204" pitchFamily="34" charset="0"/>
              </a:rPr>
              <a:t>PeVGALAXY</a:t>
            </a:r>
            <a:r>
              <a:rPr lang="sl-SI" dirty="0">
                <a:effectLst/>
                <a:latin typeface="Calibri" panose="020F0502020204030204" pitchFamily="34" charset="0"/>
              </a:rPr>
              <a:t> (F9).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43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DONE!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11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1541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09769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800" dirty="0">
                <a:effectLst/>
                <a:latin typeface="Verdana" panose="020B0604030504040204" pitchFamily="34" charset="0"/>
              </a:rPr>
              <a:t>Manjka podatek za leto 2023.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7217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9350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Datum posodobitve: 14.2.2023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0835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30128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7657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30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975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31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5879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ICJT je rešeno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32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1889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33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0517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4219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6258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1487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4383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1143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1323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1629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ijs.si/ijsw" TargetMode="External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ijs.si/ijsw" TargetMode="External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D91F00D-CB34-4275-8367-B0E59C7079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" b="99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41A100-349D-4D91-B861-BFC478F466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911D00-9A7D-4B55-B716-9215655036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47"/>
          <a:stretch/>
        </p:blipFill>
        <p:spPr>
          <a:xfrm>
            <a:off x="10720315" y="558982"/>
            <a:ext cx="862861" cy="105032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38DC401-00C9-472A-8027-F7056DE4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918590"/>
            <a:ext cx="10515600" cy="2852737"/>
          </a:xfrm>
        </p:spPr>
        <p:txBody>
          <a:bodyPr lIns="0" tIns="0" rIns="0" bIns="0" anchor="b">
            <a:normAutofit/>
          </a:bodyPr>
          <a:lstStyle>
            <a:lvl1pPr algn="r">
              <a:lnSpc>
                <a:spcPct val="100000"/>
              </a:lnSpc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5874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_bullet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CF898F-BC21-48E7-9118-2460F824AA2F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711B91E-F0A9-461D-AFE5-5BE1375EC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ED5466F-BBCF-4B7C-AEF1-E9E60586F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8BFF22B-BEFD-4AAF-A5AB-D78292B8DC9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53104"/>
          </a:xfr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800"/>
            </a:lvl1pPr>
            <a:lvl2pPr marL="457200" indent="0">
              <a:buClr>
                <a:schemeClr val="accent1"/>
              </a:buClr>
              <a:buNone/>
              <a:defRPr sz="1600"/>
            </a:lvl2pPr>
            <a:lvl3pPr marL="914400" indent="0">
              <a:buClr>
                <a:schemeClr val="accent1"/>
              </a:buClr>
              <a:buNone/>
              <a:defRPr sz="1600"/>
            </a:lvl3pPr>
            <a:lvl4pPr marL="1371600" indent="0">
              <a:buClr>
                <a:schemeClr val="accent1"/>
              </a:buClr>
              <a:buNone/>
              <a:defRPr sz="1600"/>
            </a:lvl4pPr>
            <a:lvl5pPr marL="1828800" indent="0"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3CC9CF-3949-4BBF-A61C-3313041D63ED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21E847B-6B9A-4BFD-8827-257B52AD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81C4EEC-D0C1-4991-B4F9-36D6C1D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530247F-8848-4675-822B-28B1088E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8F9E4E-F770-4D0A-8A41-8A9094EB7DC4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9EF7605-54E2-46B7-A1FB-5906EF58C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AA8218F-8499-4FF5-86B2-CED6F315F03B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A810E4-30E7-447C-A9DE-FBB6166C229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5C7D07B-10B3-4904-8D81-03C12869FA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A27E679-9790-42AC-B080-79876DD846C9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563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_white_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CF898F-BC21-48E7-9118-2460F824AA2F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711B91E-F0A9-461D-AFE5-5BE1375EC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ED5466F-BBCF-4B7C-AEF1-E9E60586F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8BFF22B-BEFD-4AAF-A5AB-D78292B8DC9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53104"/>
          </a:xfr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800"/>
            </a:lvl1pPr>
            <a:lvl2pPr marL="457200" indent="0">
              <a:buClr>
                <a:schemeClr val="accent1"/>
              </a:buClr>
              <a:buNone/>
              <a:defRPr sz="1600"/>
            </a:lvl2pPr>
            <a:lvl3pPr marL="914400" indent="0">
              <a:buClr>
                <a:schemeClr val="accent1"/>
              </a:buClr>
              <a:buNone/>
              <a:defRPr sz="1600"/>
            </a:lvl3pPr>
            <a:lvl4pPr marL="1371600" indent="0">
              <a:buClr>
                <a:schemeClr val="accent1"/>
              </a:buClr>
              <a:buNone/>
              <a:defRPr sz="1600"/>
            </a:lvl4pPr>
            <a:lvl5pPr marL="1828800" indent="0"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B630EBA-749F-4BD2-B0F4-B8819468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48ED9B1-9E3A-4456-9F63-DF69E36DB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EC7AC74-D57D-4EB7-ABDA-C8CCE16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D3A9F7-A5E0-44E2-9ADC-EA8DC96A9AB3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110ECC9-6D52-4B9F-8540-D9E5C1B07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2300CC-6C54-45A1-825D-406DA8D2BA2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3F9A5C6-7CCE-4A77-BDAF-0C603006FA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00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dark">
    <p:bg>
      <p:bgPr>
        <a:solidFill>
          <a:srgbClr val="273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9CACB1-19AE-406B-8539-380AA0C6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9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CF898F-BC21-48E7-9118-2460F824AA2F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67B6A4F-DDB4-43C8-AE1F-C36629C2C0E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1565686"/>
            <a:ext cx="10515600" cy="434359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82FB77-7A0B-4492-8CC5-CDA3511C29CE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DF092B4-E971-40A3-AF5C-AA13983D97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274BF8A-256F-46C8-A708-A91D262E4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D1A3884-4E6B-4DD6-B52A-F84F7A5D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6C58C5-B627-48D0-A1A2-F881587ADEA7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0FFC75-0D4E-4439-BDBB-36554AF15093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3389B1-11FA-4BA9-BB10-29974CB3E7BA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E5B222-A54D-4043-94FA-2037AD36B6D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AC1F02-5381-4FFB-8E78-9FEC6B09D543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68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bullets_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69B196-7184-4644-A496-636A603F0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164"/>
          <a:stretch/>
        </p:blipFill>
        <p:spPr>
          <a:xfrm>
            <a:off x="836995" y="0"/>
            <a:ext cx="7183727" cy="366063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07587D-05D7-453E-B200-21B0C64E2322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CF898F-BC21-48E7-9118-2460F824AA2F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711B91E-F0A9-461D-AFE5-5BE1375EC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00EFF7B-8394-48E1-A550-FD3E9FC65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0F5D02B-7A02-4345-965D-EA4E45DED20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53104"/>
          </a:xfrm>
        </p:spPr>
        <p:txBody>
          <a:bodyPr lIns="0" tIns="0" rIns="0" bIns="0"/>
          <a:lstStyle>
            <a:lvl1pPr>
              <a:buClr>
                <a:schemeClr val="accent1"/>
              </a:buClr>
              <a:defRPr sz="18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FBBC80F-1843-41ED-9DB9-026C26B6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18885EE-40A5-4CC7-9FE6-BDD810DE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A4B3B70-1F20-40F9-8713-F9AA5A064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05A6E5C-4502-456A-BB37-B10E3AE38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164"/>
          <a:stretch/>
        </p:blipFill>
        <p:spPr>
          <a:xfrm>
            <a:off x="836995" y="0"/>
            <a:ext cx="7183727" cy="366063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EBCDB5-41DE-459A-A38C-150C583F3AB6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AF4B20-34A8-444F-B7F7-7F40EB3F8E8C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F92AA75-5011-427B-9A6E-B6FA1133F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BA6CD59-B4A7-4F73-8130-8862BEEE77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164"/>
          <a:stretch/>
        </p:blipFill>
        <p:spPr>
          <a:xfrm>
            <a:off x="836995" y="0"/>
            <a:ext cx="7183727" cy="366063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889800-32EA-43F6-A42E-F319F7E8FEB0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18920AA-4B24-465B-9C3E-99DFC606D01A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E545E84-1A19-46D6-A1E3-94FC53EAE1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53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CF898F-BC21-48E7-9118-2460F824AA2F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711B91E-F0A9-461D-AFE5-5BE1375EC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BD13082-F3DB-4F65-BC6B-8E70D08CF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9147" y="529648"/>
            <a:ext cx="5046233" cy="202477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BA70EF2-DE36-4D3C-AE4F-BC33EA07F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3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09FAC39-A484-435F-8648-D92A2040A4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53104"/>
          </a:xfr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800"/>
            </a:lvl1pPr>
            <a:lvl2pPr marL="457200" indent="0">
              <a:buClr>
                <a:schemeClr val="accent1"/>
              </a:buClr>
              <a:buFont typeface="Arial" panose="020B0604020202020204" pitchFamily="34" charset="0"/>
              <a:buNone/>
              <a:defRPr sz="1600"/>
            </a:lvl2pPr>
            <a:lvl3pPr marL="914400" indent="0">
              <a:buClr>
                <a:schemeClr val="accent1"/>
              </a:buClr>
              <a:buNone/>
              <a:defRPr sz="1600"/>
            </a:lvl3pPr>
            <a:lvl4pPr marL="1371600" indent="0">
              <a:buClr>
                <a:schemeClr val="accent1"/>
              </a:buClr>
              <a:buNone/>
              <a:defRPr sz="1600"/>
            </a:lvl4pPr>
            <a:lvl5pPr marL="1828800" indent="0"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BD3E47-07DF-4E22-A2E9-0BC21ED7C305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C48958B-2169-46B6-8FAE-42AE63BE7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1B4A4BC-F8E2-4283-B006-C6352BFCB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FE6B545-993E-4121-A90A-4778866D0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0FC44C-6628-402A-A249-7FAA5D0C969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2943E9B-F4AC-4F18-B567-F94AF2B17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7D5A2DD-66C3-4F36-BBE8-D18752132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9147" y="529648"/>
            <a:ext cx="5046233" cy="202477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18DF5C-AEB4-4B94-8A5D-5FD3EB166845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721D7A-7CAC-4D12-8759-ACC1F8364717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0C64633-C9C9-485F-9616-F3DA871BD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265D37A-4195-4DDF-9FB2-621732CED5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9147" y="529648"/>
            <a:ext cx="5046233" cy="202477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A0C254-E498-4CA6-A034-78FA0C367219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690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975876B-95D0-411D-828A-74CF40C51C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9144" y="1090459"/>
            <a:ext cx="8380207" cy="480139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CF898F-BC21-48E7-9118-2460F824AA2F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711B91E-F0A9-461D-AFE5-5BE1375EC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26D876F-5347-4C7C-808C-ECB2DECEB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1F112AB-5939-469E-9972-488EC744128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53104"/>
          </a:xfrm>
        </p:spPr>
        <p:txBody>
          <a:bodyPr lIns="0" tIns="0" rIns="0" bIns="0"/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11E6D2-188B-4DE1-AC4F-D4836337AAF9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52B3D76-6598-4D63-B1CB-4E6292D8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AFD9549-77EE-48ED-ADE2-B77CC9453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5519F95-2EDC-431B-9AC8-FE10167A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338D82B-1E8D-4039-9CA2-F7CD2FE7F9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9144" y="1090459"/>
            <a:ext cx="8380207" cy="480139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7517F7-ECA5-4657-9718-925B494426CB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6FE77F4-DB82-40BA-B866-A19C4D09F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3BE736-733D-471B-8385-4EAB4E05B8D0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AAC4C9CE-C4D1-482B-96D9-015BC7D520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9144" y="1090459"/>
            <a:ext cx="8380207" cy="480139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C9F502-83D6-4463-83B5-08A92431CFB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193BBCC-25A2-49F3-B8A7-51A98963A8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510112-AA53-461F-A7A7-274372FC0979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47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bullets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9CACB1-19AE-406B-8539-380AA0C6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1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CF898F-BC21-48E7-9118-2460F824AA2F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DAF6916-2A2A-42DD-A0D7-D9CFCF5EF06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53104"/>
          </a:xfrm>
        </p:spPr>
        <p:txBody>
          <a:bodyPr lIns="0" tIns="0" rIns="0" bIns="0"/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11B91E-F0A9-461D-AFE5-5BE1375EC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0A4F30-337A-4218-A77D-16A141C8264C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2A4C57B-D661-49B0-9DE4-36B847253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F5165AA-A3FC-463E-B404-9C062CE62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9342F6B-5108-4D5D-9EF2-57AB7847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F65CA7-621F-47CF-84C8-36BF093B3268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6000E93-A3B1-4D79-BABC-471A018D4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097C924-A9E9-4E12-8FAD-D5F643B74FFF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41C65A8-ACC5-47EB-9952-FCF97D92F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603" y="4430166"/>
            <a:ext cx="4871274" cy="163374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3D492D-348C-494E-A411-4B17CB7369DA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D0DCFDE-4FB8-42E6-94BC-D36E1897B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F5DB571-32E5-480D-AB3B-99A12422591F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425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FFB001-228F-B955-AC8F-D515260EA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32240" y="1360641"/>
            <a:ext cx="4735023" cy="4108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83FE2E7-4B09-420F-A0D2-BAFE64ED875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3757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800"/>
            </a:lvl1pPr>
            <a:lvl2pPr marL="4572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2pPr>
            <a:lvl3pPr marL="9144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3pPr>
            <a:lvl4pPr marL="13716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4pPr>
            <a:lvl5pPr marL="18288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271398-3CA7-46D2-BE6C-90FE320214A8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BBE3C80-6C94-4044-B200-5546CB7C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F11CD7F-5CEB-4B4D-8AAF-E5D58774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0849B32-0661-43C2-9B08-FE6D4583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3B922D2-2F92-4F2D-B57F-69E2C57DBA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32240" y="1360641"/>
            <a:ext cx="4735023" cy="410890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6455C7-0D9B-4A45-8DA6-C68CC57F86F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8062FFE-F8B2-4A9C-8EA2-21675AB383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B916B1-1FF4-4D8F-AA59-41CC7447F20A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84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D85D2A1-0FC4-5F88-8EF2-969B5E9CE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7219" y="3378394"/>
            <a:ext cx="1826581" cy="26311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83FE2E7-4B09-420F-A0D2-BAFE64ED875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3757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800"/>
            </a:lvl1pPr>
            <a:lvl2pPr marL="4572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2pPr>
            <a:lvl3pPr marL="9144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3pPr>
            <a:lvl4pPr marL="13716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4pPr>
            <a:lvl5pPr marL="18288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271398-3CA7-46D2-BE6C-90FE320214A8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BBE3C80-6C94-4044-B200-5546CB7C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F11CD7F-5CEB-4B4D-8AAF-E5D58774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0849B32-0661-43C2-9B08-FE6D4583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238787D-5274-42A9-856C-BF9350E3F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7219" y="3378394"/>
            <a:ext cx="1826581" cy="26311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01AB02-4D5B-4775-B071-DD01BE491C48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0C33BBB-07E1-471C-AC19-C9105FDCC2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C4F446-DD51-4F94-AC34-A75A4AAF71A5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925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999DF7F-7099-B8FC-78EF-17B43D547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0672" y="1132025"/>
            <a:ext cx="8521569" cy="5542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83FE2E7-4B09-420F-A0D2-BAFE64ED875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3757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800"/>
            </a:lvl1pPr>
            <a:lvl2pPr marL="4572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2pPr>
            <a:lvl3pPr marL="9144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3pPr>
            <a:lvl4pPr marL="13716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4pPr>
            <a:lvl5pPr marL="18288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271398-3CA7-46D2-BE6C-90FE320214A8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BBE3C80-6C94-4044-B200-5546CB7C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F11CD7F-5CEB-4B4D-8AAF-E5D58774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0849B32-0661-43C2-9B08-FE6D4583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C181B22-9157-4514-8869-FCDA11527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0672" y="1132025"/>
            <a:ext cx="8521569" cy="554228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085C97-44EB-4689-BB0B-B87F468F6B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5C7237E-F5BB-4F16-8B33-0AC2A4B6AF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E9D283E-7019-402F-BBB0-2AADEE69AC2A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481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9284C9-8E6B-48D4-958A-F0B4131CA5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596143-CB1A-4B9E-ADBB-6733FC476A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6BEA75-04B7-490E-A5B0-63EBE2779A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47"/>
          <a:stretch/>
        </p:blipFill>
        <p:spPr>
          <a:xfrm>
            <a:off x="10720315" y="558982"/>
            <a:ext cx="862861" cy="105032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5AF6F28-0346-4B31-A6F1-CA1CAF0E9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918590"/>
            <a:ext cx="10515600" cy="2852737"/>
          </a:xfrm>
        </p:spPr>
        <p:txBody>
          <a:bodyPr lIns="0" tIns="0" rIns="0" bIns="0" anchor="b">
            <a:normAutofit/>
          </a:bodyPr>
          <a:lstStyle>
            <a:lvl1pPr algn="r">
              <a:lnSpc>
                <a:spcPct val="100000"/>
              </a:lnSpc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67290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8C480B-FE38-8252-AFA9-ED113B98D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288"/>
          <a:stretch/>
        </p:blipFill>
        <p:spPr>
          <a:xfrm>
            <a:off x="7619423" y="2124662"/>
            <a:ext cx="4572000" cy="3041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83FE2E7-4B09-420F-A0D2-BAFE64ED875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3757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800"/>
            </a:lvl1pPr>
            <a:lvl2pPr marL="4572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2pPr>
            <a:lvl3pPr marL="9144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3pPr>
            <a:lvl4pPr marL="13716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4pPr>
            <a:lvl5pPr marL="18288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271398-3CA7-46D2-BE6C-90FE320214A8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BBE3C80-6C94-4044-B200-5546CB7C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F11CD7F-5CEB-4B4D-8AAF-E5D58774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0849B32-0661-43C2-9B08-FE6D4583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510E17A-AA94-4940-9D17-2EB39C29D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288"/>
          <a:stretch/>
        </p:blipFill>
        <p:spPr>
          <a:xfrm>
            <a:off x="7619423" y="2124662"/>
            <a:ext cx="4572000" cy="304169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519C38-DD18-4E3D-A444-04A416B112C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0A4A3953-14ED-4184-AD5E-4806961D7D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9A599B-5516-48A3-8882-E31F7CC23A4F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334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A57DD30-400F-3851-11C9-15776B2DA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2745" r="32745" b="-754"/>
          <a:stretch/>
        </p:blipFill>
        <p:spPr>
          <a:xfrm>
            <a:off x="5227320" y="1834773"/>
            <a:ext cx="6964680" cy="38250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83FE2E7-4B09-420F-A0D2-BAFE64ED875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3757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800"/>
            </a:lvl1pPr>
            <a:lvl2pPr marL="4572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2pPr>
            <a:lvl3pPr marL="9144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3pPr>
            <a:lvl4pPr marL="13716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4pPr>
            <a:lvl5pPr marL="18288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271398-3CA7-46D2-BE6C-90FE320214A8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BBE3C80-6C94-4044-B200-5546CB7C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F11CD7F-5CEB-4B4D-8AAF-E5D58774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0849B32-0661-43C2-9B08-FE6D4583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AE17EBB-D52B-49BC-99A3-79DA50CBE3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2745" r="32745" b="-754"/>
          <a:stretch/>
        </p:blipFill>
        <p:spPr>
          <a:xfrm>
            <a:off x="5227320" y="1834773"/>
            <a:ext cx="6964680" cy="38250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AB2203-8422-4CD7-BE58-46EFF32F7EE7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E4B680C-4160-4FA0-BFB4-CEEC97328C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A15D55-E2C8-428D-A836-8675F58DCE36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695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1E67E59-48A5-169D-34C1-D454B5FD2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9921" y="-50087"/>
            <a:ext cx="5146040" cy="34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83FE2E7-4B09-420F-A0D2-BAFE64ED875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3757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800"/>
            </a:lvl1pPr>
            <a:lvl2pPr marL="4572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2pPr>
            <a:lvl3pPr marL="9144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3pPr>
            <a:lvl4pPr marL="13716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4pPr>
            <a:lvl5pPr marL="18288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271398-3CA7-46D2-BE6C-90FE320214A8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BBE3C80-6C94-4044-B200-5546CB7C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F11CD7F-5CEB-4B4D-8AAF-E5D58774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0849B32-0661-43C2-9B08-FE6D4583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C818145-338B-439C-B04A-2FC5E0EA42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9921" y="-50087"/>
            <a:ext cx="5146040" cy="346902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C5EFC0-E957-47BA-8FAD-3514E3FAB01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400C5DA-9D37-4DE8-993A-BD396DB384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069CC0-6C16-4937-BFE6-FE4F312D605F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419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56B77B5-3776-D4A8-6FD3-D9182C702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00201" y="3912696"/>
            <a:ext cx="15097760" cy="27616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83FE2E7-4B09-420F-A0D2-BAFE64ED875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3757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800"/>
            </a:lvl1pPr>
            <a:lvl2pPr marL="4572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2pPr>
            <a:lvl3pPr marL="9144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3pPr>
            <a:lvl4pPr marL="13716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4pPr>
            <a:lvl5pPr marL="18288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271398-3CA7-46D2-BE6C-90FE320214A8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BBE3C80-6C94-4044-B200-5546CB7C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F11CD7F-5CEB-4B4D-8AAF-E5D58774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0849B32-0661-43C2-9B08-FE6D4583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C2D94BE-AD32-427D-8747-66E123780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00201" y="3912696"/>
            <a:ext cx="15097760" cy="276160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591EAB-FD53-4611-9358-0E8BFF6D58FA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E087A76-D81B-4AAA-9B89-79F863203A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14D3DD-928B-4DCA-9D38-FB4B834DA9A6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771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AB5CD86-2967-298C-5E61-397E85700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98" y="4502972"/>
            <a:ext cx="10515602" cy="1420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271398-3CA7-46D2-BE6C-90FE320214A8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BBE3C80-6C94-4044-B200-5546CB7C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F11CD7F-5CEB-4B4D-8AAF-E5D58774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0849B32-0661-43C2-9B08-FE6D4583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83FE2E7-4B09-420F-A0D2-BAFE64ED875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3757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800"/>
            </a:lvl1pPr>
            <a:lvl2pPr marL="4572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2pPr>
            <a:lvl3pPr marL="9144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3pPr>
            <a:lvl4pPr marL="13716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4pPr>
            <a:lvl5pPr marL="18288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A8CF66-DDF2-4F1C-99F1-D731D545A8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98" y="4502972"/>
            <a:ext cx="10515602" cy="142089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DB35DC-D97A-425D-A8FC-F3E6D3FB56B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DFEBC64-E710-4603-B668-71AD27FF3F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AA6EBD-93E6-4E66-9486-8AB60E147B54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122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271398-3CA7-46D2-BE6C-90FE320214A8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BBE3C80-6C94-4044-B200-5546CB7C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F11CD7F-5CEB-4B4D-8AAF-E5D58774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0849B32-0661-43C2-9B08-FE6D4583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2DEDAA4-F29D-E25D-77BE-8A9CEC819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1178" y="2414557"/>
            <a:ext cx="4062622" cy="266552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83FE2E7-4B09-420F-A0D2-BAFE64ED875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3757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800"/>
            </a:lvl1pPr>
            <a:lvl2pPr marL="4572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2pPr>
            <a:lvl3pPr marL="9144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3pPr>
            <a:lvl4pPr marL="13716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4pPr>
            <a:lvl5pPr marL="18288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A70BCEC-6268-42F6-AB53-3514AFDF8827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12F009B-0473-4BCE-854A-B2F30EBB7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562320-27FF-470E-B5E4-07F6956FCA4C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7BF52A-FAAF-4544-9F20-C93D2EDE95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1178" y="2414557"/>
            <a:ext cx="4062622" cy="26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29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for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A9F567-E7F1-4869-B9EE-392180068146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AD897AA-755A-4CB9-AE0B-0D9E5C19843F}"/>
              </a:ext>
            </a:extLst>
          </p:cNvPr>
          <p:cNvSpPr/>
          <p:nvPr/>
        </p:nvSpPr>
        <p:spPr>
          <a:xfrm>
            <a:off x="8926317" y="1261628"/>
            <a:ext cx="3265683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F9AB79-5216-4A2C-8D86-898B22638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262F920-70EF-4CB8-AC91-32EC90AFC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19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06B0190-A95D-43C8-9871-F37913A8F72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5310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None/>
              <a:defRPr sz="18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EB54AB-AD57-41AA-805E-AB92C905A457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3FE1F1-9CB2-42CE-B54B-1F861DA0F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E7A896E-9EA1-4643-A046-60B84C790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DDDFDBB-C44B-44D3-A0B9-78DC0F5F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C4321B-1EE2-4196-A7B6-2729D5220203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E5E936F-7E5B-426F-95DA-2D96916F7D57}"/>
              </a:ext>
            </a:extLst>
          </p:cNvPr>
          <p:cNvSpPr/>
          <p:nvPr/>
        </p:nvSpPr>
        <p:spPr>
          <a:xfrm>
            <a:off x="8926317" y="1261628"/>
            <a:ext cx="3265683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6A59A2-D970-472B-A39D-A3BFD3207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18C864-D487-4B86-841E-73755E895EE0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880325-BAB5-4D15-9DEF-5FA77C0083D9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B2ECF5D-A9A0-42BA-A5F3-32602105C509}"/>
              </a:ext>
            </a:extLst>
          </p:cNvPr>
          <p:cNvSpPr/>
          <p:nvPr userDrawn="1"/>
        </p:nvSpPr>
        <p:spPr>
          <a:xfrm>
            <a:off x="8926317" y="1261628"/>
            <a:ext cx="3265683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6A599C-AF46-4FAA-BFE3-C4EAD11B1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EE8324-70C7-46A3-8736-127DB57772C6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061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bulets_abstract points">
    <p:bg>
      <p:bgPr>
        <a:solidFill>
          <a:srgbClr val="273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9CACB1-19AE-406B-8539-380AA0C6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9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CF898F-BC21-48E7-9118-2460F824AA2F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67B6A4F-DDB4-43C8-AE1F-C36629C2C0E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1565686"/>
            <a:ext cx="10515600" cy="4343591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909EA-6E0B-46C0-94BE-731BB50D8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7000"/>
          </a:blip>
          <a:srcRect l="-2888" t="42529" r="36024" b="-5653"/>
          <a:stretch/>
        </p:blipFill>
        <p:spPr>
          <a:xfrm>
            <a:off x="8697729" y="5043"/>
            <a:ext cx="3494271" cy="324816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82FB77-7A0B-4492-8CC5-CDA3511C29CE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5004381-4882-49B1-9018-DB45020589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7F61402-6F8B-49FE-9723-BBF9AA33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272E0B2-7983-4911-A7AB-89C203AC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536C58C5-B627-48D0-A1A2-F881587ADEA7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C984E-D64D-45B2-B375-55025465FD0E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83627E7-EE37-41D2-BF5E-452E103645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7000"/>
          </a:blip>
          <a:srcRect l="-2888" t="42529" r="36024" b="-5653"/>
          <a:stretch/>
        </p:blipFill>
        <p:spPr>
          <a:xfrm>
            <a:off x="8697729" y="5043"/>
            <a:ext cx="3494271" cy="324816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CE5424-A44E-47BA-A0C6-83FF4760B584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405F3D-3B01-4B2A-BD3B-FF45D9EEF8D9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1C5CABD-0571-4742-BDE5-9E92CD340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7000"/>
          </a:blip>
          <a:srcRect l="-2888" t="42529" r="36024" b="-5653"/>
          <a:stretch/>
        </p:blipFill>
        <p:spPr>
          <a:xfrm>
            <a:off x="8697729" y="5043"/>
            <a:ext cx="3494271" cy="324816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C726EA-F3E0-450D-B65C-79A4B3DAA179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02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lectronics and Information Technologie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19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36EE2B-BACF-4AB0-B5FB-CD9D7CD35F27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5A9B58E-7FCD-49E4-BD85-52622CB7E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19496" r="11473" b="18671"/>
          <a:stretch/>
        </p:blipFill>
        <p:spPr>
          <a:xfrm>
            <a:off x="7520763" y="3055103"/>
            <a:ext cx="4161848" cy="335278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2074B8F-63FF-4228-BF17-CA6E6470300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53104"/>
          </a:xfrm>
        </p:spPr>
        <p:txBody>
          <a:bodyPr lIns="0" tIns="0" rIns="0" bIns="0"/>
          <a:lstStyle>
            <a:lvl1pPr>
              <a:buClr>
                <a:schemeClr val="accent1"/>
              </a:buClr>
              <a:defRPr sz="1800"/>
            </a:lvl1pPr>
            <a:lvl2pPr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760F86A-C561-490C-9326-AA5049DE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839CBB2-7294-4E34-BC8F-80A22714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FE26995-8754-4A79-A016-F6461163E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39BF21-3093-4325-B0CB-0EACC2BF3F42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8F0407A-A7E9-4692-AB42-BFA9B78CB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C56945-B6FC-47B3-B7E1-350B27B57AFA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F982AACB-E305-43A2-AC40-765CEB2CF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19496" r="11473" b="18671"/>
          <a:stretch/>
        </p:blipFill>
        <p:spPr>
          <a:xfrm>
            <a:off x="7520763" y="3055103"/>
            <a:ext cx="4161848" cy="335278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4963AD-7EA0-462A-8F79-6870EDA8295A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A40F02C-1DA8-4BF6-A463-076951C30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BFD2B4-44DF-4065-B70B-4BB573D53532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179C4FC5-E383-4CF6-A848-98953787B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19496" r="11473" b="18671"/>
          <a:stretch/>
        </p:blipFill>
        <p:spPr>
          <a:xfrm>
            <a:off x="7520763" y="3055103"/>
            <a:ext cx="4161848" cy="335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89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lectronics and Information Technologies_dark">
    <p:bg>
      <p:bgPr>
        <a:solidFill>
          <a:srgbClr val="273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07587D-05D7-453E-B200-21B0C64E2322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639CACB1-19AE-406B-8539-380AA0C6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1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CF898F-BC21-48E7-9118-2460F824AA2F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AC1CB0C-EAD3-4385-9E82-F9F68D1D4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19496" r="11473" b="18671"/>
          <a:stretch/>
        </p:blipFill>
        <p:spPr>
          <a:xfrm>
            <a:off x="7520763" y="3055103"/>
            <a:ext cx="4161848" cy="3352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A171F1-14D7-4260-B011-26727F7C660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778D36E-7028-4E53-809F-C2008084BF2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1565686"/>
            <a:ext cx="10515600" cy="4343591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BA19766-CF43-4424-9D5C-66867F4C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DA5F2C6-9117-4CA5-86E9-76F9324EF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B9FA932-FAAF-4070-A330-6F12B343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536C58C5-B627-48D0-A1A2-F881587ADEA7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520622-611F-47BF-B43C-7773EAD7DC6B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2CA336-9A07-4D6C-9DFC-9B5B0227973A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0CAC0FC-4E8B-4F04-9DF0-FCB835700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19496" r="11473" b="18671"/>
          <a:stretch/>
        </p:blipFill>
        <p:spPr>
          <a:xfrm>
            <a:off x="7520763" y="3055103"/>
            <a:ext cx="4161848" cy="33527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B44928-44F4-4E24-9C4C-9A4E61EA092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9E751B-81A1-4756-A16F-A3B9ACF2D296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BC433C-7567-4EB6-88D1-2E6B3A1AE4C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9BF1F7E-2029-44AF-862D-CC50E662C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19496" r="11473" b="18671"/>
          <a:stretch/>
        </p:blipFill>
        <p:spPr>
          <a:xfrm>
            <a:off x="7520763" y="3055103"/>
            <a:ext cx="4161848" cy="3352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500F24-F106-4D5E-81AC-BCE7A5E2D6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7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EF0EED-7F56-4410-8147-41D06EAD1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6" b="218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72F803-64A2-4990-8CAC-D2707C798E09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DE106E-3D93-4C03-975C-3BFC22201D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47"/>
          <a:stretch/>
        </p:blipFill>
        <p:spPr>
          <a:xfrm>
            <a:off x="10720315" y="558982"/>
            <a:ext cx="862861" cy="10503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E367073-5408-4353-9F62-F942EE12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918590"/>
            <a:ext cx="10515600" cy="2852737"/>
          </a:xfrm>
        </p:spPr>
        <p:txBody>
          <a:bodyPr lIns="0" tIns="0" rIns="0" bIns="0" anchor="b">
            <a:normAutofit/>
          </a:bodyPr>
          <a:lstStyle>
            <a:lvl1pPr algn="r">
              <a:lnSpc>
                <a:spcPct val="100000"/>
              </a:lnSpc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23805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ysics and Reactor Engineering and Energetic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DB4A32-FDEE-4730-A492-C4488B7FF8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22428" r="10872" b="23444"/>
          <a:stretch/>
        </p:blipFill>
        <p:spPr>
          <a:xfrm>
            <a:off x="7428613" y="3090530"/>
            <a:ext cx="4338085" cy="30125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9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36EE2B-BACF-4AB0-B5FB-CD9D7CD35F27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7B9DDFA-593A-4FD9-B1DC-9C785F727B4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5310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 sz="18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F1C752AA-6A75-4A8B-AE6D-A87DDC1E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61ED230-6263-4494-BAAF-33F338A62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490B5E-82A9-4CE7-8B40-622C5DE7E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E76455-D0EB-49EA-889D-F8356E7A8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22428" r="10872" b="23444"/>
          <a:stretch/>
        </p:blipFill>
        <p:spPr>
          <a:xfrm>
            <a:off x="7428613" y="3090530"/>
            <a:ext cx="4338085" cy="30125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87A6AF-312B-4F5F-89DF-7B310FE1D13D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59D8235-66BC-41F4-A087-6112486EB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2E6BB2-6760-4168-BD4F-8184975E2D5C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230EA82-115A-4A1E-85DD-73D5F04BF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22428" r="10872" b="23444"/>
          <a:stretch/>
        </p:blipFill>
        <p:spPr>
          <a:xfrm>
            <a:off x="7428613" y="3090530"/>
            <a:ext cx="4338085" cy="301255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757EB2-1A5E-4C81-AC89-FD639C1A019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B2917E8-36EB-4AEC-8D2A-B3B06DA31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2C07E4-7486-4055-AD0E-B7C3EEBE5066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561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actor Engineering and Energetics_dark">
    <p:bg>
      <p:bgPr>
        <a:solidFill>
          <a:srgbClr val="273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07587D-05D7-453E-B200-21B0C64E2322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639CACB1-19AE-406B-8539-380AA0C6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9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CF898F-BC21-48E7-9118-2460F824AA2F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22D59B1-62FE-4F08-ADF1-9A49D8EE8F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22428" r="10872" b="23444"/>
          <a:stretch/>
        </p:blipFill>
        <p:spPr>
          <a:xfrm>
            <a:off x="7428613" y="3090530"/>
            <a:ext cx="4338085" cy="3012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CEE44C-D1C8-4837-95F6-8FD1F286A41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930EBBB-6B44-4ABE-8766-C72D4B77CDB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1565686"/>
            <a:ext cx="10515600" cy="4343591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C2A51B6-0C3C-4E68-84EE-900C1BFE5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3A3D72-AB1E-46D8-8484-A14C3928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BCE8926-9580-41E1-B254-C000A80A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536C58C5-B627-48D0-A1A2-F881587ADEA7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1F7F79-AF6B-4B91-A759-834D530E2AD9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2564FF6-65EC-4019-983D-D0F1C32AC1F8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C727F8A-EE2E-4F99-8B26-B38A84B6BE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22428" r="10872" b="23444"/>
          <a:stretch/>
        </p:blipFill>
        <p:spPr>
          <a:xfrm>
            <a:off x="7428613" y="3090530"/>
            <a:ext cx="4338085" cy="30125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8EB6FF-C0B1-40C0-BFE3-950948FD70C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DB89BE-4564-48AA-AC36-A7ACFCAE8B4C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E121482-1A7C-40F5-80CA-4D415C579559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7C5A25F-3B72-44A4-89A6-CFD77D910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22428" r="10872" b="23444"/>
          <a:stretch/>
        </p:blipFill>
        <p:spPr>
          <a:xfrm>
            <a:off x="7428613" y="3090530"/>
            <a:ext cx="4338085" cy="30125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307371-4818-4623-9B66-9DB22C2806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2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emistry and Biochemistr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9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458A20-2034-4A57-B20A-6AE051379F39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20BB8EC-FB56-43FC-8B13-675C04B9946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5310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 sz="18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B5BA8F-50CB-4C24-B71A-531919542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t="18274" r="12647" b="17773"/>
          <a:stretch/>
        </p:blipFill>
        <p:spPr>
          <a:xfrm>
            <a:off x="7388352" y="2724915"/>
            <a:ext cx="4294259" cy="3739675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3F4EFFF-5C42-45E7-9977-776BA649E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B257DD5-6E6A-4BBC-82DD-C7B9F41D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4AE1365-9267-4095-8084-97800A4A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C57691-3452-49FA-9A61-8585271D3B73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705894D-5F28-4AA4-9F20-FEF2B188E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27B427-A013-404E-8830-D96CFCB45AA8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71BB325-0267-4B41-8C49-3CB37BCE9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t="18274" r="12647" b="17773"/>
          <a:stretch/>
        </p:blipFill>
        <p:spPr>
          <a:xfrm>
            <a:off x="7388352" y="2724915"/>
            <a:ext cx="4294259" cy="37396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22B80B-EB3E-4B8A-8E21-2ADDE67B8F17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A7EB07E-D921-4454-B1AC-07EBC5CF3F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A007A24-C845-457E-AC4B-6A2411963753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4B7E9E11-F73A-4E88-8A3C-38B303BD9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t="18274" r="12647" b="17773"/>
          <a:stretch/>
        </p:blipFill>
        <p:spPr>
          <a:xfrm>
            <a:off x="7388352" y="2724915"/>
            <a:ext cx="4294259" cy="373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64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emistry and Biochemistry_dark">
    <p:bg>
      <p:bgPr>
        <a:solidFill>
          <a:srgbClr val="273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07587D-05D7-453E-B200-21B0C64E2322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639CACB1-19AE-406B-8539-380AA0C6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CF898F-BC21-48E7-9118-2460F824AA2F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504C8D1-4860-44AB-823E-7DC34FBAF5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t="18274" r="12647" b="17773"/>
          <a:stretch/>
        </p:blipFill>
        <p:spPr>
          <a:xfrm>
            <a:off x="7388352" y="2724915"/>
            <a:ext cx="4294259" cy="3739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042FB3-DABD-41A7-8DAA-9C9535FE3D8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1A021EE-789D-4708-8C03-AC401352418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1565686"/>
            <a:ext cx="10515600" cy="4343591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1BC7FBC-C21E-4C93-BC91-29C0A9C04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C04A0D9-B5EB-4AF6-BEF0-0F5C83986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CBD0334-FFF6-4304-B263-B8D312C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536C58C5-B627-48D0-A1A2-F881587ADEA7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780A2B-07FC-43D1-A7F6-F7CC4F202230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3CCF19-E96E-46A5-B591-73605A3D3B02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499BB49-E2E4-4A31-B643-46A01E162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t="18274" r="12647" b="17773"/>
          <a:stretch/>
        </p:blipFill>
        <p:spPr>
          <a:xfrm>
            <a:off x="7388352" y="2724915"/>
            <a:ext cx="4294259" cy="37396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84CC3D-ADBD-481C-82E5-AB1D1D07E1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66D36F-529B-4776-ABFD-5D4264C0C05C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4E3EB8-BBA5-4283-891E-7BA60D6D416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21A0776-3F62-4F71-840F-7A7DBDD26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t="18274" r="12647" b="17773"/>
          <a:stretch/>
        </p:blipFill>
        <p:spPr>
          <a:xfrm>
            <a:off x="7388352" y="2724915"/>
            <a:ext cx="4294259" cy="3739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01CE93-012C-4F79-8317-29FF2E727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32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E34E2-847E-4A8F-A3A7-3C0FBE6C4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6A35AE-94ED-4565-ABC4-DBC49C94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3932237" cy="836699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2133C4-E52B-45A8-89FE-4D02EEED315B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B5749FB-DA9A-49FB-AFCD-9FC03A13276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932679" y="1124158"/>
            <a:ext cx="6375849" cy="4744828"/>
          </a:xfrm>
        </p:spPr>
        <p:txBody>
          <a:bodyPr lIns="0" tIns="0" rIns="0" bIns="0"/>
          <a:lstStyle>
            <a:lvl1pPr>
              <a:buClr>
                <a:schemeClr val="accent1"/>
              </a:buClr>
              <a:defRPr sz="18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98E930-CCA4-4073-A7BF-2B203AEA1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7AD7F1-09E4-4113-AAE4-3C5D469297E5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DE8643C-36FE-4C25-B2B3-5839A512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D4FA25-BF4E-4FBD-8179-B6113B114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3358DF1-CB94-4753-B571-06009D98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BAAF1D-6F97-4301-8AA9-9B20972A2005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8A7CD11-60F6-4771-89D1-7F678B0A7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6BCCC5C-ECAB-43E3-AF1F-D075912B54EA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A01F29-0D1F-49D0-B54A-51B1E634766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07CEA38-9920-48A2-97DF-DB7144A06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FF2D38-D1E8-4FEF-910C-4BA51ABDDADC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219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3E8CCB-CE99-4EA1-8815-52CA60E04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24158"/>
            <a:ext cx="6079172" cy="47368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sl-S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48E42-086A-4099-80A7-8667EFDD0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C5BFAA-D037-467A-897F-7E8CBB2548CA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00F865DD-8595-460F-B984-E043FE85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3932237" cy="83671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C4EA16-6BE8-4998-A1E0-49845D0DD2D4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9191EBC-9CC6-440D-AEE9-5F2100B5D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172CA7-9B7A-4D25-8DF6-B1B0F940D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50FDEEF-F0F1-432D-8DCB-75E95A6F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8ACDAA1-0280-45BD-B8EE-0D27E21F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571AFF-1FB8-4DB4-82E4-1256B420C09A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B7435A-DEFA-445E-83F9-A2321069ED48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E854A54-50FB-4CFF-B971-370000349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7EEC9C-6658-4C32-A04B-361C8FA433E9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FEBACC-5E49-42CA-BF1E-1D67A5A686E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F07C33FA-D2D0-46A4-A9D8-985D4B516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66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for attention ">
    <p:bg>
      <p:bgPr>
        <a:solidFill>
          <a:srgbClr val="273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9CACB1-19AE-406B-8539-380AA0C69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4159"/>
            <a:ext cx="10515600" cy="608122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sl-SI" dirty="0">
                <a:solidFill>
                  <a:schemeClr val="bg1"/>
                </a:solidFill>
              </a:rPr>
              <a:t>Hvala za pozornost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CF898F-BC21-48E7-9118-2460F824AA2F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DAF6916-2A2A-42DD-A0D7-D9CFCF5EF06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4008720"/>
            <a:ext cx="3287233" cy="2000780"/>
          </a:xfrm>
        </p:spPr>
        <p:txBody>
          <a:bodyPr lIns="0" tIns="0" rIns="0" bIns="0" anchor="b" anchorCtr="0"/>
          <a:lstStyle>
            <a:lvl1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5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 err="1">
                <a:solidFill>
                  <a:schemeClr val="bg1"/>
                </a:solidFill>
              </a:rPr>
              <a:t>Institu</a:t>
            </a:r>
            <a:r>
              <a:rPr lang="en-US" dirty="0">
                <a:solidFill>
                  <a:schemeClr val="bg1"/>
                </a:solidFill>
              </a:rPr>
              <a:t>t “</a:t>
            </a:r>
            <a:r>
              <a:rPr lang="en-US" dirty="0" err="1">
                <a:solidFill>
                  <a:schemeClr val="bg1"/>
                </a:solidFill>
              </a:rPr>
              <a:t>Jožef</a:t>
            </a:r>
            <a:r>
              <a:rPr lang="en-US" dirty="0">
                <a:solidFill>
                  <a:schemeClr val="bg1"/>
                </a:solidFill>
              </a:rPr>
              <a:t> Stefan”</a:t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Jamova cesta 39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1000 Ljubljana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Sloveni</a:t>
            </a:r>
            <a:r>
              <a:rPr lang="en-US" dirty="0">
                <a:solidFill>
                  <a:schemeClr val="bg1"/>
                </a:solidFill>
              </a:rPr>
              <a:t>j</a:t>
            </a:r>
            <a:r>
              <a:rPr lang="sl-SI" dirty="0">
                <a:solidFill>
                  <a:schemeClr val="bg1"/>
                </a:solidFill>
              </a:rPr>
              <a:t>a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https://www.ijs.si/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4AD351-674E-4DDD-97E5-FAEB207C23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FE573D-2EFE-418B-BF37-11C2A0836865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4E17625-7DFD-4E9B-9911-F3DB7A4CB63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38F4E-5C0A-4A4B-BC06-A4FC80D56BD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33F360B-F09B-4022-ABD5-B202F782F9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43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for attention_2">
    <p:bg>
      <p:bgPr>
        <a:solidFill>
          <a:srgbClr val="273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9CACB1-19AE-406B-8539-380AA0C69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4159"/>
            <a:ext cx="10515600" cy="608122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sl-SI" dirty="0" err="1">
                <a:solidFill>
                  <a:schemeClr val="bg1"/>
                </a:solidFill>
              </a:rPr>
              <a:t>Thank</a:t>
            </a:r>
            <a:r>
              <a:rPr lang="en-SI" dirty="0">
                <a:solidFill>
                  <a:schemeClr val="bg1"/>
                </a:solidFill>
              </a:rPr>
              <a:t> you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for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en-SI" dirty="0">
                <a:solidFill>
                  <a:schemeClr val="bg1"/>
                </a:solidFill>
              </a:rPr>
              <a:t>your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attention</a:t>
            </a:r>
            <a:endParaRPr lang="sl-SI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CF898F-BC21-48E7-9118-2460F824AA2F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DAF6916-2A2A-42DD-A0D7-D9CFCF5EF06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4008720"/>
            <a:ext cx="3287233" cy="2000780"/>
          </a:xfrm>
        </p:spPr>
        <p:txBody>
          <a:bodyPr lIns="0" tIns="0" rIns="0" bIns="0" anchor="b" anchorCtr="0"/>
          <a:lstStyle>
            <a:lvl1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5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>
                <a:solidFill>
                  <a:schemeClr val="bg1"/>
                </a:solidFill>
              </a:rPr>
              <a:t>Jožef</a:t>
            </a:r>
            <a:r>
              <a:rPr lang="en-US" dirty="0">
                <a:solidFill>
                  <a:schemeClr val="bg1"/>
                </a:solidFill>
              </a:rPr>
              <a:t> Stefan</a:t>
            </a:r>
            <a:r>
              <a:rPr lang="sl-SI" dirty="0">
                <a:solidFill>
                  <a:schemeClr val="bg1"/>
                </a:solidFill>
              </a:rPr>
              <a:t> Institute</a:t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Jamova cesta 39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1000 Ljubljana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 err="1">
                <a:solidFill>
                  <a:schemeClr val="bg1"/>
                </a:solidFill>
              </a:rPr>
              <a:t>Slovenia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https://www.ijs.si/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03E9F-B69C-407C-871E-DEFF2C6CF6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EAA2BD-62F8-43DA-867B-A636E25A6F6A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7D333BE-AA63-43BD-8354-B2C3FFA3690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5B2168-2EAD-4EC5-A026-2A2A961E837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F43CFBE-C44E-45D5-8B74-EE4F50A245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529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95A2B-6A8E-43CC-9C46-AE469529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FC4C1-D621-437E-A506-4DB1AFE9DC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E2BCF-1982-43FB-8F2F-00A48B5F7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14. 05. 2026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4EFEC-DB3F-42CE-B419-79FA2C181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1BB86-D22F-4098-8EC4-74450BE5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E05471-91D6-4B4D-BEEB-75D9388F003B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86E4C4-E989-49C7-BA49-461A8A055AE0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EE83D7-E920-4B9A-9988-DC8470BD459E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756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D17305-5CF0-4A00-BD0A-C454620ACC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A12204-41D2-434D-A7F5-E45B305FC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C9E20-AF0A-49FB-94DD-85356F65B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14. 05. 2026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1BE34-1AEC-44F5-9FB0-A3644EC46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C2E04-0615-4722-8E60-22C8C02A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98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91340B-41F3-4280-8026-B55B99DE3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 b="12160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BF20C5-821B-4453-AE3D-91AFAA8D69E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ABD2F-D32F-4365-B7AD-5D80328B2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47"/>
          <a:stretch/>
        </p:blipFill>
        <p:spPr>
          <a:xfrm>
            <a:off x="10720315" y="558982"/>
            <a:ext cx="862861" cy="10503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4354873-C019-4D17-B27E-B2FAB3EA1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918590"/>
            <a:ext cx="10515600" cy="2852737"/>
          </a:xfrm>
        </p:spPr>
        <p:txBody>
          <a:bodyPr lIns="0" tIns="0" rIns="0" bIns="0" anchor="b">
            <a:normAutofit/>
          </a:bodyPr>
          <a:lstStyle>
            <a:lvl1pPr algn="r">
              <a:lnSpc>
                <a:spcPct val="100000"/>
              </a:lnSpc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90362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7961-AB90-4CF6-9847-EF00E6EA3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DFD3E-3DC5-4A37-9858-6F537EEB5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62476"/>
            <a:ext cx="10515600" cy="1309406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FCAE7-FAC6-4436-B997-91EB73AE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850" y="5506757"/>
            <a:ext cx="2743200" cy="365125"/>
          </a:xfrm>
        </p:spPr>
        <p:txBody>
          <a:bodyPr lIns="0" tIns="0" rIns="0" bIns="0" anchor="b" anchorCtr="0"/>
          <a:lstStyle/>
          <a:p>
            <a:fld id="{7947868F-6BA4-4B74-B4A6-9CCA39558C07}" type="datetimeFigureOut">
              <a:rPr lang="sl-SI" smtClean="0"/>
              <a:t>14. 05. 2026</a:t>
            </a:fld>
            <a:endParaRPr lang="sl-S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19246A-CF07-4963-BDC8-A016D7774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67641A-1C06-46DA-AE0C-39DC70B64851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3A57EEE-9DF5-499D-9586-CABDFCD8B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B47CCC-9A42-42F8-AFD6-DA69FE0F7CB9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3F7280C-D932-4B83-99EA-26FF4FCCD2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9020C2-A13F-4471-98A6-FEE6EFD56C3E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776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273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7961-AB90-4CF6-9847-EF00E6EA3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DFD3E-3DC5-4A37-9858-6F537EEB5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62476"/>
            <a:ext cx="10515600" cy="131837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FCAE7-FAC6-4436-B997-91EB73AE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850" y="5515723"/>
            <a:ext cx="2743200" cy="365125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47868F-6BA4-4B74-B4A6-9CCA39558C07}" type="datetimeFigureOut">
              <a:rPr lang="sl-SI" smtClean="0"/>
              <a:pPr/>
              <a:t>14. 05. 2026</a:t>
            </a:fld>
            <a:endParaRPr lang="sl-S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19246A-CF07-4963-BDC8-A016D7774B7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0F99F0-25BF-4F25-B26D-5342961ACEA8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2EC72E0-4AF3-48FF-A29D-9238F640D9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5C5433-0324-4BD1-BDC7-B1C0D89DF56D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16E2293-7515-4E13-95FA-ED0AFC678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607B98-2887-4089-B03E-B165B25F2004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98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4415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83FE2E7-4B09-420F-A0D2-BAFE64ED875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3757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800"/>
            </a:lvl1pPr>
            <a:lvl2pPr marL="4572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2pPr>
            <a:lvl3pPr marL="9144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3pPr>
            <a:lvl4pPr marL="13716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4pPr>
            <a:lvl5pPr marL="1828800" indent="0">
              <a:lnSpc>
                <a:spcPct val="100000"/>
              </a:lnSpc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271398-3CA7-46D2-BE6C-90FE320214A8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BBE3C80-6C94-4044-B200-5546CB7C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F11CD7F-5CEB-4B4D-8AAF-E5D58774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0849B32-0661-43C2-9B08-FE6D4583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63F74E-EDB3-41F7-A5FB-5D2811E7DB0B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70F3343-1931-4A12-8F74-A34CEEE0A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15531A-24ED-48D5-97FC-920DFD4D6176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7F14FC-959A-4103-9B3E-14F7C5473051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77A94C3-C443-43DE-BBB0-809E33232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36A826C-D00B-49D6-B0E9-42F28D4F42E1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44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D82A9-27B8-4E6A-AE7A-8F1736EA3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78989"/>
          </a:xfrm>
        </p:spPr>
        <p:txBody>
          <a:bodyPr lIns="0" tIns="0" rIns="0" bIns="0"/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7232E-0E61-47DA-ABA3-AE4723A09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78989"/>
          </a:xfrm>
        </p:spPr>
        <p:txBody>
          <a:bodyPr lIns="0" tIns="0" rIns="0" bIns="0"/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170162-A03F-4FFF-88D6-D351B8C41273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7995AF18-EC6C-4DB2-8CC7-7630722F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9"/>
            <a:ext cx="5181600" cy="608122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E3DA91-4D6B-4D55-BA10-10E7BBAD774E}"/>
              </a:ext>
            </a:extLst>
          </p:cNvPr>
          <p:cNvCxnSpPr>
            <a:cxnSpLocks/>
          </p:cNvCxnSpPr>
          <p:nvPr/>
        </p:nvCxnSpPr>
        <p:spPr>
          <a:xfrm>
            <a:off x="6172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694F795-C4BF-46B9-88B3-BFDA9BB87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FC64B7-A80F-41C3-BEBD-92EAF9117DE0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A6AB5E3-2A8A-46A0-81D5-83BD999C6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6A1045D-F528-4EB9-8D2C-AB96CF47F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1E8E95-7975-47BB-915E-025E9E7C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E4A7A3-34E7-4777-A2AB-E894409D0C97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3448A1-A187-4E13-B254-5DAEDB57E5F5}"/>
              </a:ext>
            </a:extLst>
          </p:cNvPr>
          <p:cNvCxnSpPr>
            <a:cxnSpLocks/>
          </p:cNvCxnSpPr>
          <p:nvPr/>
        </p:nvCxnSpPr>
        <p:spPr>
          <a:xfrm>
            <a:off x="6172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62C8953-7C6F-4B12-89F1-3508B943B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7D1C4A-BA02-4A07-A169-B0FF7AB0EBB8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A900C6-37A5-4366-9897-4B751D6C80D7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CB23AD-E256-49B9-A793-B554ED055452}"/>
              </a:ext>
            </a:extLst>
          </p:cNvPr>
          <p:cNvCxnSpPr>
            <a:cxnSpLocks/>
          </p:cNvCxnSpPr>
          <p:nvPr userDrawn="1"/>
        </p:nvCxnSpPr>
        <p:spPr>
          <a:xfrm>
            <a:off x="6172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CCBC27D-3E63-4DE7-BBB0-704DA3306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84A49C-A264-4256-B168-DAB832687C5D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93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F1A55-E86B-4963-9885-3256C8C69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96953"/>
            <a:ext cx="5157787" cy="608122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262E7-B1A1-4EEB-AD8E-085577916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96953"/>
            <a:ext cx="5183188" cy="608122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F8E738-CAD6-440D-A445-97E45E3C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9"/>
            <a:ext cx="10515600" cy="608122"/>
          </a:xfrm>
        </p:spPr>
        <p:txBody>
          <a:bodyPr lIns="0" tIns="0" rIns="0" bIns="0" anchor="t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185FFD-1F02-4253-B07E-37B3C6EDED9C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4FD462-706E-483E-BB54-ED328A73830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684146"/>
            <a:ext cx="5181600" cy="3201184"/>
          </a:xfrm>
        </p:spPr>
        <p:txBody>
          <a:bodyPr lIns="0" tIns="0" rIns="0" bIns="0"/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FD53C6D-5E25-467F-8AA5-687ABFBE5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84146"/>
            <a:ext cx="5181600" cy="3201184"/>
          </a:xfrm>
        </p:spPr>
        <p:txBody>
          <a:bodyPr lIns="0" tIns="0" rIns="0" bIns="0"/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799F8E-447B-44B7-B5DD-102EA35C8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190CFB-9361-4E70-BD38-49689CBA74AE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581B8C7D-3A56-4341-A539-1B3E0F4F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478" y="6209030"/>
            <a:ext cx="1503682" cy="365125"/>
          </a:xfrm>
        </p:spPr>
        <p:txBody>
          <a:bodyPr lIns="0" tIns="0" rIns="0" bIns="0" anchor="b" anchorCtr="0"/>
          <a:lstStyle>
            <a:lvl1pPr algn="r">
              <a:defRPr/>
            </a:lvl1pPr>
          </a:lstStyle>
          <a:p>
            <a:fld id="{C88B71A9-ABB5-4074-85AC-8BC866377E37}" type="datetime1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00EEB5E-423A-4C40-8EA7-EE6B0705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09030"/>
            <a:ext cx="8194042" cy="365125"/>
          </a:xfr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endParaRPr lang="sl-SI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81EA6DB-8593-4096-9B57-5FFF305F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209030"/>
            <a:ext cx="675640" cy="365125"/>
          </a:xfrm>
        </p:spPr>
        <p:txBody>
          <a:bodyPr lIns="0" tIns="0" rIns="0" bIns="0" anchor="b" anchorCtr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1F0C49-E20F-4DF3-8715-496E63382F60}"/>
              </a:ext>
            </a:extLst>
          </p:cNvPr>
          <p:cNvCxnSpPr>
            <a:cxnSpLocks/>
          </p:cNvCxnSpPr>
          <p:nvPr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523D303-62E7-4067-A379-55E8D5F8C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548883-D2C9-4E46-9F5F-64ACF062EFFE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CEAD00-9A78-43D5-9354-EB4EE4396C7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3F8D3E7-EE2E-4FE0-A0A6-0EA2FBDAD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9F7FE0-020F-477E-AB27-CDA38B19B141}"/>
              </a:ext>
            </a:extLst>
          </p:cNvPr>
          <p:cNvCxnSpPr>
            <a:cxnSpLocks/>
          </p:cNvCxnSpPr>
          <p:nvPr userDrawn="1"/>
        </p:nvCxnSpPr>
        <p:spPr>
          <a:xfrm>
            <a:off x="838199" y="6009500"/>
            <a:ext cx="1051560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072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B2CBBF-65A7-49CA-BB2E-5C57F846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FACFC-A9DA-4B46-A668-003A953A3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E1C5E-83B2-4167-AFAE-57D132A7C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7868F-6BA4-4B74-B4A6-9CCA39558C07}" type="datetimeFigureOut">
              <a:rPr lang="sl-SI" smtClean="0"/>
              <a:pPr/>
              <a:t>14. 05. 2026</a:t>
            </a:fld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A6291-1A4D-41A9-90CE-0DCBE2B86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4D0FB-FA87-44E0-99AC-978AA793B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C58C5-B627-48D0-A1A2-F881587ADEA7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1140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7979F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7979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7979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7979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7979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1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9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Relationship Id="rId9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70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js.si/ijsw" TargetMode="Externa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777FF1-D96F-4BFD-BD03-8A65D6C34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chemeClr val="bg1"/>
                </a:solidFill>
                <a:latin typeface="+mn-lt"/>
              </a:rPr>
              <a:t>Institut</a:t>
            </a:r>
            <a:r>
              <a:rPr lang="en-US" sz="3600" dirty="0">
                <a:solidFill>
                  <a:schemeClr val="bg1"/>
                </a:solidFill>
              </a:rPr>
              <a:t> “</a:t>
            </a:r>
            <a:r>
              <a:rPr lang="en-US" sz="3600" dirty="0" err="1">
                <a:solidFill>
                  <a:schemeClr val="bg1"/>
                </a:solidFill>
              </a:rPr>
              <a:t>Jožef</a:t>
            </a:r>
            <a:r>
              <a:rPr lang="en-US" sz="3600" dirty="0">
                <a:solidFill>
                  <a:schemeClr val="bg1"/>
                </a:solidFill>
              </a:rPr>
              <a:t> Stefan”</a:t>
            </a:r>
            <a:r>
              <a:rPr lang="sl-SI" sz="3600" dirty="0">
                <a:solidFill>
                  <a:schemeClr val="bg1"/>
                </a:solidFill>
              </a:rPr>
              <a:t> (IJS)</a:t>
            </a:r>
            <a:endParaRPr lang="sl-SI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595A30B-E89E-423C-90FF-7ACC1C9B5E37}"/>
              </a:ext>
            </a:extLst>
          </p:cNvPr>
          <p:cNvSpPr txBox="1">
            <a:spLocks/>
          </p:cNvSpPr>
          <p:nvPr/>
        </p:nvSpPr>
        <p:spPr>
          <a:xfrm>
            <a:off x="831850" y="5771327"/>
            <a:ext cx="10515600" cy="476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2000" i="1" dirty="0">
                <a:solidFill>
                  <a:srgbClr val="47979F"/>
                </a:solidFill>
                <a:latin typeface="+mn-lt"/>
              </a:rPr>
              <a:t>Znanje v gibanju, prihodnost v nastajanju</a:t>
            </a:r>
          </a:p>
        </p:txBody>
      </p:sp>
    </p:spTree>
    <p:extLst>
      <p:ext uri="{BB962C8B-B14F-4D97-AF65-F5344CB8AC3E}">
        <p14:creationId xmlns:p14="http://schemas.microsoft.com/office/powerpoint/2010/main" val="1494442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23BE2F79-7A87-480A-B944-21E6AF37104B}"/>
              </a:ext>
            </a:extLst>
          </p:cNvPr>
          <p:cNvSpPr/>
          <p:nvPr/>
        </p:nvSpPr>
        <p:spPr>
          <a:xfrm>
            <a:off x="11217205" y="13010"/>
            <a:ext cx="974795" cy="974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578FCED7-257D-4E1B-862F-A0756CFEA2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51" t="3508" r="149" b="23122"/>
          <a:stretch/>
        </p:blipFill>
        <p:spPr>
          <a:xfrm>
            <a:off x="2541622" y="-1"/>
            <a:ext cx="9650378" cy="6858000"/>
          </a:xfrm>
          <a:prstGeom prst="rect">
            <a:avLst/>
          </a:prstGeom>
          <a:ln>
            <a:noFill/>
          </a:ln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4F6C90B1-753E-4714-A218-DDC98ACCD0DF}"/>
              </a:ext>
            </a:extLst>
          </p:cNvPr>
          <p:cNvSpPr/>
          <p:nvPr/>
        </p:nvSpPr>
        <p:spPr>
          <a:xfrm>
            <a:off x="10036653" y="399608"/>
            <a:ext cx="100800" cy="1008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32FCF94-E996-4B9A-91E4-B5C071EEE4A8}"/>
              </a:ext>
            </a:extLst>
          </p:cNvPr>
          <p:cNvCxnSpPr>
            <a:cxnSpLocks/>
          </p:cNvCxnSpPr>
          <p:nvPr/>
        </p:nvCxnSpPr>
        <p:spPr>
          <a:xfrm flipV="1">
            <a:off x="9419060" y="500409"/>
            <a:ext cx="617593" cy="94820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245C766B-295C-4AD0-9921-518584C3DB06}"/>
              </a:ext>
            </a:extLst>
          </p:cNvPr>
          <p:cNvSpPr/>
          <p:nvPr/>
        </p:nvSpPr>
        <p:spPr>
          <a:xfrm>
            <a:off x="6848337" y="918844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4A9C604-E919-4B54-935D-ABAAA9C3F4E3}"/>
              </a:ext>
            </a:extLst>
          </p:cNvPr>
          <p:cNvSpPr txBox="1">
            <a:spLocks/>
          </p:cNvSpPr>
          <p:nvPr/>
        </p:nvSpPr>
        <p:spPr>
          <a:xfrm>
            <a:off x="7368741" y="1084030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6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ACB4463-B104-4E4A-ADE5-FB2F62176D3D}"/>
              </a:ext>
            </a:extLst>
          </p:cNvPr>
          <p:cNvCxnSpPr>
            <a:cxnSpLocks/>
          </p:cNvCxnSpPr>
          <p:nvPr/>
        </p:nvCxnSpPr>
        <p:spPr>
          <a:xfrm>
            <a:off x="6848337" y="1442443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C77BA29-ADAB-4CFD-A10C-2D16BE34FACA}"/>
              </a:ext>
            </a:extLst>
          </p:cNvPr>
          <p:cNvCxnSpPr>
            <a:cxnSpLocks/>
          </p:cNvCxnSpPr>
          <p:nvPr/>
        </p:nvCxnSpPr>
        <p:spPr>
          <a:xfrm flipV="1">
            <a:off x="9419060" y="2897335"/>
            <a:ext cx="535649" cy="41991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AC4A4283-E145-4ECE-8CBE-0B99EB687E88}"/>
              </a:ext>
            </a:extLst>
          </p:cNvPr>
          <p:cNvSpPr/>
          <p:nvPr/>
        </p:nvSpPr>
        <p:spPr>
          <a:xfrm>
            <a:off x="6848337" y="2778002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52BBFAB-4ABD-452E-B21B-00DC5417A088}"/>
              </a:ext>
            </a:extLst>
          </p:cNvPr>
          <p:cNvCxnSpPr>
            <a:cxnSpLocks/>
          </p:cNvCxnSpPr>
          <p:nvPr/>
        </p:nvCxnSpPr>
        <p:spPr>
          <a:xfrm>
            <a:off x="6848337" y="3316846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A338413A-34ED-482C-89E9-A5D659A68D88}"/>
              </a:ext>
            </a:extLst>
          </p:cNvPr>
          <p:cNvSpPr txBox="1">
            <a:spLocks/>
          </p:cNvSpPr>
          <p:nvPr/>
        </p:nvSpPr>
        <p:spPr>
          <a:xfrm>
            <a:off x="6941469" y="2944254"/>
            <a:ext cx="2548345" cy="419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Brinje</a:t>
            </a:r>
            <a:endParaRPr lang="sl-SI" dirty="0"/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22F8268F-BE33-4AD9-99A5-6D867527E59F}"/>
              </a:ext>
            </a:extLst>
          </p:cNvPr>
          <p:cNvSpPr txBox="1">
            <a:spLocks/>
          </p:cNvSpPr>
          <p:nvPr/>
        </p:nvSpPr>
        <p:spPr>
          <a:xfrm>
            <a:off x="7368741" y="2928884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196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D0634B4-3FD9-484E-BBF5-257A3B63D2AA}"/>
              </a:ext>
            </a:extLst>
          </p:cNvPr>
          <p:cNvCxnSpPr>
            <a:cxnSpLocks/>
          </p:cNvCxnSpPr>
          <p:nvPr/>
        </p:nvCxnSpPr>
        <p:spPr>
          <a:xfrm flipH="1">
            <a:off x="5911624" y="4697122"/>
            <a:ext cx="965121" cy="774618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83F7F6CD-AEA7-48A9-A8BD-CEDA33898E06}"/>
              </a:ext>
            </a:extLst>
          </p:cNvPr>
          <p:cNvSpPr/>
          <p:nvPr/>
        </p:nvSpPr>
        <p:spPr>
          <a:xfrm>
            <a:off x="6848337" y="4198991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5CB9891-36DB-4477-BF67-395F8D625A1F}"/>
              </a:ext>
            </a:extLst>
          </p:cNvPr>
          <p:cNvCxnSpPr>
            <a:cxnSpLocks/>
          </p:cNvCxnSpPr>
          <p:nvPr/>
        </p:nvCxnSpPr>
        <p:spPr>
          <a:xfrm>
            <a:off x="6848337" y="4703295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509CE259-5687-4D28-B89B-1DF9E9E7EE24}"/>
              </a:ext>
            </a:extLst>
          </p:cNvPr>
          <p:cNvSpPr/>
          <p:nvPr/>
        </p:nvSpPr>
        <p:spPr>
          <a:xfrm>
            <a:off x="7866130" y="5622106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02E4389-E2B4-4DFE-BBED-60D86E5019EE}"/>
              </a:ext>
            </a:extLst>
          </p:cNvPr>
          <p:cNvCxnSpPr>
            <a:cxnSpLocks/>
          </p:cNvCxnSpPr>
          <p:nvPr/>
        </p:nvCxnSpPr>
        <p:spPr>
          <a:xfrm>
            <a:off x="7866130" y="6145705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DB84DCC-C55B-401E-A21F-A40DE1588FF4}"/>
              </a:ext>
            </a:extLst>
          </p:cNvPr>
          <p:cNvCxnSpPr>
            <a:cxnSpLocks/>
          </p:cNvCxnSpPr>
          <p:nvPr/>
        </p:nvCxnSpPr>
        <p:spPr>
          <a:xfrm>
            <a:off x="4908554" y="4718253"/>
            <a:ext cx="504354" cy="97883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2E5C9B4C-889A-42A1-904F-19CAC3D485AC}"/>
              </a:ext>
            </a:extLst>
          </p:cNvPr>
          <p:cNvSpPr/>
          <p:nvPr/>
        </p:nvSpPr>
        <p:spPr>
          <a:xfrm>
            <a:off x="3615313" y="4179696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99B5128-0C37-46D6-876D-23774B61E7E7}"/>
              </a:ext>
            </a:extLst>
          </p:cNvPr>
          <p:cNvCxnSpPr>
            <a:cxnSpLocks/>
          </p:cNvCxnSpPr>
          <p:nvPr/>
        </p:nvCxnSpPr>
        <p:spPr>
          <a:xfrm>
            <a:off x="3615313" y="4703295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387EED8A-84F5-4999-B68E-6668094213E5}"/>
              </a:ext>
            </a:extLst>
          </p:cNvPr>
          <p:cNvSpPr txBox="1">
            <a:spLocks/>
          </p:cNvSpPr>
          <p:nvPr/>
        </p:nvSpPr>
        <p:spPr>
          <a:xfrm>
            <a:off x="7959262" y="5783102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Teslova</a:t>
            </a:r>
            <a:r>
              <a:rPr lang="en-US" dirty="0"/>
              <a:t> </a:t>
            </a:r>
            <a:r>
              <a:rPr lang="en-US" dirty="0" err="1"/>
              <a:t>ulica</a:t>
            </a:r>
            <a:endParaRPr lang="sl-SI" dirty="0"/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E8B3D79E-5468-44BB-93C8-FA906E35FA0F}"/>
              </a:ext>
            </a:extLst>
          </p:cNvPr>
          <p:cNvSpPr txBox="1">
            <a:spLocks/>
          </p:cNvSpPr>
          <p:nvPr/>
        </p:nvSpPr>
        <p:spPr>
          <a:xfrm>
            <a:off x="8386534" y="5789285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38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BF162655-7665-462E-8F33-223A8CC8DA5A}"/>
              </a:ext>
            </a:extLst>
          </p:cNvPr>
          <p:cNvSpPr txBox="1">
            <a:spLocks/>
          </p:cNvSpPr>
          <p:nvPr/>
        </p:nvSpPr>
        <p:spPr>
          <a:xfrm>
            <a:off x="6965084" y="4345184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Jamova</a:t>
            </a:r>
            <a:r>
              <a:rPr lang="en-US" dirty="0"/>
              <a:t> cesta </a:t>
            </a:r>
            <a:endParaRPr lang="sl-SI" dirty="0"/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4818D12-F28B-4B52-9AAF-6371E40C26AB}"/>
              </a:ext>
            </a:extLst>
          </p:cNvPr>
          <p:cNvSpPr txBox="1">
            <a:spLocks/>
          </p:cNvSpPr>
          <p:nvPr/>
        </p:nvSpPr>
        <p:spPr>
          <a:xfrm>
            <a:off x="7326732" y="4339373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962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0D2C582A-A008-47F5-A9B7-28198FAE6B9E}"/>
              </a:ext>
            </a:extLst>
          </p:cNvPr>
          <p:cNvSpPr txBox="1">
            <a:spLocks/>
          </p:cNvSpPr>
          <p:nvPr/>
        </p:nvSpPr>
        <p:spPr>
          <a:xfrm>
            <a:off x="3746731" y="4345996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Tržaška</a:t>
            </a:r>
            <a:r>
              <a:rPr lang="en-US" dirty="0"/>
              <a:t> cesta</a:t>
            </a:r>
            <a:endParaRPr lang="sl-SI" dirty="0"/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C479A104-9324-412F-850F-A1998EE60ACA}"/>
              </a:ext>
            </a:extLst>
          </p:cNvPr>
          <p:cNvSpPr txBox="1">
            <a:spLocks/>
          </p:cNvSpPr>
          <p:nvPr/>
        </p:nvSpPr>
        <p:spPr>
          <a:xfrm>
            <a:off x="4087335" y="4345996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94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BA64C8F5-A10C-4AE7-B99F-886FF7661C98}"/>
              </a:ext>
            </a:extLst>
          </p:cNvPr>
          <p:cNvSpPr/>
          <p:nvPr/>
        </p:nvSpPr>
        <p:spPr>
          <a:xfrm>
            <a:off x="9768828" y="2598469"/>
            <a:ext cx="540327" cy="540327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824A306-4CC5-487D-AAB0-328F7012D2F1}"/>
              </a:ext>
            </a:extLst>
          </p:cNvPr>
          <p:cNvSpPr/>
          <p:nvPr/>
        </p:nvSpPr>
        <p:spPr>
          <a:xfrm>
            <a:off x="5412908" y="4949042"/>
            <a:ext cx="1213200" cy="12132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B2466CF-3638-4051-8307-CC9A4E7A72DB}"/>
              </a:ext>
            </a:extLst>
          </p:cNvPr>
          <p:cNvSpPr/>
          <p:nvPr/>
        </p:nvSpPr>
        <p:spPr>
          <a:xfrm>
            <a:off x="5234708" y="5555642"/>
            <a:ext cx="356400" cy="3564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E93A308-53E9-4FFF-ACB0-34AD0EB51081}"/>
              </a:ext>
            </a:extLst>
          </p:cNvPr>
          <p:cNvCxnSpPr>
            <a:cxnSpLocks/>
            <a:endCxn id="90" idx="6"/>
          </p:cNvCxnSpPr>
          <p:nvPr/>
        </p:nvCxnSpPr>
        <p:spPr>
          <a:xfrm flipH="1" flipV="1">
            <a:off x="6321659" y="5471740"/>
            <a:ext cx="1557104" cy="67675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9857BBBD-18AC-4648-B9E7-6E5F797CBA2C}"/>
              </a:ext>
            </a:extLst>
          </p:cNvPr>
          <p:cNvSpPr/>
          <p:nvPr/>
        </p:nvSpPr>
        <p:spPr>
          <a:xfrm>
            <a:off x="6091259" y="5356540"/>
            <a:ext cx="230400" cy="2304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BBCFE4B-FEEE-45E7-B0E2-7BF5DEDFEC7C}"/>
              </a:ext>
            </a:extLst>
          </p:cNvPr>
          <p:cNvCxnSpPr>
            <a:cxnSpLocks/>
            <a:endCxn id="90" idx="6"/>
          </p:cNvCxnSpPr>
          <p:nvPr/>
        </p:nvCxnSpPr>
        <p:spPr>
          <a:xfrm flipH="1" flipV="1">
            <a:off x="6321659" y="5471740"/>
            <a:ext cx="310217" cy="1314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2E665B97-1878-4E82-B09F-0F0A6B839BD0}"/>
              </a:ext>
            </a:extLst>
          </p:cNvPr>
          <p:cNvSpPr txBox="1">
            <a:spLocks/>
          </p:cNvSpPr>
          <p:nvPr/>
        </p:nvSpPr>
        <p:spPr>
          <a:xfrm>
            <a:off x="6976545" y="1079676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Domžale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64A0A86-0C3B-45B0-B143-96231EAD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Lokacije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85353F0-2C66-4A93-8110-BC50C2453A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398973" cy="4353104"/>
          </a:xfrm>
        </p:spPr>
        <p:txBody>
          <a:bodyPr/>
          <a:lstStyle/>
          <a:p>
            <a:r>
              <a:rPr lang="sl-SI" dirty="0"/>
              <a:t>Lokacije in število zaposlenih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1F471E-156E-40C4-BBE7-40F143105D31}"/>
              </a:ext>
            </a:extLst>
          </p:cNvPr>
          <p:cNvSpPr txBox="1"/>
          <p:nvPr/>
        </p:nvSpPr>
        <p:spPr>
          <a:xfrm>
            <a:off x="790688" y="6278969"/>
            <a:ext cx="1446486" cy="441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zbrani na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sl-SI" sz="1100" baseline="0" dirty="0" err="1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 31. 12. 202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62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A5F2AE17-D460-44CE-9E75-7B362206792A}"/>
              </a:ext>
            </a:extLst>
          </p:cNvPr>
          <p:cNvSpPr/>
          <p:nvPr/>
        </p:nvSpPr>
        <p:spPr>
          <a:xfrm>
            <a:off x="6851904" y="2644888"/>
            <a:ext cx="2432304" cy="243230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54366AB-2DBD-41EA-B798-96DABBAFFC41}"/>
              </a:ext>
            </a:extLst>
          </p:cNvPr>
          <p:cNvSpPr/>
          <p:nvPr/>
        </p:nvSpPr>
        <p:spPr>
          <a:xfrm rot="6658032">
            <a:off x="6844947" y="2604211"/>
            <a:ext cx="2465558" cy="2465558"/>
          </a:xfrm>
          <a:prstGeom prst="arc">
            <a:avLst>
              <a:gd name="adj1" fmla="val 14870103"/>
              <a:gd name="adj2" fmla="val 0"/>
            </a:avLst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16488C-CBBE-4A58-8ECD-E68F21B7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11</a:t>
            </a:fld>
            <a:endParaRPr lang="sl-SI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DAC50F-E1F0-43B8-B116-D0E302AA3F02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A22B33DD-1626-4030-A4FD-41E1FC02C224}"/>
              </a:ext>
            </a:extLst>
          </p:cNvPr>
          <p:cNvSpPr txBox="1">
            <a:spLocks/>
          </p:cNvSpPr>
          <p:nvPr/>
        </p:nvSpPr>
        <p:spPr>
          <a:xfrm>
            <a:off x="838199" y="1126116"/>
            <a:ext cx="9047988" cy="441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b="1" dirty="0"/>
              <a:t>Poslanstvo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27E99A-1CEA-44E1-9121-732E48B29B53}"/>
              </a:ext>
            </a:extLst>
          </p:cNvPr>
          <p:cNvSpPr/>
          <p:nvPr/>
        </p:nvSpPr>
        <p:spPr>
          <a:xfrm>
            <a:off x="8711184" y="1969956"/>
            <a:ext cx="2432304" cy="24323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1DA6045-E755-4B08-9CEE-B09622682EAD}"/>
              </a:ext>
            </a:extLst>
          </p:cNvPr>
          <p:cNvSpPr txBox="1">
            <a:spLocks/>
          </p:cNvSpPr>
          <p:nvPr/>
        </p:nvSpPr>
        <p:spPr>
          <a:xfrm>
            <a:off x="8443722" y="2950674"/>
            <a:ext cx="2967228" cy="956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sl-SI" sz="2400" b="1" dirty="0">
                <a:solidFill>
                  <a:schemeClr val="bg1"/>
                </a:solidFill>
                <a:latin typeface="Titillium Web" panose="00000500000000000000" pitchFamily="2" charset="-18"/>
              </a:rPr>
              <a:t>POSLANSTVO</a:t>
            </a:r>
            <a:endParaRPr lang="sl-SI" sz="2400" dirty="0">
              <a:solidFill>
                <a:schemeClr val="bg1"/>
              </a:solidFill>
              <a:latin typeface="Titillium Web" panose="00000500000000000000" pitchFamily="2" charset="-1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B027F2-7619-4BAA-9761-8872B166C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3" t="45395" r="70732" b="5806"/>
          <a:stretch/>
        </p:blipFill>
        <p:spPr>
          <a:xfrm>
            <a:off x="521208" y="2798064"/>
            <a:ext cx="2953512" cy="3211433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15372A79-CF4E-4022-B77B-14181646FF84}"/>
              </a:ext>
            </a:extLst>
          </p:cNvPr>
          <p:cNvSpPr txBox="1">
            <a:spLocks/>
          </p:cNvSpPr>
          <p:nvPr/>
        </p:nvSpPr>
        <p:spPr bwMode="auto">
          <a:xfrm>
            <a:off x="4348798" y="2337548"/>
            <a:ext cx="3956304" cy="24813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b="1" dirty="0"/>
              <a:t>Z ZNANOSTJO DO </a:t>
            </a:r>
          </a:p>
          <a:p>
            <a:pPr>
              <a:spcBef>
                <a:spcPts val="0"/>
              </a:spcBef>
            </a:pPr>
            <a:r>
              <a:rPr lang="sl-SI" b="1" dirty="0"/>
              <a:t>TRAJNOSTNEGA NAPREDKA</a:t>
            </a:r>
          </a:p>
          <a:p>
            <a:r>
              <a:rPr lang="sl-SI" sz="1400" dirty="0"/>
              <a:t>Ustvarjamo in povezujemo vrhunsko znanje na področjih naravoslovnih in tehniških znanosti. </a:t>
            </a:r>
          </a:p>
          <a:p>
            <a:r>
              <a:rPr lang="sl-SI" sz="1400" dirty="0"/>
              <a:t>S širjenjem in prenosom znanja sooblikujemo trajnostni razvoj družbe, spodbujamo napredek gospodarstva, razvijamo talente in prispevamo k boljši kakovosti življenja. Z izjemnimi dosežki v znanosti krepimo prepoznavnost Slovenije v svetu.</a:t>
            </a:r>
          </a:p>
          <a:p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365146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94E82A2-C243-4569-8B11-A6F5F47FA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8" y="-61861"/>
            <a:ext cx="12022015" cy="676238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1EE04-F7F8-40C8-90B4-BC9780CD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C58C5-B627-48D0-A1A2-F881587ADEA7}" type="slidenum">
              <a:rPr lang="sl-SI" smtClean="0"/>
              <a:t>12</a:t>
            </a:fld>
            <a:endParaRPr lang="sl-SI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991967F9-6A22-4695-AD0F-F6D6F6A3275C}"/>
              </a:ext>
            </a:extLst>
          </p:cNvPr>
          <p:cNvSpPr txBox="1">
            <a:spLocks/>
          </p:cNvSpPr>
          <p:nvPr/>
        </p:nvSpPr>
        <p:spPr>
          <a:xfrm>
            <a:off x="4655840" y="2508329"/>
            <a:ext cx="1872208" cy="956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sl-SI" sz="2400" b="1" dirty="0">
                <a:solidFill>
                  <a:schemeClr val="bg1"/>
                </a:solidFill>
                <a:latin typeface="+mn-lt"/>
              </a:rPr>
              <a:t>VREDNOTE</a:t>
            </a:r>
            <a:endParaRPr lang="sl-SI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Content Placeholder 6">
            <a:extLst>
              <a:ext uri="{FF2B5EF4-FFF2-40B4-BE49-F238E27FC236}">
                <a16:creationId xmlns:a16="http://schemas.microsoft.com/office/drawing/2014/main" id="{6BEBD616-D58B-407C-8ECD-E2A53D0779E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20433" y="2900518"/>
            <a:ext cx="2412677" cy="674597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sl-SI" sz="1400" b="1" i="0" dirty="0">
                <a:effectLst/>
              </a:rPr>
              <a:t>Raziskovalna odličnost</a:t>
            </a:r>
          </a:p>
          <a:p>
            <a:pPr>
              <a:spcBef>
                <a:spcPts val="0"/>
              </a:spcBef>
              <a:defRPr/>
            </a:pPr>
            <a:r>
              <a:rPr lang="sl-SI" sz="1200" i="1" dirty="0">
                <a:solidFill>
                  <a:srgbClr val="47979F"/>
                </a:solidFill>
              </a:rPr>
              <a:t>Vedno boljši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l-SI" sz="1400" b="1" dirty="0">
                <a:latin typeface="+mn-lt"/>
              </a:rPr>
              <a:t>Neodvisnost in integriteta</a:t>
            </a:r>
          </a:p>
          <a:p>
            <a:pPr>
              <a:spcBef>
                <a:spcPts val="0"/>
              </a:spcBef>
              <a:defRPr/>
            </a:pPr>
            <a:r>
              <a:rPr lang="sl-SI" sz="1200" i="1" dirty="0">
                <a:solidFill>
                  <a:srgbClr val="47979F"/>
                </a:solidFill>
              </a:rPr>
              <a:t>Znanost, ki ji zaupamo</a:t>
            </a:r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endParaRPr lang="sl-SI" sz="1200" b="1" dirty="0"/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6DA62B63-982C-4D09-BFEF-340F54137A52}"/>
              </a:ext>
            </a:extLst>
          </p:cNvPr>
          <p:cNvSpPr txBox="1">
            <a:spLocks/>
          </p:cNvSpPr>
          <p:nvPr/>
        </p:nvSpPr>
        <p:spPr>
          <a:xfrm>
            <a:off x="1867789" y="3248533"/>
            <a:ext cx="1579249" cy="318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l-SI" sz="1200" dirty="0">
              <a:latin typeface="+mn-lt"/>
            </a:endParaRP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0BAA87F5-B3A3-4861-AF54-3FEA8F6CB621}"/>
              </a:ext>
            </a:extLst>
          </p:cNvPr>
          <p:cNvSpPr txBox="1">
            <a:spLocks/>
          </p:cNvSpPr>
          <p:nvPr/>
        </p:nvSpPr>
        <p:spPr>
          <a:xfrm>
            <a:off x="9194818" y="1972885"/>
            <a:ext cx="2554648" cy="6462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sl-SI" sz="1400" b="1" dirty="0">
                <a:latin typeface="+mn-lt"/>
              </a:rPr>
              <a:t>Odprtost in relevantnost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pl-PL" sz="1200" i="1" dirty="0">
                <a:solidFill>
                  <a:srgbClr val="47979F"/>
                </a:solidFill>
                <a:latin typeface="+mn-lt"/>
              </a:rPr>
              <a:t>Znanje v gibanju za prave rešitve</a:t>
            </a:r>
          </a:p>
          <a:p>
            <a:pPr>
              <a:spcBef>
                <a:spcPts val="600"/>
              </a:spcBef>
            </a:pPr>
            <a:r>
              <a:rPr lang="sl-SI" sz="1400" b="1" dirty="0">
                <a:latin typeface="+mn-lt"/>
              </a:rPr>
              <a:t>Trajnostna naravnanost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pl-PL" sz="1200" i="1" dirty="0">
                <a:solidFill>
                  <a:srgbClr val="47979F"/>
                </a:solidFill>
                <a:latin typeface="+mn-lt"/>
              </a:rPr>
              <a:t>Dobro za ljudi, dobro za planet</a:t>
            </a:r>
          </a:p>
          <a:p>
            <a:pPr>
              <a:spcBef>
                <a:spcPts val="600"/>
              </a:spcBef>
            </a:pPr>
            <a:endParaRPr lang="sl-SI" sz="1400" b="1" dirty="0">
              <a:latin typeface="+mn-lt"/>
            </a:endParaRPr>
          </a:p>
          <a:p>
            <a:pPr>
              <a:spcBef>
                <a:spcPts val="600"/>
              </a:spcBef>
            </a:pPr>
            <a:endParaRPr lang="sl-SI" sz="1400" b="1" dirty="0">
              <a:latin typeface="+mn-lt"/>
            </a:endParaRP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CF88B207-2188-4963-AC09-91C98117185C}"/>
              </a:ext>
            </a:extLst>
          </p:cNvPr>
          <p:cNvSpPr txBox="1">
            <a:spLocks/>
          </p:cNvSpPr>
          <p:nvPr/>
        </p:nvSpPr>
        <p:spPr>
          <a:xfrm>
            <a:off x="7250776" y="4365104"/>
            <a:ext cx="2301608" cy="5171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sl-SI" sz="1400" b="1" dirty="0">
                <a:latin typeface="+mn-lt"/>
              </a:rPr>
              <a:t>Moč sodelovanja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nl-NL" sz="1200" i="1" dirty="0">
                <a:solidFill>
                  <a:srgbClr val="47979F"/>
                </a:solidFill>
                <a:latin typeface="+mn-lt"/>
              </a:rPr>
              <a:t>Z radovednostjo do novih znanj</a:t>
            </a:r>
            <a:endParaRPr lang="en-GB" sz="1200" i="1" dirty="0">
              <a:solidFill>
                <a:srgbClr val="47979F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sl-SI" sz="1400" b="1" dirty="0">
                <a:latin typeface="+mn-lt"/>
              </a:rPr>
              <a:t>Svoboda ustvarjanja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pl-PL" sz="1200" i="1" dirty="0">
                <a:solidFill>
                  <a:srgbClr val="47979F"/>
                </a:solidFill>
                <a:latin typeface="+mn-lt"/>
              </a:rPr>
              <a:t>Fuzija idej za pospešek napredka</a:t>
            </a:r>
          </a:p>
          <a:p>
            <a:pPr>
              <a:spcBef>
                <a:spcPts val="600"/>
              </a:spcBef>
            </a:pPr>
            <a:endParaRPr lang="sl-SI" sz="1400" b="1" dirty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pl-PL" sz="1400" b="1" dirty="0">
                <a:latin typeface="+mn-lt"/>
              </a:rPr>
              <a:t>		</a:t>
            </a:r>
            <a:endParaRPr lang="sl-SI" sz="1400" b="1" dirty="0">
              <a:latin typeface="+mn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FC6B1C-B752-4260-95E5-8AB04847C1AC}"/>
              </a:ext>
            </a:extLst>
          </p:cNvPr>
          <p:cNvSpPr txBox="1"/>
          <p:nvPr/>
        </p:nvSpPr>
        <p:spPr>
          <a:xfrm>
            <a:off x="1220433" y="2231330"/>
            <a:ext cx="163592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Titillium Web"/>
              </a:rPr>
              <a:t>ZNANSTVENI KONTEKST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046349-7A78-4511-B0EC-38EE792259AD}"/>
              </a:ext>
            </a:extLst>
          </p:cNvPr>
          <p:cNvSpPr txBox="1"/>
          <p:nvPr/>
        </p:nvSpPr>
        <p:spPr>
          <a:xfrm>
            <a:off x="9194818" y="1580527"/>
            <a:ext cx="2770672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Titillium Web"/>
              </a:rPr>
              <a:t>DRUŽBENI KONTEKST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99C74AF-F17D-4692-A030-4DA4A0BCCD5B}"/>
              </a:ext>
            </a:extLst>
          </p:cNvPr>
          <p:cNvSpPr txBox="1"/>
          <p:nvPr/>
        </p:nvSpPr>
        <p:spPr>
          <a:xfrm>
            <a:off x="7250776" y="3885065"/>
            <a:ext cx="172533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Titillium Web"/>
              </a:rPr>
              <a:t>IJS SKUPNOST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D01A510-CF8B-44F6-8302-C672A781EDD7}"/>
              </a:ext>
            </a:extLst>
          </p:cNvPr>
          <p:cNvSpPr txBox="1">
            <a:spLocks/>
          </p:cNvSpPr>
          <p:nvPr/>
        </p:nvSpPr>
        <p:spPr>
          <a:xfrm>
            <a:off x="838199" y="1126116"/>
            <a:ext cx="9047988" cy="441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b="1" dirty="0">
                <a:latin typeface="+mn-lt"/>
              </a:rPr>
              <a:t>Vrednote</a:t>
            </a:r>
          </a:p>
        </p:txBody>
      </p:sp>
    </p:spTree>
    <p:extLst>
      <p:ext uri="{BB962C8B-B14F-4D97-AF65-F5344CB8AC3E}">
        <p14:creationId xmlns:p14="http://schemas.microsoft.com/office/powerpoint/2010/main" val="1126703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A0A89F4-6578-4930-9BCA-276C8ACF9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845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sl-SI" dirty="0"/>
              <a:t>V</a:t>
            </a:r>
            <a:r>
              <a:rPr lang="en-GB" dirty="0" err="1"/>
              <a:t>izija</a:t>
            </a:r>
            <a:r>
              <a:rPr lang="en-GB" dirty="0"/>
              <a:t> </a:t>
            </a:r>
            <a:endParaRPr lang="sl-SI" sz="2200" dirty="0">
              <a:latin typeface="Titillium Web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61E45-7C36-42CC-6C2E-3D74AAEEB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C58C5-B627-48D0-A1A2-F881587ADEA7}" type="slidenum">
              <a:rPr lang="sl-SI" smtClean="0"/>
              <a:t>13</a:t>
            </a:fld>
            <a:endParaRPr lang="sl-SI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6A4ACB0A-CD56-44A2-9E65-98EF3FC5C8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97473" y="1113873"/>
            <a:ext cx="4871414" cy="2481340"/>
          </a:xfrm>
        </p:spPr>
        <p:txBody>
          <a:bodyPr>
            <a:noAutofit/>
          </a:bodyPr>
          <a:lstStyle/>
          <a:p>
            <a:pPr marL="0" indent="0" algn="l">
              <a:spcBef>
                <a:spcPts val="600"/>
              </a:spcBef>
              <a:buNone/>
            </a:pPr>
            <a:r>
              <a:rPr lang="sl-SI" sz="1200" b="0" i="0" dirty="0">
                <a:effectLst/>
              </a:rPr>
              <a:t>Smo globalno središče za interdisciplinarne raziskave in prebojne tehnologije na področju naravoslovnih in tehniških znanosti. 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sl-SI" sz="1200" b="0" i="0" dirty="0">
                <a:effectLst/>
              </a:rPr>
              <a:t>Z radovednostjo, odprtostjo, naprednimi raziskovalnimi pristopi ter povezovanjem znanosti z izzivi gospodarstva in družbe soustvarjamo trajnostne rešitve. Prispevamo k odporni prihodnost – bogati z novim znanjem in talenti, zdravi za ljudi, v ravnovesju z naravo ter varni za vse. 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85ABF008-EA7E-4F84-8668-859102A8D35A}"/>
              </a:ext>
            </a:extLst>
          </p:cNvPr>
          <p:cNvSpPr txBox="1">
            <a:spLocks/>
          </p:cNvSpPr>
          <p:nvPr/>
        </p:nvSpPr>
        <p:spPr bwMode="auto">
          <a:xfrm>
            <a:off x="10678160" y="6209030"/>
            <a:ext cx="6756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sl-SI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C58C5-B627-48D0-A1A2-F881587ADEA7}" type="slidenum">
              <a:rPr lang="sl-SI" smtClean="0"/>
              <a:pPr/>
              <a:t>13</a:t>
            </a:fld>
            <a:endParaRPr lang="sl-SI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78963F8-3CBF-438E-B6A8-DBBBBBD89F63}"/>
              </a:ext>
            </a:extLst>
          </p:cNvPr>
          <p:cNvSpPr txBox="1">
            <a:spLocks/>
          </p:cNvSpPr>
          <p:nvPr/>
        </p:nvSpPr>
        <p:spPr>
          <a:xfrm>
            <a:off x="6197473" y="2660020"/>
            <a:ext cx="3411474" cy="956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sl-SI" sz="2400" b="1" dirty="0">
                <a:solidFill>
                  <a:schemeClr val="bg1"/>
                </a:solidFill>
                <a:latin typeface="+mj-lt"/>
              </a:rPr>
              <a:t>VIZIJA</a:t>
            </a:r>
            <a:endParaRPr lang="sl-SI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94BFA1AB-EDC8-457A-9D10-9EAB38A9FCD9}"/>
              </a:ext>
            </a:extLst>
          </p:cNvPr>
          <p:cNvSpPr txBox="1">
            <a:spLocks/>
          </p:cNvSpPr>
          <p:nvPr/>
        </p:nvSpPr>
        <p:spPr>
          <a:xfrm>
            <a:off x="843035" y="3913886"/>
            <a:ext cx="2779255" cy="205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sl-SI" sz="1400" b="1" i="1" dirty="0">
                <a:solidFill>
                  <a:srgbClr val="47979F"/>
                </a:solidFill>
                <a:latin typeface="+mn-lt"/>
              </a:rPr>
              <a:t>Globalno središče za prebojne znanosti</a:t>
            </a:r>
          </a:p>
          <a:p>
            <a:pPr>
              <a:spcBef>
                <a:spcPts val="600"/>
              </a:spcBef>
            </a:pPr>
            <a:r>
              <a:rPr lang="sl-SI" sz="1200" dirty="0">
                <a:latin typeface="+mn-lt"/>
              </a:rPr>
              <a:t>Soustvarjamo prebojne rešitve na področjih čiste energije, naprednih materialov, kvantnih in pametnih sistemov ter umetne inteligence, s poudarkom na vplivu na okolje, zdravje in hrano. Naša ambicija je postati globalno središče za interdisciplinarne raziskave in prebojne tehnologije, ki povezuje svetovne mreže ter spodbuja trajnostni napredek družbe.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5F46263-C547-4E16-98A6-565C78477A02}"/>
              </a:ext>
            </a:extLst>
          </p:cNvPr>
          <p:cNvSpPr txBox="1">
            <a:spLocks/>
          </p:cNvSpPr>
          <p:nvPr/>
        </p:nvSpPr>
        <p:spPr>
          <a:xfrm>
            <a:off x="4323559" y="3913886"/>
            <a:ext cx="3218470" cy="205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sl-SI" sz="1400" b="1" i="1" dirty="0">
                <a:solidFill>
                  <a:srgbClr val="47979F"/>
                </a:solidFill>
                <a:latin typeface="+mn-lt"/>
              </a:rPr>
              <a:t>Odprti, zanesljivi, povezovalni</a:t>
            </a:r>
          </a:p>
          <a:p>
            <a:pPr>
              <a:spcBef>
                <a:spcPts val="600"/>
              </a:spcBef>
            </a:pPr>
            <a:r>
              <a:rPr lang="sl-SI" sz="1200" dirty="0">
                <a:latin typeface="+mn-lt"/>
              </a:rPr>
              <a:t>Smo zanesljiv partner izobraževalnim ustanovam, gospodarstvu, odločevalcem in splošni javnosti.</a:t>
            </a:r>
          </a:p>
          <a:p>
            <a:pPr>
              <a:spcBef>
                <a:spcPts val="600"/>
              </a:spcBef>
            </a:pPr>
            <a:r>
              <a:rPr lang="sl-SI" sz="1200" dirty="0">
                <a:latin typeface="+mn-lt"/>
              </a:rPr>
              <a:t>Aktivno prispevamo k trajnostnemu razvoju z naslavljanjem ključnih družbenih izzivov, izgrajevanjem prihodnjih generacij znanstvenic in znanstvenikov ter prenosom znanja iz globalnih mrež v Slovenijo. Javnosti vključujemo v dialog o prihodnosti, sooblikujemo družbene usmeritve   ter krepimo znanstveno kulturo in zaupanje v znanost in inovacije. 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4DDB3A80-D846-4081-9387-5F4FC40B6170}"/>
              </a:ext>
            </a:extLst>
          </p:cNvPr>
          <p:cNvSpPr txBox="1">
            <a:spLocks/>
          </p:cNvSpPr>
          <p:nvPr/>
        </p:nvSpPr>
        <p:spPr>
          <a:xfrm>
            <a:off x="8289284" y="3913886"/>
            <a:ext cx="3135308" cy="205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sl-SI" sz="1400" b="1" i="1" dirty="0">
                <a:solidFill>
                  <a:srgbClr val="47979F"/>
                </a:solidFill>
                <a:latin typeface="+mn-lt"/>
              </a:rPr>
              <a:t>Privlačna interdisciplinarna skupnost</a:t>
            </a:r>
          </a:p>
          <a:p>
            <a:pPr>
              <a:spcBef>
                <a:spcPts val="600"/>
              </a:spcBef>
            </a:pPr>
            <a:r>
              <a:rPr lang="sl-SI" sz="1200" dirty="0">
                <a:latin typeface="+mn-lt"/>
              </a:rPr>
              <a:t>Ustvarjamo močno identiteto interdisciplinarne, večkulturne in raznolike skupnosti znanstvenih odsekov, centrov in podpornih enot, ki deluje povezano, agilno in transparentno.</a:t>
            </a:r>
          </a:p>
          <a:p>
            <a:pPr>
              <a:spcBef>
                <a:spcPts val="600"/>
              </a:spcBef>
            </a:pPr>
            <a:r>
              <a:rPr lang="sl-SI" sz="1200" dirty="0">
                <a:latin typeface="+mn-lt"/>
              </a:rPr>
              <a:t>Naša vizija je sodobno, ustvarjalno, vključujoče in varno okolje, ki spodbuja sodelovanje, omogoča vrhunske raziskave in razvojne priložnosti za vse zaposlene. Skupaj ustvarjamo vsak dan boljši IJS, v katerega se zaposleni radi vračamo in ki privlači najboljše mlade talente iz Slovenije in sveta.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E4510A-72D8-4831-88CB-BF0FA98B2015}"/>
              </a:ext>
            </a:extLst>
          </p:cNvPr>
          <p:cNvSpPr txBox="1"/>
          <p:nvPr/>
        </p:nvSpPr>
        <p:spPr>
          <a:xfrm>
            <a:off x="3796078" y="1431213"/>
            <a:ext cx="2326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spcBef>
                <a:spcPts val="600"/>
              </a:spcBef>
              <a:buNone/>
            </a:pPr>
            <a:r>
              <a:rPr lang="sl-SI" b="1" i="0" dirty="0">
                <a:effectLst/>
              </a:rPr>
              <a:t>PREBOJNA ZNANOST NA STIČIŠČU ODKRITIJ IN INOVACIJ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49B19D-6777-40B8-9319-291A8DDACE6C}"/>
              </a:ext>
            </a:extLst>
          </p:cNvPr>
          <p:cNvSpPr txBox="1"/>
          <p:nvPr/>
        </p:nvSpPr>
        <p:spPr>
          <a:xfrm>
            <a:off x="831586" y="3215926"/>
            <a:ext cx="3207060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endParaRPr lang="sl-SI" sz="15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l-SI" sz="1500" dirty="0">
                <a:solidFill>
                  <a:schemeClr val="bg1">
                    <a:lumMod val="50000"/>
                  </a:schemeClr>
                </a:solidFill>
              </a:rPr>
              <a:t>KONTEKST</a:t>
            </a:r>
            <a:r>
              <a:rPr lang="en-GB" sz="1500" dirty="0">
                <a:solidFill>
                  <a:schemeClr val="bg1">
                    <a:lumMod val="50000"/>
                  </a:schemeClr>
                </a:solidFill>
              </a:rPr>
              <a:t> ZNANOSTI</a:t>
            </a:r>
            <a:endParaRPr lang="sl-SI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27D1A6-5394-401D-B071-66DCBC68EDA1}"/>
              </a:ext>
            </a:extLst>
          </p:cNvPr>
          <p:cNvSpPr txBox="1"/>
          <p:nvPr/>
        </p:nvSpPr>
        <p:spPr bwMode="auto">
          <a:xfrm>
            <a:off x="4323559" y="3478171"/>
            <a:ext cx="276174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500" dirty="0">
                <a:solidFill>
                  <a:schemeClr val="bg1">
                    <a:lumMod val="50000"/>
                  </a:schemeClr>
                </a:solidFill>
              </a:rPr>
              <a:t>DRUŽBENI KONTEKST</a:t>
            </a:r>
            <a:endParaRPr lang="sl-SI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46B514-0728-474F-8CB5-53A776ECB8E7}"/>
              </a:ext>
            </a:extLst>
          </p:cNvPr>
          <p:cNvSpPr txBox="1"/>
          <p:nvPr/>
        </p:nvSpPr>
        <p:spPr bwMode="auto">
          <a:xfrm>
            <a:off x="8289284" y="3478882"/>
            <a:ext cx="276174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500" dirty="0">
                <a:solidFill>
                  <a:schemeClr val="bg1">
                    <a:lumMod val="50000"/>
                  </a:schemeClr>
                </a:solidFill>
              </a:rPr>
              <a:t>IJS SKUPNOST</a:t>
            </a:r>
            <a:endParaRPr lang="sl-SI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4DB59C-1C5A-44F2-B3DD-437B5EBA3204}"/>
              </a:ext>
            </a:extLst>
          </p:cNvPr>
          <p:cNvSpPr txBox="1"/>
          <p:nvPr/>
        </p:nvSpPr>
        <p:spPr bwMode="auto">
          <a:xfrm>
            <a:off x="4323559" y="1163461"/>
            <a:ext cx="1721031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sl-SI" sz="1500" dirty="0">
                <a:solidFill>
                  <a:schemeClr val="bg1">
                    <a:lumMod val="50000"/>
                  </a:schemeClr>
                </a:solidFill>
              </a:rPr>
              <a:t>KROVNA VIZIJA</a:t>
            </a:r>
          </a:p>
        </p:txBody>
      </p:sp>
    </p:spTree>
    <p:extLst>
      <p:ext uri="{BB962C8B-B14F-4D97-AF65-F5344CB8AC3E}">
        <p14:creationId xmlns:p14="http://schemas.microsoft.com/office/powerpoint/2010/main" val="702061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9D58934-8209-4EF2-BDB5-CD9C449961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7000"/>
          </a:blip>
          <a:srcRect l="-2888" t="42529" r="36024" b="-5653"/>
          <a:stretch/>
        </p:blipFill>
        <p:spPr>
          <a:xfrm>
            <a:off x="8697729" y="5043"/>
            <a:ext cx="3494271" cy="3248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E162A-DF57-4678-AB0A-0131D25F4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Institut v številkah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73D44-2D74-4C42-958D-5DFDA9E7A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pPr/>
              <a:t>14</a:t>
            </a:fld>
            <a:endParaRPr lang="sl-SI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26983C-3A3E-4DD9-A990-4DF8669AC8AB}"/>
              </a:ext>
            </a:extLst>
          </p:cNvPr>
          <p:cNvCxnSpPr>
            <a:cxnSpLocks/>
          </p:cNvCxnSpPr>
          <p:nvPr/>
        </p:nvCxnSpPr>
        <p:spPr>
          <a:xfrm>
            <a:off x="838199" y="1027906"/>
            <a:ext cx="1554935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F2B172C-90BA-44EB-8877-751FD184F49B}"/>
              </a:ext>
            </a:extLst>
          </p:cNvPr>
          <p:cNvSpPr/>
          <p:nvPr/>
        </p:nvSpPr>
        <p:spPr>
          <a:xfrm>
            <a:off x="848535" y="2313373"/>
            <a:ext cx="21600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1.306</a:t>
            </a:r>
          </a:p>
          <a:p>
            <a:r>
              <a:rPr lang="en-US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sl-SI" sz="12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aposlenih</a:t>
            </a:r>
            <a:endParaRPr lang="sl-SI" sz="12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77B8BD-9315-4916-81EA-5E498C5559E5}"/>
              </a:ext>
            </a:extLst>
          </p:cNvPr>
          <p:cNvSpPr/>
          <p:nvPr/>
        </p:nvSpPr>
        <p:spPr>
          <a:xfrm>
            <a:off x="848535" y="3394477"/>
            <a:ext cx="1491226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906</a:t>
            </a:r>
          </a:p>
          <a:p>
            <a:r>
              <a:rPr lang="sl-SI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vseh raziskovalk in raziskovalcev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7350FD-1C0D-4518-9EDC-F7F3A6FFE771}"/>
              </a:ext>
            </a:extLst>
          </p:cNvPr>
          <p:cNvSpPr/>
          <p:nvPr/>
        </p:nvSpPr>
        <p:spPr>
          <a:xfrm>
            <a:off x="9848463" y="2313373"/>
            <a:ext cx="1267329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  <a:p>
            <a:r>
              <a:rPr lang="sl-SI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ERC-projektov</a:t>
            </a:r>
          </a:p>
          <a:p>
            <a:endParaRPr lang="sl-SI" sz="5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6D720E-3866-4441-8A35-EA0E75707748}"/>
              </a:ext>
            </a:extLst>
          </p:cNvPr>
          <p:cNvSpPr/>
          <p:nvPr/>
        </p:nvSpPr>
        <p:spPr>
          <a:xfrm>
            <a:off x="3314010" y="5237525"/>
            <a:ext cx="21600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21.600+</a:t>
            </a:r>
          </a:p>
          <a:p>
            <a:r>
              <a:rPr lang="sl-SI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obiskovalk in obiskovalcev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003639-393D-4C9A-9609-5440FE27EE21}"/>
              </a:ext>
            </a:extLst>
          </p:cNvPr>
          <p:cNvSpPr/>
          <p:nvPr/>
        </p:nvSpPr>
        <p:spPr>
          <a:xfrm>
            <a:off x="3314010" y="3394477"/>
            <a:ext cx="17070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1.234</a:t>
            </a:r>
          </a:p>
          <a:p>
            <a:r>
              <a:rPr lang="sl-SI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objavljenih člankov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6D075-E52B-4C0B-99E0-5B5F3979CAA0}"/>
              </a:ext>
            </a:extLst>
          </p:cNvPr>
          <p:cNvSpPr/>
          <p:nvPr/>
        </p:nvSpPr>
        <p:spPr>
          <a:xfrm>
            <a:off x="3314010" y="4379684"/>
            <a:ext cx="1261386" cy="14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705</a:t>
            </a:r>
          </a:p>
          <a:p>
            <a:r>
              <a:rPr lang="en-US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12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rojektov</a:t>
            </a:r>
            <a:endParaRPr lang="sl-SI" sz="12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l-SI" sz="5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840C8-9A1F-400B-99BD-488C78116E9B}"/>
              </a:ext>
            </a:extLst>
          </p:cNvPr>
          <p:cNvSpPr/>
          <p:nvPr/>
        </p:nvSpPr>
        <p:spPr>
          <a:xfrm>
            <a:off x="3314010" y="2313373"/>
            <a:ext cx="1712160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250</a:t>
            </a:r>
          </a:p>
          <a:p>
            <a:r>
              <a:rPr lang="nl-NL" sz="1200" dirty="0">
                <a:solidFill>
                  <a:schemeClr val="bg1"/>
                </a:solidFill>
              </a:rPr>
              <a:t>sodelavk in sodelavcev IJS poučuje na -&gt; </a:t>
            </a:r>
            <a:endParaRPr lang="sl-SI" sz="12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DD5767-229A-4324-9A44-B01E3A61C940}"/>
              </a:ext>
            </a:extLst>
          </p:cNvPr>
          <p:cNvSpPr txBox="1"/>
          <p:nvPr/>
        </p:nvSpPr>
        <p:spPr>
          <a:xfrm>
            <a:off x="848534" y="4374355"/>
            <a:ext cx="2046442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96</a:t>
            </a:r>
            <a:r>
              <a:rPr lang="sl-SI" sz="32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sl-SI" sz="12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miljonov</a:t>
            </a:r>
            <a:r>
              <a:rPr lang="sl-SI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€ realiziranih prihodkov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D36310-AC06-44CA-891C-CBD1A402A2BF}"/>
              </a:ext>
            </a:extLst>
          </p:cNvPr>
          <p:cNvSpPr/>
          <p:nvPr/>
        </p:nvSpPr>
        <p:spPr>
          <a:xfrm>
            <a:off x="5423206" y="5237525"/>
            <a:ext cx="27891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</a:rPr>
              <a:t>3.182</a:t>
            </a:r>
          </a:p>
          <a:p>
            <a:r>
              <a:rPr lang="sl-SI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medijskih objav</a:t>
            </a:r>
            <a:endParaRPr lang="sl-SI" sz="12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F6AEEB-54B4-4185-BF31-F91F3D91DC57}"/>
              </a:ext>
            </a:extLst>
          </p:cNvPr>
          <p:cNvSpPr/>
          <p:nvPr/>
        </p:nvSpPr>
        <p:spPr>
          <a:xfrm>
            <a:off x="7373461" y="2313373"/>
            <a:ext cx="1316901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877</a:t>
            </a:r>
          </a:p>
          <a:p>
            <a:r>
              <a:rPr lang="sl-SI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mladih raziskovalk in raziskovalcev</a:t>
            </a:r>
            <a:endParaRPr lang="sl-SI" sz="12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0E4A63-CA66-4900-8E49-64C61CC27A67}"/>
              </a:ext>
            </a:extLst>
          </p:cNvPr>
          <p:cNvSpPr/>
          <p:nvPr/>
        </p:nvSpPr>
        <p:spPr>
          <a:xfrm>
            <a:off x="7373461" y="3394477"/>
            <a:ext cx="94386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126</a:t>
            </a:r>
          </a:p>
          <a:p>
            <a:r>
              <a:rPr lang="en-US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sl-SI" sz="12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agrad</a:t>
            </a:r>
            <a:endParaRPr lang="sl-SI" sz="12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26AA07-CB3F-4664-A14E-66C5F90AC998}"/>
              </a:ext>
            </a:extLst>
          </p:cNvPr>
          <p:cNvSpPr/>
          <p:nvPr/>
        </p:nvSpPr>
        <p:spPr>
          <a:xfrm>
            <a:off x="5376065" y="4379872"/>
            <a:ext cx="175791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66.404</a:t>
            </a:r>
          </a:p>
          <a:p>
            <a:r>
              <a:rPr lang="en-US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sl-SI" sz="12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itatov</a:t>
            </a:r>
            <a:endParaRPr lang="sl-SI" sz="12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E36147-9221-439E-891C-5DABA5F0B639}"/>
              </a:ext>
            </a:extLst>
          </p:cNvPr>
          <p:cNvSpPr txBox="1"/>
          <p:nvPr/>
        </p:nvSpPr>
        <p:spPr>
          <a:xfrm>
            <a:off x="5423206" y="2260105"/>
            <a:ext cx="1804664" cy="8002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r>
              <a:rPr lang="sl-SI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sl-SI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različnih visokošolskih ustanovah </a:t>
            </a:r>
            <a:endParaRPr lang="sl-SI" sz="12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5B8697-B05D-4653-97FE-28A7755EC671}"/>
              </a:ext>
            </a:extLst>
          </p:cNvPr>
          <p:cNvSpPr/>
          <p:nvPr/>
        </p:nvSpPr>
        <p:spPr>
          <a:xfrm>
            <a:off x="5423206" y="3394477"/>
            <a:ext cx="1506790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46</a:t>
            </a:r>
          </a:p>
          <a:p>
            <a:r>
              <a:rPr lang="sl-SI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raziskovalnih </a:t>
            </a:r>
          </a:p>
          <a:p>
            <a:r>
              <a:rPr lang="en-US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12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rogramov</a:t>
            </a:r>
            <a:endParaRPr lang="sl-SI" sz="12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5F4D37-626F-4868-A9AD-67EF6EC84715}"/>
              </a:ext>
            </a:extLst>
          </p:cNvPr>
          <p:cNvSpPr/>
          <p:nvPr/>
        </p:nvSpPr>
        <p:spPr>
          <a:xfrm>
            <a:off x="8433319" y="3391845"/>
            <a:ext cx="171620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924</a:t>
            </a:r>
          </a:p>
          <a:p>
            <a:r>
              <a:rPr lang="sl-SI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doktorskih del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061E00-FEE7-4DB5-9285-13B67BD35963}"/>
              </a:ext>
            </a:extLst>
          </p:cNvPr>
          <p:cNvSpPr/>
          <p:nvPr/>
        </p:nvSpPr>
        <p:spPr>
          <a:xfrm>
            <a:off x="7408822" y="4379684"/>
            <a:ext cx="27891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270</a:t>
            </a:r>
          </a:p>
          <a:p>
            <a:r>
              <a:rPr lang="sl-SI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prevzetih izumov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A964CF-3B23-4D97-B39F-FC459B732DB8}"/>
              </a:ext>
            </a:extLst>
          </p:cNvPr>
          <p:cNvSpPr/>
          <p:nvPr/>
        </p:nvSpPr>
        <p:spPr>
          <a:xfrm>
            <a:off x="457200" y="5914634"/>
            <a:ext cx="11012557" cy="230247"/>
          </a:xfrm>
          <a:prstGeom prst="rect">
            <a:avLst/>
          </a:prstGeom>
          <a:solidFill>
            <a:srgbClr val="273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DAA940-F8BC-45C6-A508-C34081BE3A5A}"/>
              </a:ext>
            </a:extLst>
          </p:cNvPr>
          <p:cNvCxnSpPr>
            <a:cxnSpLocks/>
          </p:cNvCxnSpPr>
          <p:nvPr/>
        </p:nvCxnSpPr>
        <p:spPr>
          <a:xfrm flipV="1">
            <a:off x="3032448" y="1772349"/>
            <a:ext cx="0" cy="432910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3286ACE-B6E0-4426-8F85-2F132F173BFC}"/>
              </a:ext>
            </a:extLst>
          </p:cNvPr>
          <p:cNvSpPr txBox="1"/>
          <p:nvPr/>
        </p:nvSpPr>
        <p:spPr>
          <a:xfrm>
            <a:off x="750931" y="1804145"/>
            <a:ext cx="2946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Podatki zbrani na dan 31. 12. 2025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D7E78E-886E-4EF6-8276-88B590AECA12}"/>
              </a:ext>
            </a:extLst>
          </p:cNvPr>
          <p:cNvSpPr txBox="1"/>
          <p:nvPr/>
        </p:nvSpPr>
        <p:spPr>
          <a:xfrm>
            <a:off x="7270088" y="1804145"/>
            <a:ext cx="21678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1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Podatki za </a:t>
            </a:r>
            <a:r>
              <a:rPr lang="sl-SI" sz="1100" b="0" i="1" u="none" strike="noStrike" baseline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obdobje 2000</a:t>
            </a:r>
            <a:r>
              <a:rPr lang="sl-SI" sz="1100" b="0" i="1" u="none" strike="noStrike" baseline="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sl-SI" sz="1100" b="0" i="1" u="none" strike="noStrike" baseline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2025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19338B-9B0C-49C7-BE05-2117CF3073BA}"/>
              </a:ext>
            </a:extLst>
          </p:cNvPr>
          <p:cNvSpPr txBox="1"/>
          <p:nvPr/>
        </p:nvSpPr>
        <p:spPr>
          <a:xfrm>
            <a:off x="3219773" y="1804145"/>
            <a:ext cx="2946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Podatki  za leto 2025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2455DA1-0318-49CC-873B-D3A190A3E66E}"/>
              </a:ext>
            </a:extLst>
          </p:cNvPr>
          <p:cNvCxnSpPr>
            <a:cxnSpLocks/>
          </p:cNvCxnSpPr>
          <p:nvPr/>
        </p:nvCxnSpPr>
        <p:spPr>
          <a:xfrm flipV="1">
            <a:off x="7090397" y="1772349"/>
            <a:ext cx="0" cy="432910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1FE1F5-62F1-4046-A13F-9EFA50D5EDFC}"/>
              </a:ext>
            </a:extLst>
          </p:cNvPr>
          <p:cNvCxnSpPr>
            <a:cxnSpLocks/>
          </p:cNvCxnSpPr>
          <p:nvPr/>
        </p:nvCxnSpPr>
        <p:spPr>
          <a:xfrm flipV="1">
            <a:off x="9573621" y="1772349"/>
            <a:ext cx="0" cy="432910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0B4250D-9770-4B8E-B93C-84FFF4423769}"/>
              </a:ext>
            </a:extLst>
          </p:cNvPr>
          <p:cNvSpPr txBox="1"/>
          <p:nvPr/>
        </p:nvSpPr>
        <p:spPr>
          <a:xfrm>
            <a:off x="9745999" y="1804145"/>
            <a:ext cx="21678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1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Od začetka delovanja ERC</a:t>
            </a:r>
            <a:endParaRPr lang="sl-SI" sz="1100" b="0" i="1" u="none" strike="noStrike" baseline="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A8D564A-BDD7-4463-89E7-FF5B35568CE4}"/>
              </a:ext>
            </a:extLst>
          </p:cNvPr>
          <p:cNvSpPr/>
          <p:nvPr/>
        </p:nvSpPr>
        <p:spPr>
          <a:xfrm>
            <a:off x="7377478" y="5243265"/>
            <a:ext cx="27891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28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336</a:t>
            </a:r>
          </a:p>
          <a:p>
            <a:r>
              <a:rPr lang="sl-SI" sz="1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vloženih patentnih prijav</a:t>
            </a:r>
          </a:p>
        </p:txBody>
      </p:sp>
    </p:spTree>
    <p:extLst>
      <p:ext uri="{BB962C8B-B14F-4D97-AF65-F5344CB8AC3E}">
        <p14:creationId xmlns:p14="http://schemas.microsoft.com/office/powerpoint/2010/main" val="2685636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2C8C3BA-7414-4C1E-AE81-B296ED45AD8A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D7985-22B2-428E-A238-72F49E568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Osebje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1849E29-DFED-43D5-A0DF-A881EBF969E0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Število zaposlenih glede na spol in področje dela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6F2C20-E237-4F91-9510-311C1A46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Podatki zbrani na dan 31. 12. 2025</a:t>
            </a:r>
            <a:endParaRPr lang="sl-SI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66EF5E-5A9F-490C-B8E2-3A4B1BF0B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15</a:t>
            </a:fld>
            <a:endParaRPr lang="sl-SI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9DEE2B-8EF2-4C59-B468-C6AAAF80BA05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65983CA-F0F7-4FC1-9578-423057771556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1.306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vseh zaposlenih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E3A329-0448-4CC3-B613-A96150F9EC39}"/>
              </a:ext>
            </a:extLst>
          </p:cNvPr>
          <p:cNvSpPr/>
          <p:nvPr/>
        </p:nvSpPr>
        <p:spPr>
          <a:xfrm>
            <a:off x="942108" y="2666228"/>
            <a:ext cx="2672228" cy="26722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accent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171223-90A7-40F6-9C78-582ABEC1C187}"/>
              </a:ext>
            </a:extLst>
          </p:cNvPr>
          <p:cNvSpPr/>
          <p:nvPr/>
        </p:nvSpPr>
        <p:spPr>
          <a:xfrm>
            <a:off x="2718401" y="2669091"/>
            <a:ext cx="1637817" cy="1637817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C51A9117-1E9A-4E02-AFB4-EF1A5ABEF0F3}"/>
              </a:ext>
            </a:extLst>
          </p:cNvPr>
          <p:cNvSpPr txBox="1">
            <a:spLocks/>
          </p:cNvSpPr>
          <p:nvPr/>
        </p:nvSpPr>
        <p:spPr>
          <a:xfrm>
            <a:off x="1249628" y="3891618"/>
            <a:ext cx="112992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bg1"/>
                </a:solidFill>
              </a:rPr>
              <a:t>61 %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solidFill>
                  <a:schemeClr val="bg1"/>
                </a:solidFill>
              </a:rPr>
              <a:t>moških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330497C3-8FAC-4903-8DDD-30602F8AF3D5}"/>
              </a:ext>
            </a:extLst>
          </p:cNvPr>
          <p:cNvSpPr txBox="1">
            <a:spLocks/>
          </p:cNvSpPr>
          <p:nvPr/>
        </p:nvSpPr>
        <p:spPr>
          <a:xfrm>
            <a:off x="3025921" y="3174180"/>
            <a:ext cx="112992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bg1"/>
                </a:solidFill>
              </a:rPr>
              <a:t>39 %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solidFill>
                  <a:schemeClr val="bg1"/>
                </a:solidFill>
              </a:rPr>
              <a:t>žensk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3EB46C2-28A9-4B90-85A2-FD987EC13DF2}"/>
              </a:ext>
            </a:extLst>
          </p:cNvPr>
          <p:cNvSpPr/>
          <p:nvPr/>
        </p:nvSpPr>
        <p:spPr>
          <a:xfrm>
            <a:off x="4985982" y="2726854"/>
            <a:ext cx="2770105" cy="277010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accent1"/>
              </a:solidFill>
            </a:endParaRP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E439EF2B-D9F9-47B4-B7D3-FFC7EB6C282E}"/>
              </a:ext>
            </a:extLst>
          </p:cNvPr>
          <p:cNvSpPr txBox="1">
            <a:spLocks/>
          </p:cNvSpPr>
          <p:nvPr/>
        </p:nvSpPr>
        <p:spPr>
          <a:xfrm>
            <a:off x="5329569" y="3891618"/>
            <a:ext cx="1430742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bg1"/>
                </a:solidFill>
              </a:rPr>
              <a:t>69 %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1800" dirty="0">
                <a:solidFill>
                  <a:schemeClr val="bg1"/>
                </a:solidFill>
              </a:rPr>
              <a:t>raziskovalk in raziskovalcev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D46AF0-C471-4EDD-819F-BA65DB21947C}"/>
              </a:ext>
            </a:extLst>
          </p:cNvPr>
          <p:cNvSpPr/>
          <p:nvPr/>
        </p:nvSpPr>
        <p:spPr>
          <a:xfrm>
            <a:off x="6934551" y="2813125"/>
            <a:ext cx="1274333" cy="1274333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EEBB9371-61FE-4E9A-8226-4FA670635DB8}"/>
              </a:ext>
            </a:extLst>
          </p:cNvPr>
          <p:cNvSpPr txBox="1">
            <a:spLocks/>
          </p:cNvSpPr>
          <p:nvPr/>
        </p:nvSpPr>
        <p:spPr>
          <a:xfrm>
            <a:off x="7157176" y="2954730"/>
            <a:ext cx="112992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bg1"/>
                </a:solidFill>
              </a:rPr>
              <a:t>31 %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solidFill>
                  <a:schemeClr val="bg1"/>
                </a:solidFill>
              </a:rPr>
              <a:t>podporno osebje</a:t>
            </a:r>
          </a:p>
        </p:txBody>
      </p:sp>
    </p:spTree>
    <p:extLst>
      <p:ext uri="{BB962C8B-B14F-4D97-AF65-F5344CB8AC3E}">
        <p14:creationId xmlns:p14="http://schemas.microsoft.com/office/powerpoint/2010/main" val="1732215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3C56-44CA-4CD6-AC5B-27FC892E3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Osebje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1D5F3-D98F-427D-BD86-35DCD6FD949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Število </a:t>
            </a:r>
            <a:r>
              <a:rPr lang="sl-SI" dirty="0">
                <a:effectLst/>
              </a:rPr>
              <a:t>raziskovalk in raziskovalcev glede na izvor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3729DE5-62A0-47D6-9F14-3A06CD3E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Podatki zbrani na dan 31. 12. 2025</a:t>
            </a:r>
            <a:endParaRPr lang="sl-SI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C0D9D3-717A-4239-8E48-C5248B1F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16</a:t>
            </a:fld>
            <a:endParaRPr lang="sl-S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432BFB2-281F-4AA4-ABAC-7A73FA4DB589}"/>
              </a:ext>
            </a:extLst>
          </p:cNvPr>
          <p:cNvSpPr/>
          <p:nvPr/>
        </p:nvSpPr>
        <p:spPr>
          <a:xfrm>
            <a:off x="838199" y="2933042"/>
            <a:ext cx="2671917" cy="26719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accent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39515F-C1B7-4274-8360-673E64D87107}"/>
              </a:ext>
            </a:extLst>
          </p:cNvPr>
          <p:cNvSpPr/>
          <p:nvPr/>
        </p:nvSpPr>
        <p:spPr>
          <a:xfrm>
            <a:off x="2473856" y="2579327"/>
            <a:ext cx="1462986" cy="1462986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FE5D97-D89C-4E6A-9285-37AEDD1A7A78}"/>
              </a:ext>
            </a:extLst>
          </p:cNvPr>
          <p:cNvSpPr/>
          <p:nvPr/>
        </p:nvSpPr>
        <p:spPr>
          <a:xfrm>
            <a:off x="8926317" y="1261628"/>
            <a:ext cx="3333078" cy="18126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16E002-3F93-440B-810E-2793640B94F2}"/>
              </a:ext>
            </a:extLst>
          </p:cNvPr>
          <p:cNvSpPr/>
          <p:nvPr/>
        </p:nvSpPr>
        <p:spPr>
          <a:xfrm>
            <a:off x="9072960" y="1398519"/>
            <a:ext cx="278913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906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vseh raziskovalk in raziskovalcev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417AD1A4-04B7-4CCF-BACC-AEDD7BD070D2}"/>
              </a:ext>
            </a:extLst>
          </p:cNvPr>
          <p:cNvSpPr txBox="1">
            <a:spLocks/>
          </p:cNvSpPr>
          <p:nvPr/>
        </p:nvSpPr>
        <p:spPr>
          <a:xfrm>
            <a:off x="1181786" y="3891618"/>
            <a:ext cx="2263510" cy="14656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bg1"/>
                </a:solidFill>
              </a:rPr>
              <a:t>75 %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solidFill>
                  <a:schemeClr val="bg1"/>
                </a:solidFill>
              </a:rPr>
              <a:t>lokalnega osebja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6AB068BF-F335-4E8E-9730-BB9494B9162E}"/>
              </a:ext>
            </a:extLst>
          </p:cNvPr>
          <p:cNvSpPr txBox="1">
            <a:spLocks/>
          </p:cNvSpPr>
          <p:nvPr/>
        </p:nvSpPr>
        <p:spPr>
          <a:xfrm flipH="1">
            <a:off x="5098011" y="3074291"/>
            <a:ext cx="3004370" cy="2480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accent6"/>
                </a:solidFill>
              </a:rPr>
              <a:t>25 %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l-SI" dirty="0">
                <a:effectLst/>
              </a:rPr>
              <a:t>mednarodnega osebja iz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3600" b="1" dirty="0">
                <a:solidFill>
                  <a:schemeClr val="accent6"/>
                </a:solidFill>
              </a:rPr>
              <a:t>60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effectLst/>
              </a:rPr>
              <a:t>različnih držav</a:t>
            </a:r>
            <a:endParaRPr lang="sl-SI" dirty="0">
              <a:solidFill>
                <a:schemeClr val="accent6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634562-EBC0-4027-AC7B-791144BD21D9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38401D-78AA-4204-9C3A-40A9393EA436}"/>
              </a:ext>
            </a:extLst>
          </p:cNvPr>
          <p:cNvCxnSpPr>
            <a:cxnSpLocks/>
          </p:cNvCxnSpPr>
          <p:nvPr/>
        </p:nvCxnSpPr>
        <p:spPr>
          <a:xfrm flipH="1">
            <a:off x="3625092" y="3251907"/>
            <a:ext cx="125888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A8B9AF-4130-4C1A-A8CF-F7812DB7C103}"/>
              </a:ext>
            </a:extLst>
          </p:cNvPr>
          <p:cNvCxnSpPr>
            <a:cxnSpLocks/>
          </p:cNvCxnSpPr>
          <p:nvPr/>
        </p:nvCxnSpPr>
        <p:spPr>
          <a:xfrm>
            <a:off x="4883972" y="3024097"/>
            <a:ext cx="0" cy="16639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507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63763C0-EEB2-41BA-A1B8-B2A687035ED1}"/>
              </a:ext>
            </a:extLst>
          </p:cNvPr>
          <p:cNvSpPr txBox="1"/>
          <p:nvPr/>
        </p:nvSpPr>
        <p:spPr>
          <a:xfrm>
            <a:off x="838201" y="2210112"/>
            <a:ext cx="2995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b="1" dirty="0">
                <a:solidFill>
                  <a:schemeClr val="accent1"/>
                </a:solidFill>
              </a:rPr>
              <a:t>Elektronika in informacijske tehnologije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697EB6-FEE3-4C7A-80C1-5CEF151F2DD9}"/>
              </a:ext>
            </a:extLst>
          </p:cNvPr>
          <p:cNvSpPr/>
          <p:nvPr/>
        </p:nvSpPr>
        <p:spPr>
          <a:xfrm>
            <a:off x="7765402" y="2793761"/>
            <a:ext cx="3320187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Biokemija</a:t>
            </a:r>
            <a:r>
              <a:rPr lang="en-US" sz="1400" dirty="0"/>
              <a:t>, </a:t>
            </a:r>
            <a:r>
              <a:rPr lang="en-US" sz="1400" dirty="0" err="1"/>
              <a:t>molekularna</a:t>
            </a:r>
            <a:r>
              <a:rPr lang="en-US" sz="1400" dirty="0"/>
              <a:t> in </a:t>
            </a:r>
            <a:r>
              <a:rPr lang="en-US" sz="1400" dirty="0" err="1"/>
              <a:t>strukturna</a:t>
            </a:r>
            <a:r>
              <a:rPr lang="en-US" sz="1400" dirty="0"/>
              <a:t> </a:t>
            </a:r>
            <a:r>
              <a:rPr lang="en-US" sz="1400" dirty="0" err="1"/>
              <a:t>biologija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Molekularne</a:t>
            </a:r>
            <a:r>
              <a:rPr lang="en-US" sz="1400" dirty="0"/>
              <a:t> in </a:t>
            </a:r>
            <a:r>
              <a:rPr lang="en-US" sz="1400" dirty="0" err="1"/>
              <a:t>biomedicinske</a:t>
            </a:r>
            <a:r>
              <a:rPr lang="en-US" sz="1400" dirty="0"/>
              <a:t> </a:t>
            </a:r>
            <a:r>
              <a:rPr lang="en-US" sz="1400" dirty="0" err="1"/>
              <a:t>znanosti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Biotehnologija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Anorganska</a:t>
            </a:r>
            <a:r>
              <a:rPr lang="en-US" sz="1400" dirty="0"/>
              <a:t> </a:t>
            </a:r>
            <a:r>
              <a:rPr lang="en-US" sz="1400" dirty="0" err="1"/>
              <a:t>kemija</a:t>
            </a:r>
            <a:r>
              <a:rPr lang="en-US" sz="1400" dirty="0"/>
              <a:t> in </a:t>
            </a:r>
            <a:r>
              <a:rPr lang="en-US" sz="1400" dirty="0" err="1"/>
              <a:t>tehnologija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Fizikalna</a:t>
            </a:r>
            <a:r>
              <a:rPr lang="en-US" sz="1400" dirty="0"/>
              <a:t> in </a:t>
            </a:r>
            <a:r>
              <a:rPr lang="en-US" sz="1400" dirty="0" err="1"/>
              <a:t>organska</a:t>
            </a:r>
            <a:r>
              <a:rPr lang="en-US" sz="1400" dirty="0"/>
              <a:t> </a:t>
            </a:r>
            <a:r>
              <a:rPr lang="en-US" sz="1400" dirty="0" err="1"/>
              <a:t>kemija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Elektronska</a:t>
            </a:r>
            <a:r>
              <a:rPr lang="en-US" sz="1400" dirty="0"/>
              <a:t> </a:t>
            </a:r>
            <a:r>
              <a:rPr lang="en-US" sz="1400" dirty="0" err="1"/>
              <a:t>keramika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Nanostrukturni</a:t>
            </a:r>
            <a:r>
              <a:rPr lang="en-US" sz="1400" dirty="0"/>
              <a:t> </a:t>
            </a:r>
            <a:r>
              <a:rPr lang="en-US" sz="1400" dirty="0" err="1"/>
              <a:t>materiali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Sinteza</a:t>
            </a:r>
            <a:r>
              <a:rPr lang="en-US" sz="1400" dirty="0"/>
              <a:t> </a:t>
            </a:r>
            <a:r>
              <a:rPr lang="en-US" sz="1400" dirty="0" err="1"/>
              <a:t>materialov</a:t>
            </a:r>
            <a:endParaRPr lang="en-US" sz="1400" dirty="0"/>
          </a:p>
          <a:p>
            <a:pPr marL="180975" indent="-180975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88900" algn="l"/>
                <a:tab pos="269875" algn="l"/>
              </a:tabLst>
            </a:pPr>
            <a:r>
              <a:rPr lang="sl-SI" sz="1400" dirty="0"/>
              <a:t>  </a:t>
            </a:r>
            <a:r>
              <a:rPr lang="en-US" sz="1400" dirty="0" err="1"/>
              <a:t>Raziskave</a:t>
            </a:r>
            <a:r>
              <a:rPr lang="en-US" sz="1400" dirty="0"/>
              <a:t> </a:t>
            </a:r>
            <a:r>
              <a:rPr lang="en-US" sz="1400" dirty="0" err="1"/>
              <a:t>sodobnih</a:t>
            </a:r>
            <a:r>
              <a:rPr lang="en-US" sz="1400" dirty="0"/>
              <a:t> </a:t>
            </a:r>
            <a:r>
              <a:rPr lang="sl-SI" sz="1400" dirty="0"/>
              <a:t>		</a:t>
            </a:r>
            <a:r>
              <a:rPr lang="en-US" sz="1400" dirty="0" err="1"/>
              <a:t>materialov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Znanosti</a:t>
            </a:r>
            <a:r>
              <a:rPr lang="en-US" sz="1400" dirty="0"/>
              <a:t> o </a:t>
            </a:r>
            <a:r>
              <a:rPr lang="en-US" sz="1400" dirty="0" err="1"/>
              <a:t>okolju</a:t>
            </a:r>
            <a:endParaRPr lang="sl-SI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pl-PL" sz="1400" dirty="0"/>
              <a:t>Laboratorij za kemijo pod </a:t>
            </a:r>
            <a:br>
              <a:rPr lang="pl-PL" sz="1400" dirty="0"/>
            </a:br>
            <a:r>
              <a:rPr lang="pl-PL" sz="1400" dirty="0"/>
              <a:t>ekstremnimi pogoji</a:t>
            </a: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E162A-DF57-4678-AB0A-0131D25F4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i="0" dirty="0" err="1">
                <a:effectLst/>
              </a:rPr>
              <a:t>Glavna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področja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raziskav</a:t>
            </a:r>
            <a:endParaRPr lang="sl-S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158014-2F47-4077-A42E-BAD13FBC96D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1"/>
            <a:ext cx="10515600" cy="610424"/>
          </a:xfrm>
        </p:spPr>
        <p:txBody>
          <a:bodyPr>
            <a:noAutofit/>
          </a:bodyPr>
          <a:lstStyle/>
          <a:p>
            <a:r>
              <a:rPr lang="sl-SI" dirty="0"/>
              <a:t>Odseki so razdeljeni po področjih</a:t>
            </a:r>
          </a:p>
          <a:p>
            <a:pPr marL="0" indent="0">
              <a:buNone/>
            </a:pPr>
            <a:br>
              <a:rPr lang="sl-SI" sz="1800" dirty="0">
                <a:solidFill>
                  <a:srgbClr val="404040"/>
                </a:solidFill>
                <a:effectLst/>
              </a:rPr>
            </a:br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EDD31F-0057-4810-A129-0FEF47E4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17</a:t>
            </a:fld>
            <a:endParaRPr lang="sl-SI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CBE4862-D0E7-41EE-B634-B8C75AD27763}"/>
              </a:ext>
            </a:extLst>
          </p:cNvPr>
          <p:cNvSpPr txBox="1">
            <a:spLocks/>
          </p:cNvSpPr>
          <p:nvPr/>
        </p:nvSpPr>
        <p:spPr>
          <a:xfrm>
            <a:off x="4249103" y="2221553"/>
            <a:ext cx="288000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accent1"/>
                </a:solidFill>
                <a:effectLst/>
              </a:rPr>
              <a:t>Fizika</a:t>
            </a:r>
            <a:r>
              <a:rPr lang="en-US" b="1" dirty="0">
                <a:solidFill>
                  <a:schemeClr val="accent1"/>
                </a:solidFill>
                <a:effectLst/>
              </a:rPr>
              <a:t>, </a:t>
            </a:r>
            <a:r>
              <a:rPr lang="en-US" b="1" dirty="0" err="1">
                <a:solidFill>
                  <a:schemeClr val="accent1"/>
                </a:solidFill>
                <a:effectLst/>
              </a:rPr>
              <a:t>jedrska</a:t>
            </a:r>
            <a:r>
              <a:rPr lang="en-US" b="1" dirty="0">
                <a:solidFill>
                  <a:schemeClr val="accent1"/>
                </a:solidFill>
                <a:effectLst/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/>
              </a:rPr>
              <a:t>tehnika</a:t>
            </a:r>
            <a:r>
              <a:rPr lang="en-US" b="1" dirty="0">
                <a:solidFill>
                  <a:schemeClr val="accent1"/>
                </a:solidFill>
                <a:effectLst/>
              </a:rPr>
              <a:t> in </a:t>
            </a:r>
            <a:r>
              <a:rPr lang="en-US" b="1" dirty="0" err="1">
                <a:solidFill>
                  <a:schemeClr val="accent1"/>
                </a:solidFill>
                <a:effectLst/>
              </a:rPr>
              <a:t>energetika</a:t>
            </a:r>
            <a:br>
              <a:rPr lang="en-US" sz="1800" dirty="0"/>
            </a:br>
            <a:endParaRPr lang="en-GB" sz="1800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42A2D9D2-A20A-4D9A-98E2-A79A8D764011}"/>
              </a:ext>
            </a:extLst>
          </p:cNvPr>
          <p:cNvSpPr txBox="1">
            <a:spLocks/>
          </p:cNvSpPr>
          <p:nvPr/>
        </p:nvSpPr>
        <p:spPr>
          <a:xfrm>
            <a:off x="7765402" y="2221553"/>
            <a:ext cx="288000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b="1" dirty="0">
                <a:solidFill>
                  <a:schemeClr val="accent1"/>
                </a:solidFill>
              </a:rPr>
              <a:t>Kemija, biokemija, materiali in okolje</a:t>
            </a:r>
            <a:endParaRPr lang="en-GB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F84B6-96F1-4F4E-9A31-F8E06564AC94}"/>
              </a:ext>
            </a:extLst>
          </p:cNvPr>
          <p:cNvSpPr/>
          <p:nvPr/>
        </p:nvSpPr>
        <p:spPr>
          <a:xfrm>
            <a:off x="4249103" y="2793761"/>
            <a:ext cx="2378393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Teoretična</a:t>
            </a:r>
            <a:r>
              <a:rPr lang="en-US" sz="1400" dirty="0"/>
              <a:t> </a:t>
            </a:r>
            <a:r>
              <a:rPr lang="en-US" sz="1400" dirty="0" err="1"/>
              <a:t>fizika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Fizika</a:t>
            </a:r>
            <a:r>
              <a:rPr lang="en-US" sz="1400" dirty="0"/>
              <a:t> </a:t>
            </a:r>
            <a:r>
              <a:rPr lang="en-US" sz="1400" dirty="0" err="1"/>
              <a:t>nizkih</a:t>
            </a:r>
            <a:r>
              <a:rPr lang="en-US" sz="1400" dirty="0"/>
              <a:t> in </a:t>
            </a:r>
            <a:r>
              <a:rPr lang="en-US" sz="1400" dirty="0" err="1"/>
              <a:t>srednjih</a:t>
            </a:r>
            <a:r>
              <a:rPr lang="en-US" sz="1400" dirty="0"/>
              <a:t> </a:t>
            </a:r>
            <a:r>
              <a:rPr lang="en-US" sz="1400" dirty="0" err="1"/>
              <a:t>energij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Tanke</a:t>
            </a:r>
            <a:r>
              <a:rPr lang="en-US" sz="1400" dirty="0"/>
              <a:t> </a:t>
            </a:r>
            <a:r>
              <a:rPr lang="en-US" sz="1400" dirty="0" err="1"/>
              <a:t>plasti</a:t>
            </a:r>
            <a:r>
              <a:rPr lang="en-US" sz="1400" dirty="0"/>
              <a:t> in </a:t>
            </a:r>
            <a:r>
              <a:rPr lang="en-US" sz="1400" dirty="0" err="1"/>
              <a:t>površine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Tehnologija</a:t>
            </a:r>
            <a:r>
              <a:rPr lang="en-US" sz="1400" dirty="0"/>
              <a:t> </a:t>
            </a:r>
            <a:r>
              <a:rPr lang="en-US" sz="1400" dirty="0" err="1"/>
              <a:t>površin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Fizika</a:t>
            </a:r>
            <a:r>
              <a:rPr lang="en-US" sz="1400" dirty="0"/>
              <a:t> </a:t>
            </a:r>
            <a:r>
              <a:rPr lang="en-US" sz="1400" dirty="0" err="1"/>
              <a:t>trdne</a:t>
            </a:r>
            <a:r>
              <a:rPr lang="en-US" sz="1400" dirty="0"/>
              <a:t> </a:t>
            </a:r>
            <a:r>
              <a:rPr lang="en-US" sz="1400" dirty="0" err="1"/>
              <a:t>snovi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Plinska</a:t>
            </a:r>
            <a:r>
              <a:rPr lang="en-US" sz="1400" dirty="0"/>
              <a:t> </a:t>
            </a:r>
            <a:r>
              <a:rPr lang="en-US" sz="1400" dirty="0" err="1"/>
              <a:t>elektronika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Kompleksne</a:t>
            </a:r>
            <a:r>
              <a:rPr lang="en-US" sz="1400" dirty="0"/>
              <a:t> </a:t>
            </a:r>
            <a:r>
              <a:rPr lang="en-US" sz="1400" dirty="0" err="1"/>
              <a:t>snovi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Reaktorska</a:t>
            </a:r>
            <a:r>
              <a:rPr lang="en-US" sz="1400" dirty="0"/>
              <a:t> </a:t>
            </a:r>
            <a:r>
              <a:rPr lang="en-US" sz="1400" dirty="0" err="1"/>
              <a:t>fizika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Eksperimentalna</a:t>
            </a:r>
            <a:r>
              <a:rPr lang="en-US" sz="1400" dirty="0"/>
              <a:t> </a:t>
            </a:r>
            <a:r>
              <a:rPr lang="en-US" sz="1400" dirty="0" err="1"/>
              <a:t>fizika</a:t>
            </a:r>
            <a:r>
              <a:rPr lang="en-US" sz="1400" dirty="0"/>
              <a:t> </a:t>
            </a:r>
            <a:r>
              <a:rPr lang="en-US" sz="1400" dirty="0" err="1"/>
              <a:t>osnovnih</a:t>
            </a:r>
            <a:r>
              <a:rPr lang="en-US" sz="1400" dirty="0"/>
              <a:t> </a:t>
            </a:r>
            <a:r>
              <a:rPr lang="en-US" sz="1400" dirty="0" err="1"/>
              <a:t>delcev</a:t>
            </a:r>
            <a:endParaRPr lang="sl-SI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Reaktorska</a:t>
            </a:r>
            <a:r>
              <a:rPr lang="en-US" sz="1400" dirty="0"/>
              <a:t> </a:t>
            </a:r>
            <a:r>
              <a:rPr lang="en-US" sz="1400" dirty="0" err="1"/>
              <a:t>tehnika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58FDAC-7BC7-4BE2-BE2C-D262593BC2D8}"/>
              </a:ext>
            </a:extLst>
          </p:cNvPr>
          <p:cNvSpPr/>
          <p:nvPr/>
        </p:nvSpPr>
        <p:spPr>
          <a:xfrm>
            <a:off x="838199" y="2793761"/>
            <a:ext cx="2720010" cy="19245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Avtomatika</a:t>
            </a:r>
            <a:r>
              <a:rPr lang="en-US" sz="1400" dirty="0"/>
              <a:t>, </a:t>
            </a:r>
            <a:r>
              <a:rPr lang="en-US" sz="1400" dirty="0" err="1"/>
              <a:t>biokibernetika</a:t>
            </a:r>
            <a:r>
              <a:rPr lang="en-US" sz="1400" dirty="0"/>
              <a:t> in </a:t>
            </a:r>
            <a:r>
              <a:rPr lang="en-US" sz="1400" dirty="0" err="1"/>
              <a:t>robotika</a:t>
            </a:r>
            <a:r>
              <a:rPr lang="sl-SI" sz="1400" dirty="0"/>
              <a:t> 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Sistemi</a:t>
            </a:r>
            <a:r>
              <a:rPr lang="en-US" sz="1400" dirty="0"/>
              <a:t> in </a:t>
            </a:r>
            <a:r>
              <a:rPr lang="en-US" sz="1400" dirty="0" err="1"/>
              <a:t>vodenje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Umetna</a:t>
            </a:r>
            <a:r>
              <a:rPr lang="en-US" sz="1400" dirty="0"/>
              <a:t> </a:t>
            </a:r>
            <a:r>
              <a:rPr lang="en-US" sz="1400" dirty="0" err="1"/>
              <a:t>inteligenca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Odprti</a:t>
            </a:r>
            <a:r>
              <a:rPr lang="en-US" sz="1400" dirty="0"/>
              <a:t> </a:t>
            </a:r>
            <a:r>
              <a:rPr lang="en-US" sz="1400" dirty="0" err="1"/>
              <a:t>sistemi</a:t>
            </a:r>
            <a:r>
              <a:rPr lang="en-US" sz="1400" dirty="0"/>
              <a:t> in </a:t>
            </a:r>
            <a:r>
              <a:rPr lang="en-US" sz="1400" dirty="0" err="1"/>
              <a:t>mreže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Komunikacijski</a:t>
            </a:r>
            <a:r>
              <a:rPr lang="en-US" sz="1400" dirty="0"/>
              <a:t> </a:t>
            </a:r>
            <a:r>
              <a:rPr lang="en-US" sz="1400" dirty="0" err="1"/>
              <a:t>sistemi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Računalniški</a:t>
            </a:r>
            <a:r>
              <a:rPr lang="en-US" sz="1400" dirty="0"/>
              <a:t> </a:t>
            </a:r>
            <a:r>
              <a:rPr lang="en-US" sz="1400" dirty="0" err="1"/>
              <a:t>sistemi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Tehnologije</a:t>
            </a:r>
            <a:r>
              <a:rPr lang="en-US" sz="1400" dirty="0"/>
              <a:t> </a:t>
            </a:r>
            <a:r>
              <a:rPr lang="en-US" sz="1400" dirty="0" err="1"/>
              <a:t>znanja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Inteligentni</a:t>
            </a:r>
            <a:r>
              <a:rPr lang="en-US" sz="1400" dirty="0"/>
              <a:t> </a:t>
            </a:r>
            <a:r>
              <a:rPr lang="en-US" sz="1400" dirty="0" err="1"/>
              <a:t>sistemi</a:t>
            </a:r>
            <a:endParaRPr lang="en-US" sz="14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2E26C1-8899-4E1B-84DD-2402BC62A8C9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2FDBB20-0220-43A2-A672-8F83CF0D27C1}"/>
              </a:ext>
            </a:extLst>
          </p:cNvPr>
          <p:cNvSpPr/>
          <p:nvPr/>
        </p:nvSpPr>
        <p:spPr>
          <a:xfrm>
            <a:off x="2749563" y="4377833"/>
            <a:ext cx="1084277" cy="10842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1262BB-E92B-4C80-8749-067AEB3299D6}"/>
              </a:ext>
            </a:extLst>
          </p:cNvPr>
          <p:cNvSpPr txBox="1"/>
          <p:nvPr/>
        </p:nvSpPr>
        <p:spPr>
          <a:xfrm>
            <a:off x="2615693" y="4618086"/>
            <a:ext cx="1352016" cy="61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sl-SI" sz="3200" b="1" dirty="0">
                <a:solidFill>
                  <a:schemeClr val="bg1"/>
                </a:solidFill>
              </a:rPr>
              <a:t>8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 dirty="0" err="1">
                <a:solidFill>
                  <a:schemeClr val="bg1"/>
                </a:solidFill>
              </a:rPr>
              <a:t>odsekov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5EFE2F-3772-4AB6-969D-4CEF3A639D62}"/>
              </a:ext>
            </a:extLst>
          </p:cNvPr>
          <p:cNvSpPr/>
          <p:nvPr/>
        </p:nvSpPr>
        <p:spPr>
          <a:xfrm>
            <a:off x="6362220" y="4369070"/>
            <a:ext cx="1084277" cy="10842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CBA2B4-8F9D-482F-B87A-7E1C27D56B5F}"/>
              </a:ext>
            </a:extLst>
          </p:cNvPr>
          <p:cNvSpPr txBox="1"/>
          <p:nvPr/>
        </p:nvSpPr>
        <p:spPr>
          <a:xfrm>
            <a:off x="6228350" y="4618086"/>
            <a:ext cx="1352016" cy="61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sl-SI" sz="3200" b="1" dirty="0">
                <a:solidFill>
                  <a:schemeClr val="bg1"/>
                </a:solidFill>
              </a:rPr>
              <a:t>10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 dirty="0" err="1">
                <a:solidFill>
                  <a:schemeClr val="bg1"/>
                </a:solidFill>
              </a:rPr>
              <a:t>odsekov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775391-5D7A-4A2F-A3ED-6EDE8B897B36}"/>
              </a:ext>
            </a:extLst>
          </p:cNvPr>
          <p:cNvSpPr/>
          <p:nvPr/>
        </p:nvSpPr>
        <p:spPr>
          <a:xfrm>
            <a:off x="10303242" y="4369070"/>
            <a:ext cx="1084277" cy="10842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3CF3E9-9E4B-4CAC-8A01-E7F6DD28A1F4}"/>
              </a:ext>
            </a:extLst>
          </p:cNvPr>
          <p:cNvSpPr txBox="1"/>
          <p:nvPr/>
        </p:nvSpPr>
        <p:spPr>
          <a:xfrm>
            <a:off x="10169372" y="4618086"/>
            <a:ext cx="1352016" cy="61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sl-SI" sz="3200" b="1" dirty="0">
                <a:solidFill>
                  <a:schemeClr val="bg1"/>
                </a:solidFill>
              </a:rPr>
              <a:t>11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 dirty="0" err="1">
                <a:solidFill>
                  <a:schemeClr val="bg1"/>
                </a:solidFill>
              </a:rPr>
              <a:t>odsekov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11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34493C0A-E15F-4022-BC79-4176C7405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603" y="4430166"/>
            <a:ext cx="4871274" cy="163374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5977C5F-C9E9-49A7-BC73-62D8A1EA6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68" y="4443077"/>
            <a:ext cx="4871274" cy="1633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91FCE-242B-49EA-B5DC-D31B6753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Glavna</a:t>
            </a:r>
            <a:r>
              <a:rPr lang="en-US" dirty="0"/>
              <a:t> </a:t>
            </a:r>
            <a:r>
              <a:rPr lang="en-US" dirty="0" err="1"/>
              <a:t>področja</a:t>
            </a:r>
            <a:r>
              <a:rPr lang="en-US" dirty="0"/>
              <a:t> </a:t>
            </a:r>
            <a:r>
              <a:rPr lang="en-US" dirty="0" err="1"/>
              <a:t>raziskav</a:t>
            </a:r>
            <a:br>
              <a:rPr lang="sl-SI" dirty="0"/>
            </a:br>
            <a:endParaRPr lang="sl-SI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F483E0-D286-47D9-9862-B631889D749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10515600" cy="430211"/>
          </a:xfrm>
        </p:spPr>
        <p:txBody>
          <a:bodyPr/>
          <a:lstStyle/>
          <a:p>
            <a:r>
              <a:rPr lang="en-US" dirty="0" err="1"/>
              <a:t>Št</a:t>
            </a:r>
            <a:r>
              <a:rPr lang="sl-SI" dirty="0" err="1"/>
              <a:t>evilo</a:t>
            </a:r>
            <a:r>
              <a:rPr lang="en-US" dirty="0"/>
              <a:t> </a:t>
            </a:r>
            <a:r>
              <a:rPr lang="en-US" dirty="0" err="1"/>
              <a:t>raziskovalk</a:t>
            </a:r>
            <a:r>
              <a:rPr lang="en-US" baseline="0" dirty="0"/>
              <a:t> in </a:t>
            </a:r>
            <a:r>
              <a:rPr lang="en-US" baseline="0" dirty="0" err="1"/>
              <a:t>raziskovalcev</a:t>
            </a:r>
            <a:r>
              <a:rPr lang="en-US" baseline="0" dirty="0"/>
              <a:t> po </a:t>
            </a:r>
            <a:r>
              <a:rPr lang="en-US" baseline="0" dirty="0" err="1"/>
              <a:t>znanstvenih</a:t>
            </a:r>
            <a:r>
              <a:rPr lang="en-US" baseline="0" dirty="0"/>
              <a:t> </a:t>
            </a:r>
            <a:r>
              <a:rPr lang="en-US" baseline="0" dirty="0" err="1"/>
              <a:t>področjih</a:t>
            </a:r>
            <a:endParaRPr lang="sl-SI" baseline="0" dirty="0"/>
          </a:p>
          <a:p>
            <a:endParaRPr lang="sl-S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20B44-9EE5-40EF-ABA3-950009CC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18</a:t>
            </a:fld>
            <a:endParaRPr lang="sl-SI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CA7E25B-C273-4D5B-8375-A96EDA5858A0}"/>
              </a:ext>
            </a:extLst>
          </p:cNvPr>
          <p:cNvSpPr/>
          <p:nvPr/>
        </p:nvSpPr>
        <p:spPr>
          <a:xfrm>
            <a:off x="8926317" y="1261628"/>
            <a:ext cx="3333078" cy="18126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A35B56-817B-44F2-BDC2-1E6A1F9EBC33}"/>
              </a:ext>
            </a:extLst>
          </p:cNvPr>
          <p:cNvSpPr/>
          <p:nvPr/>
        </p:nvSpPr>
        <p:spPr>
          <a:xfrm>
            <a:off x="10886062" y="40383"/>
            <a:ext cx="1199929" cy="791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3C08ADE-0EA4-44E6-AE75-BF12EE2AEDBB}"/>
              </a:ext>
            </a:extLst>
          </p:cNvPr>
          <p:cNvSpPr/>
          <p:nvPr/>
        </p:nvSpPr>
        <p:spPr>
          <a:xfrm>
            <a:off x="9072960" y="1354609"/>
            <a:ext cx="278913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906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raziskovalk in raziskovalcev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78875-D694-4DA3-ACC6-05B3EA3E2D10}"/>
              </a:ext>
            </a:extLst>
          </p:cNvPr>
          <p:cNvSpPr txBox="1"/>
          <p:nvPr/>
        </p:nvSpPr>
        <p:spPr>
          <a:xfrm>
            <a:off x="790687" y="6458886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zbrani na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sl-SI" sz="1100" baseline="0" dirty="0" err="1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 31. 12. 202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5C9912-D089-43E5-AFFD-749B8E527EDB}"/>
              </a:ext>
            </a:extLst>
          </p:cNvPr>
          <p:cNvSpPr txBox="1"/>
          <p:nvPr/>
        </p:nvSpPr>
        <p:spPr>
          <a:xfrm>
            <a:off x="838200" y="1844579"/>
            <a:ext cx="709643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(14 raziskovalk in 30 raziskovalcev je zaposlenih v centrih in skupnih službah)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471E9989-F0F9-4863-9777-93B49F3EF039}"/>
              </a:ext>
            </a:extLst>
          </p:cNvPr>
          <p:cNvSpPr txBox="1">
            <a:spLocks/>
          </p:cNvSpPr>
          <p:nvPr/>
        </p:nvSpPr>
        <p:spPr>
          <a:xfrm>
            <a:off x="838200" y="2539001"/>
            <a:ext cx="288000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b="1" dirty="0"/>
              <a:t>Elektronika in informacijske tehnologije</a:t>
            </a:r>
            <a:endParaRPr lang="en-GB" dirty="0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B2844AE1-4CD5-4749-9360-FF93B08058F7}"/>
              </a:ext>
            </a:extLst>
          </p:cNvPr>
          <p:cNvSpPr txBox="1">
            <a:spLocks/>
          </p:cNvSpPr>
          <p:nvPr/>
        </p:nvSpPr>
        <p:spPr>
          <a:xfrm>
            <a:off x="4544211" y="2578655"/>
            <a:ext cx="2353274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/>
              <a:t>Fizika</a:t>
            </a:r>
            <a:r>
              <a:rPr lang="en-US" sz="1800" b="1" dirty="0"/>
              <a:t>, j</a:t>
            </a:r>
            <a:r>
              <a:rPr lang="sl-SI" sz="1800" b="1" dirty="0" err="1"/>
              <a:t>edrska</a:t>
            </a:r>
            <a:r>
              <a:rPr lang="sl-SI" sz="1800" b="1" dirty="0"/>
              <a:t> tehnika in energetika</a:t>
            </a:r>
            <a:endParaRPr lang="en-US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D3486C11-DB7B-437B-B5BB-6F2056D756FD}"/>
              </a:ext>
            </a:extLst>
          </p:cNvPr>
          <p:cNvSpPr txBox="1">
            <a:spLocks/>
          </p:cNvSpPr>
          <p:nvPr/>
        </p:nvSpPr>
        <p:spPr>
          <a:xfrm>
            <a:off x="8777271" y="3647277"/>
            <a:ext cx="2635841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b="1" dirty="0"/>
              <a:t>Kemija, biokemija, materiali in okolje</a:t>
            </a:r>
            <a:endParaRPr lang="en-GB" sz="1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C0ADC9-AAAC-4AB0-87B7-6A84C0E71A92}"/>
              </a:ext>
            </a:extLst>
          </p:cNvPr>
          <p:cNvSpPr/>
          <p:nvPr/>
        </p:nvSpPr>
        <p:spPr>
          <a:xfrm>
            <a:off x="1219992" y="4155591"/>
            <a:ext cx="844475" cy="1853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2034D3-6BF0-485C-950F-830987F5BA56}"/>
              </a:ext>
            </a:extLst>
          </p:cNvPr>
          <p:cNvSpPr/>
          <p:nvPr/>
        </p:nvSpPr>
        <p:spPr>
          <a:xfrm>
            <a:off x="4846316" y="3258809"/>
            <a:ext cx="844475" cy="27506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08F6FB7-E46F-40FB-A843-37EFCCDFA3C4}"/>
              </a:ext>
            </a:extLst>
          </p:cNvPr>
          <p:cNvSpPr/>
          <p:nvPr/>
        </p:nvSpPr>
        <p:spPr>
          <a:xfrm>
            <a:off x="8901579" y="4656594"/>
            <a:ext cx="844475" cy="13529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accent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DAE8F1-B9FF-4B8A-94AA-DAA717722E76}"/>
              </a:ext>
            </a:extLst>
          </p:cNvPr>
          <p:cNvSpPr/>
          <p:nvPr/>
        </p:nvSpPr>
        <p:spPr>
          <a:xfrm>
            <a:off x="9937004" y="4496713"/>
            <a:ext cx="844475" cy="1512782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7B88FA-646B-440E-84AD-4FB328584417}"/>
              </a:ext>
            </a:extLst>
          </p:cNvPr>
          <p:cNvSpPr/>
          <p:nvPr/>
        </p:nvSpPr>
        <p:spPr>
          <a:xfrm>
            <a:off x="5873224" y="5249732"/>
            <a:ext cx="844475" cy="75976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36026B4-E9A5-4153-AE5C-36F38276188E}"/>
              </a:ext>
            </a:extLst>
          </p:cNvPr>
          <p:cNvSpPr/>
          <p:nvPr/>
        </p:nvSpPr>
        <p:spPr>
          <a:xfrm>
            <a:off x="2268420" y="5556338"/>
            <a:ext cx="844475" cy="45315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A9957765-522B-4803-809D-C9A81FF8D15E}"/>
              </a:ext>
            </a:extLst>
          </p:cNvPr>
          <p:cNvSpPr txBox="1">
            <a:spLocks/>
          </p:cNvSpPr>
          <p:nvPr/>
        </p:nvSpPr>
        <p:spPr>
          <a:xfrm>
            <a:off x="1219992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175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2E8829CD-A9CD-48B9-B2AC-CB273632CF9E}"/>
              </a:ext>
            </a:extLst>
          </p:cNvPr>
          <p:cNvSpPr txBox="1">
            <a:spLocks/>
          </p:cNvSpPr>
          <p:nvPr/>
        </p:nvSpPr>
        <p:spPr>
          <a:xfrm>
            <a:off x="2268420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49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5A74B9C4-D8F6-41F2-B3DF-6960693914DE}"/>
              </a:ext>
            </a:extLst>
          </p:cNvPr>
          <p:cNvSpPr txBox="1">
            <a:spLocks/>
          </p:cNvSpPr>
          <p:nvPr/>
        </p:nvSpPr>
        <p:spPr>
          <a:xfrm>
            <a:off x="4846315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277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B207D8AA-CA35-4585-A4C1-5868E8FC859E}"/>
              </a:ext>
            </a:extLst>
          </p:cNvPr>
          <p:cNvSpPr txBox="1">
            <a:spLocks/>
          </p:cNvSpPr>
          <p:nvPr/>
        </p:nvSpPr>
        <p:spPr>
          <a:xfrm>
            <a:off x="5875015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79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id="{89FD70EA-C58F-467A-952B-F1DDBFA5A5F9}"/>
              </a:ext>
            </a:extLst>
          </p:cNvPr>
          <p:cNvSpPr txBox="1">
            <a:spLocks/>
          </p:cNvSpPr>
          <p:nvPr/>
        </p:nvSpPr>
        <p:spPr>
          <a:xfrm>
            <a:off x="8901579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136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2" name="Content Placeholder 6">
            <a:extLst>
              <a:ext uri="{FF2B5EF4-FFF2-40B4-BE49-F238E27FC236}">
                <a16:creationId xmlns:a16="http://schemas.microsoft.com/office/drawing/2014/main" id="{8E233F0E-1A48-4F1E-9551-F6C22F3D2D29}"/>
              </a:ext>
            </a:extLst>
          </p:cNvPr>
          <p:cNvSpPr txBox="1">
            <a:spLocks/>
          </p:cNvSpPr>
          <p:nvPr/>
        </p:nvSpPr>
        <p:spPr>
          <a:xfrm>
            <a:off x="9937003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146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7C46A1-8ECA-4248-BEE3-7C527A8B4FE6}"/>
              </a:ext>
            </a:extLst>
          </p:cNvPr>
          <p:cNvSpPr txBox="1"/>
          <p:nvPr/>
        </p:nvSpPr>
        <p:spPr>
          <a:xfrm>
            <a:off x="8901579" y="6132855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moških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6F6D7E-4D0A-4AFC-9094-A01EE578469A}"/>
              </a:ext>
            </a:extLst>
          </p:cNvPr>
          <p:cNvSpPr txBox="1"/>
          <p:nvPr/>
        </p:nvSpPr>
        <p:spPr>
          <a:xfrm>
            <a:off x="9937002" y="6132855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žensk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64AF7FB-6105-4AA9-B858-9F05FDFE0A74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44C07FF-A02A-425D-AEB9-114D83170B4D}"/>
              </a:ext>
            </a:extLst>
          </p:cNvPr>
          <p:cNvSpPr txBox="1"/>
          <p:nvPr/>
        </p:nvSpPr>
        <p:spPr>
          <a:xfrm>
            <a:off x="4884488" y="6137588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moških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F87345F-9B80-4E70-B073-1B883C21866A}"/>
              </a:ext>
            </a:extLst>
          </p:cNvPr>
          <p:cNvSpPr txBox="1"/>
          <p:nvPr/>
        </p:nvSpPr>
        <p:spPr>
          <a:xfrm>
            <a:off x="5919911" y="6137588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žensk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9720B2-7E00-4C29-93E3-A46BF4E75D5B}"/>
              </a:ext>
            </a:extLst>
          </p:cNvPr>
          <p:cNvSpPr txBox="1"/>
          <p:nvPr/>
        </p:nvSpPr>
        <p:spPr>
          <a:xfrm>
            <a:off x="1188100" y="6115260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moških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2EEE7D-6E11-466D-97D7-124A7675318E}"/>
              </a:ext>
            </a:extLst>
          </p:cNvPr>
          <p:cNvSpPr txBox="1"/>
          <p:nvPr/>
        </p:nvSpPr>
        <p:spPr>
          <a:xfrm>
            <a:off x="2223523" y="6115260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žensk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92CAC43-71F3-42C7-AA3B-B29321A0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94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ABD168ED-E455-4E22-BC1B-99B7B2D50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+mn-lt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CCDF0A0-E204-4BED-ACFF-E4F89996738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000952"/>
            <a:ext cx="10515600" cy="826810"/>
          </a:xfrm>
        </p:spPr>
        <p:txBody>
          <a:bodyPr/>
          <a:lstStyle/>
          <a:p>
            <a:r>
              <a:rPr lang="sl-SI" sz="1800" dirty="0">
                <a:solidFill>
                  <a:srgbClr val="000000"/>
                </a:solidFill>
              </a:rPr>
              <a:t>Po </a:t>
            </a:r>
            <a:r>
              <a:rPr lang="sl-SI" sz="1800" dirty="0" err="1">
                <a:solidFill>
                  <a:srgbClr val="000000"/>
                </a:solidFill>
              </a:rPr>
              <a:t>Elsevier</a:t>
            </a:r>
            <a:r>
              <a:rPr lang="sl-SI" sz="1800" dirty="0">
                <a:solidFill>
                  <a:srgbClr val="000000"/>
                </a:solidFill>
              </a:rPr>
              <a:t> </a:t>
            </a:r>
            <a:r>
              <a:rPr lang="sl-SI" sz="1800" dirty="0" err="1">
                <a:solidFill>
                  <a:srgbClr val="000000"/>
                </a:solidFill>
              </a:rPr>
              <a:t>CiteScore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l-S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D11E3-A495-4E22-A7E7-36EB191A4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Podatki so za leto 2025, datum pridobitve podatkov 19. 2. 2026, vir: SciVal</a:t>
            </a:r>
            <a:endParaRPr lang="sl-S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B12D61-231E-4CA8-B242-065A43C5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19</a:t>
            </a:fld>
            <a:endParaRPr lang="sl-S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8BBB3A-D83E-4445-83C2-F4B293445898}"/>
              </a:ext>
            </a:extLst>
          </p:cNvPr>
          <p:cNvSpPr/>
          <p:nvPr/>
        </p:nvSpPr>
        <p:spPr>
          <a:xfrm>
            <a:off x="853453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70 </a:t>
            </a:r>
            <a:r>
              <a:rPr lang="en-US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sl-SI" sz="4400" b="1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15DBC-71FD-4761-B7EC-EA1C5887C3B3}"/>
              </a:ext>
            </a:extLst>
          </p:cNvPr>
          <p:cNvSpPr/>
          <p:nvPr/>
        </p:nvSpPr>
        <p:spPr>
          <a:xfrm>
            <a:off x="838198" y="4639893"/>
            <a:ext cx="2280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vseh člankov v </a:t>
            </a:r>
          </a:p>
          <a:p>
            <a:r>
              <a:rPr lang="sl-SI" sz="1800" b="1" dirty="0">
                <a:solidFill>
                  <a:srgbClr val="000000"/>
                </a:solidFill>
              </a:rPr>
              <a:t>25 % najboljših </a:t>
            </a:r>
            <a:r>
              <a:rPr lang="sl-SI" sz="1800" dirty="0">
                <a:solidFill>
                  <a:srgbClr val="000000"/>
                </a:solidFill>
              </a:rPr>
              <a:t>znanstvenih revij.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80687E-7339-4A8E-A647-0ACF106CF6A7}"/>
              </a:ext>
            </a:extLst>
          </p:cNvPr>
          <p:cNvSpPr/>
          <p:nvPr/>
        </p:nvSpPr>
        <p:spPr>
          <a:xfrm>
            <a:off x="3593289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39</a:t>
            </a:r>
            <a:r>
              <a:rPr lang="en-US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sl-SI" sz="4400" b="1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283ACA-0CA1-4890-99BD-785CD1EAFF55}"/>
              </a:ext>
            </a:extLst>
          </p:cNvPr>
          <p:cNvSpPr/>
          <p:nvPr/>
        </p:nvSpPr>
        <p:spPr>
          <a:xfrm>
            <a:off x="3599868" y="4639893"/>
            <a:ext cx="2259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vseh člankov v </a:t>
            </a:r>
          </a:p>
          <a:p>
            <a:r>
              <a:rPr lang="sl-SI" sz="1800" b="1" dirty="0">
                <a:solidFill>
                  <a:srgbClr val="000000"/>
                </a:solidFill>
              </a:rPr>
              <a:t>10 % najboljših </a:t>
            </a:r>
            <a:r>
              <a:rPr lang="sl-SI" sz="1800" dirty="0">
                <a:solidFill>
                  <a:srgbClr val="000000"/>
                </a:solidFill>
              </a:rPr>
              <a:t>znanstvenih revij.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61AE7F-B061-40CF-9D3B-E2E209D7CC3D}"/>
              </a:ext>
            </a:extLst>
          </p:cNvPr>
          <p:cNvSpPr/>
          <p:nvPr/>
        </p:nvSpPr>
        <p:spPr>
          <a:xfrm>
            <a:off x="6333125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r>
              <a:rPr lang="en-US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sl-SI" sz="4400" b="1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28D08-E322-45D8-92DB-B0ABFB19FDE2}"/>
              </a:ext>
            </a:extLst>
          </p:cNvPr>
          <p:cNvSpPr/>
          <p:nvPr/>
        </p:nvSpPr>
        <p:spPr>
          <a:xfrm>
            <a:off x="6333124" y="4639893"/>
            <a:ext cx="2160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vseh člankov v </a:t>
            </a:r>
          </a:p>
          <a:p>
            <a:r>
              <a:rPr lang="sl-SI" sz="1800" b="1" dirty="0">
                <a:solidFill>
                  <a:srgbClr val="000000"/>
                </a:solidFill>
              </a:rPr>
              <a:t>5 % najboljših </a:t>
            </a:r>
            <a:r>
              <a:rPr lang="sl-SI" sz="1800" dirty="0">
                <a:solidFill>
                  <a:srgbClr val="000000"/>
                </a:solidFill>
              </a:rPr>
              <a:t>znanstvenih revij.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C0A95-29C7-4395-BFB4-5DC4D605227C}"/>
              </a:ext>
            </a:extLst>
          </p:cNvPr>
          <p:cNvSpPr/>
          <p:nvPr/>
        </p:nvSpPr>
        <p:spPr>
          <a:xfrm>
            <a:off x="9072960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latin typeface="Titillium Web" panose="00000500000000000000" pitchFamily="2" charset="-18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4400" b="1" dirty="0">
                <a:solidFill>
                  <a:schemeClr val="accent1"/>
                </a:solidFill>
                <a:latin typeface="Titillium Web" panose="00000500000000000000" pitchFamily="2" charset="-18"/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sl-SI" sz="4400" b="1" dirty="0">
              <a:solidFill>
                <a:schemeClr val="accent1"/>
              </a:solidFill>
              <a:latin typeface="Titillium Web" panose="00000500000000000000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D761DB-CDE8-446B-8FA2-489D90A1001B}"/>
              </a:ext>
            </a:extLst>
          </p:cNvPr>
          <p:cNvSpPr/>
          <p:nvPr/>
        </p:nvSpPr>
        <p:spPr>
          <a:xfrm>
            <a:off x="9057707" y="4639893"/>
            <a:ext cx="20493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vseh člankov v </a:t>
            </a:r>
          </a:p>
          <a:p>
            <a:r>
              <a:rPr lang="sl-SI" sz="1800" b="1" dirty="0">
                <a:solidFill>
                  <a:srgbClr val="000000"/>
                </a:solidFill>
              </a:rPr>
              <a:t>1 % najboljših </a:t>
            </a:r>
            <a:r>
              <a:rPr lang="sl-SI" sz="1800" dirty="0">
                <a:solidFill>
                  <a:srgbClr val="000000"/>
                </a:solidFill>
              </a:rPr>
              <a:t>znanstvenih revij.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906616-45C6-4784-AAA3-6AFB4FA51EDE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6535724" cy="78909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Objave IJS člankov v najboljših znanstvenih revijah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A48FB0-C4E6-440C-9393-48E7EEF0D23E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ACE2BCF-F2EE-4153-93FF-3F44BE462376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latin typeface="Titillium Web" panose="00000500000000000000" pitchFamily="2" charset="-18"/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latin typeface="Titillium Web" panose="00000500000000000000" pitchFamily="2" charset="-18"/>
                <a:ea typeface="Tahoma" panose="020B0604030504040204" pitchFamily="34" charset="0"/>
                <a:cs typeface="Tahoma" panose="020B0604030504040204" pitchFamily="34" charset="0"/>
              </a:rPr>
              <a:t>1.234</a:t>
            </a:r>
          </a:p>
          <a:p>
            <a:r>
              <a:rPr lang="sl-SI" dirty="0">
                <a:solidFill>
                  <a:schemeClr val="bg1"/>
                </a:solidFill>
                <a:latin typeface="Titillium Web" panose="00000500000000000000" pitchFamily="2" charset="-18"/>
                <a:ea typeface="Tahoma" panose="020B0604030504040204" pitchFamily="34" charset="0"/>
                <a:cs typeface="Tahoma" panose="020B0604030504040204" pitchFamily="34" charset="0"/>
              </a:rPr>
              <a:t>člankov</a:t>
            </a:r>
            <a:endParaRPr lang="sl-SI" dirty="0">
              <a:solidFill>
                <a:srgbClr val="32C0C7"/>
              </a:solidFill>
              <a:latin typeface="Titillium Web" panose="00000500000000000000" pitchFamily="2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B528C-DAC1-4F4B-A91F-B982F93E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226" y="1501307"/>
            <a:ext cx="958249" cy="105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29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777FF1-D96F-4BFD-BD03-8A65D6C34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chemeClr val="bg1"/>
                </a:solidFill>
                <a:latin typeface="+mn-lt"/>
              </a:rPr>
              <a:t>Institut</a:t>
            </a:r>
            <a:r>
              <a:rPr lang="en-US" sz="3600" dirty="0">
                <a:solidFill>
                  <a:schemeClr val="bg1"/>
                </a:solidFill>
              </a:rPr>
              <a:t> “</a:t>
            </a:r>
            <a:r>
              <a:rPr lang="en-US" sz="3600" dirty="0" err="1">
                <a:solidFill>
                  <a:schemeClr val="bg1"/>
                </a:solidFill>
              </a:rPr>
              <a:t>Jožef</a:t>
            </a:r>
            <a:r>
              <a:rPr lang="en-US" sz="3600" dirty="0">
                <a:solidFill>
                  <a:schemeClr val="bg1"/>
                </a:solidFill>
              </a:rPr>
              <a:t> Stefan”</a:t>
            </a:r>
            <a:r>
              <a:rPr lang="sl-SI" sz="3600" dirty="0">
                <a:solidFill>
                  <a:schemeClr val="bg1"/>
                </a:solidFill>
              </a:rPr>
              <a:t> (IJS)</a:t>
            </a:r>
            <a:endParaRPr lang="sl-S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136CBB-810D-490C-BB58-6E1CEF63422A}"/>
              </a:ext>
            </a:extLst>
          </p:cNvPr>
          <p:cNvSpPr txBox="1">
            <a:spLocks/>
          </p:cNvSpPr>
          <p:nvPr/>
        </p:nvSpPr>
        <p:spPr>
          <a:xfrm>
            <a:off x="831850" y="5771327"/>
            <a:ext cx="10515600" cy="476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2000" i="1" dirty="0">
                <a:solidFill>
                  <a:srgbClr val="47979F"/>
                </a:solidFill>
                <a:latin typeface="+mn-lt"/>
              </a:rPr>
              <a:t>Znanje v gibanju, prihodnost v nastajanju</a:t>
            </a:r>
          </a:p>
        </p:txBody>
      </p:sp>
    </p:spTree>
    <p:extLst>
      <p:ext uri="{BB962C8B-B14F-4D97-AF65-F5344CB8AC3E}">
        <p14:creationId xmlns:p14="http://schemas.microsoft.com/office/powerpoint/2010/main" val="856870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0905CA-F062-4C09-B364-726017378B9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6" y="2291085"/>
            <a:ext cx="2190596" cy="1277848"/>
          </a:xfrm>
          <a:prstGeom prst="rect">
            <a:avLst/>
          </a:prstGeom>
        </p:spPr>
      </p:pic>
      <p:pic>
        <p:nvPicPr>
          <p:cNvPr id="4" name="Graphic 3" descr="Linear Graph outline">
            <a:hlinkClick r:id="rId4" action="ppaction://hlinksldjump"/>
            <a:extLst>
              <a:ext uri="{FF2B5EF4-FFF2-40B4-BE49-F238E27FC236}">
                <a16:creationId xmlns:a16="http://schemas.microsoft.com/office/drawing/2014/main" id="{D05BE738-F50B-4DCC-8057-C41F13C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9435" y="240751"/>
            <a:ext cx="506679" cy="5066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61AE7F-B061-40CF-9D3B-E2E209D7CC3D}"/>
              </a:ext>
            </a:extLst>
          </p:cNvPr>
          <p:cNvSpPr/>
          <p:nvPr/>
        </p:nvSpPr>
        <p:spPr>
          <a:xfrm>
            <a:off x="782690" y="4441120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66.404</a:t>
            </a:r>
            <a:r>
              <a:rPr lang="sl-SI" sz="4400" dirty="0"/>
              <a:t> </a:t>
            </a:r>
            <a:endParaRPr lang="sl-SI" sz="4400" b="1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28D08-E322-45D8-92DB-B0ABFB19FDE2}"/>
              </a:ext>
            </a:extLst>
          </p:cNvPr>
          <p:cNvSpPr/>
          <p:nvPr/>
        </p:nvSpPr>
        <p:spPr>
          <a:xfrm>
            <a:off x="782689" y="5158526"/>
            <a:ext cx="1644595" cy="643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0000"/>
                </a:solidFill>
              </a:rPr>
              <a:t>c</a:t>
            </a:r>
            <a:r>
              <a:rPr lang="it-IT" sz="1800" dirty="0" err="1">
                <a:solidFill>
                  <a:srgbClr val="000000"/>
                </a:solidFill>
              </a:rPr>
              <a:t>itat</a:t>
            </a:r>
            <a:r>
              <a:rPr lang="sl-SI" sz="1800" dirty="0">
                <a:solidFill>
                  <a:srgbClr val="000000"/>
                </a:solidFill>
              </a:rPr>
              <a:t>ov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na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vse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sl-SI" sz="1800" dirty="0">
                <a:solidFill>
                  <a:srgbClr val="000000"/>
                </a:solidFill>
              </a:rPr>
              <a:t>IJS </a:t>
            </a:r>
            <a:r>
              <a:rPr lang="it-IT" sz="1800" dirty="0" err="1">
                <a:solidFill>
                  <a:srgbClr val="000000"/>
                </a:solidFill>
              </a:rPr>
              <a:t>članke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C0A95-29C7-4395-BFB4-5DC4D605227C}"/>
              </a:ext>
            </a:extLst>
          </p:cNvPr>
          <p:cNvSpPr/>
          <p:nvPr/>
        </p:nvSpPr>
        <p:spPr>
          <a:xfrm>
            <a:off x="3907164" y="4441120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716.071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D761DB-CDE8-446B-8FA2-489D90A1001B}"/>
              </a:ext>
            </a:extLst>
          </p:cNvPr>
          <p:cNvSpPr/>
          <p:nvPr/>
        </p:nvSpPr>
        <p:spPr>
          <a:xfrm>
            <a:off x="3891911" y="5158524"/>
            <a:ext cx="1644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0000"/>
                </a:solidFill>
              </a:rPr>
              <a:t>c</a:t>
            </a:r>
            <a:r>
              <a:rPr lang="it-IT" sz="1800" dirty="0" err="1">
                <a:solidFill>
                  <a:srgbClr val="000000"/>
                </a:solidFill>
              </a:rPr>
              <a:t>itat</a:t>
            </a:r>
            <a:r>
              <a:rPr lang="sl-SI" sz="1800" dirty="0">
                <a:solidFill>
                  <a:srgbClr val="000000"/>
                </a:solidFill>
              </a:rPr>
              <a:t>ov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na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vse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sl-SI" sz="1800" dirty="0">
                <a:solidFill>
                  <a:srgbClr val="000000"/>
                </a:solidFill>
              </a:rPr>
              <a:t>IJS </a:t>
            </a:r>
            <a:r>
              <a:rPr lang="it-IT" sz="1800" dirty="0" err="1">
                <a:solidFill>
                  <a:srgbClr val="000000"/>
                </a:solidFill>
              </a:rPr>
              <a:t>članke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BD168ED-E455-4E22-BC1B-99B7B2D50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+mn-lt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4B2721-CB96-440B-ACD7-D3F649535D9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996115"/>
            <a:ext cx="10515600" cy="823861"/>
          </a:xfrm>
        </p:spPr>
        <p:txBody>
          <a:bodyPr/>
          <a:lstStyle/>
          <a:p>
            <a:r>
              <a:rPr lang="sl-SI" sz="1800" dirty="0">
                <a:solidFill>
                  <a:srgbClr val="000000"/>
                </a:solidFill>
              </a:rPr>
              <a:t>Po </a:t>
            </a:r>
            <a:r>
              <a:rPr lang="sl-SI" sz="1800" dirty="0" err="1">
                <a:solidFill>
                  <a:srgbClr val="000000"/>
                </a:solidFill>
              </a:rPr>
              <a:t>Web</a:t>
            </a:r>
            <a:r>
              <a:rPr lang="sl-SI" sz="1800" dirty="0">
                <a:solidFill>
                  <a:srgbClr val="000000"/>
                </a:solidFill>
              </a:rPr>
              <a:t> of Science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63A1D-F12D-4362-8F2A-CD2B72652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Podatki so za leto 2025</a:t>
            </a:r>
            <a:endParaRPr lang="sl-S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4466B9-D0D2-4EA0-ACA0-26770D75F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20</a:t>
            </a:fld>
            <a:endParaRPr lang="sl-SI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906616-45C6-4784-AAA3-6AFB4FA51EDE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5462393" cy="78909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Objave IJS člankov v najboljših znanstvenih revijah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CE2BCF-F2EE-4153-93FF-3F44BE462376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1.068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člankov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081BA6-E88D-4CE4-8EF7-7897D3B81236}"/>
              </a:ext>
            </a:extLst>
          </p:cNvPr>
          <p:cNvSpPr txBox="1"/>
          <p:nvPr/>
        </p:nvSpPr>
        <p:spPr>
          <a:xfrm>
            <a:off x="3967781" y="6342184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20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00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–20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DFD72A-4C2E-42DB-94AF-5C8264CEF0B1}"/>
              </a:ext>
            </a:extLst>
          </p:cNvPr>
          <p:cNvSpPr/>
          <p:nvPr/>
        </p:nvSpPr>
        <p:spPr>
          <a:xfrm>
            <a:off x="8842300" y="4441120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1.068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1F930A-D8B9-49F9-AD28-ACB3B02C7ECF}"/>
              </a:ext>
            </a:extLst>
          </p:cNvPr>
          <p:cNvSpPr/>
          <p:nvPr/>
        </p:nvSpPr>
        <p:spPr>
          <a:xfrm>
            <a:off x="8842300" y="5158525"/>
            <a:ext cx="2280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število objavljenih člankov IJS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58A75C-5EA5-4C86-A44F-8A415352A200}"/>
              </a:ext>
            </a:extLst>
          </p:cNvPr>
          <p:cNvSpPr txBox="1"/>
          <p:nvPr/>
        </p:nvSpPr>
        <p:spPr>
          <a:xfrm>
            <a:off x="8926317" y="6342184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  <a:latin typeface="Titillium Web" panose="00000500000000000000" pitchFamily="2" charset="-18"/>
              </a:rPr>
              <a:t>Podatki so za leto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  <a:latin typeface="Titillium Web" panose="00000500000000000000" pitchFamily="2" charset="-18"/>
              </a:rPr>
              <a:t>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  <a:latin typeface="Titillium Web" panose="00000500000000000000" pitchFamily="2" charset="-18"/>
              </a:rPr>
              <a:t>5</a:t>
            </a:r>
            <a:endParaRPr lang="sl-SI" sz="1100" dirty="0">
              <a:solidFill>
                <a:schemeClr val="bg1">
                  <a:lumMod val="50000"/>
                </a:schemeClr>
              </a:solidFill>
              <a:latin typeface="Titillium Web" panose="00000500000000000000" pitchFamily="2" charset="-1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09F6AD-17D3-49D4-9638-D9C1C23DBFB9}"/>
              </a:ext>
            </a:extLst>
          </p:cNvPr>
          <p:cNvSpPr/>
          <p:nvPr/>
        </p:nvSpPr>
        <p:spPr>
          <a:xfrm>
            <a:off x="868103" y="3671255"/>
            <a:ext cx="647222" cy="647222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38D017-BB84-49DB-85AF-99E10B3FE394}"/>
              </a:ext>
            </a:extLst>
          </p:cNvPr>
          <p:cNvSpPr/>
          <p:nvPr/>
        </p:nvSpPr>
        <p:spPr>
          <a:xfrm>
            <a:off x="943602" y="3536614"/>
            <a:ext cx="500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4800" b="1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C8E29B9-D829-4529-815E-31E800F8A74F}"/>
              </a:ext>
            </a:extLst>
          </p:cNvPr>
          <p:cNvSpPr/>
          <p:nvPr/>
        </p:nvSpPr>
        <p:spPr>
          <a:xfrm>
            <a:off x="4004389" y="3690965"/>
            <a:ext cx="647222" cy="647222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835D580-EBC1-43F4-8562-39C2D430D0A2}"/>
              </a:ext>
            </a:extLst>
          </p:cNvPr>
          <p:cNvSpPr/>
          <p:nvPr/>
        </p:nvSpPr>
        <p:spPr>
          <a:xfrm>
            <a:off x="4079888" y="3556324"/>
            <a:ext cx="500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4800" b="1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B22D84-D984-4BA3-B4BD-051E3F8559D7}"/>
              </a:ext>
            </a:extLst>
          </p:cNvPr>
          <p:cNvSpPr/>
          <p:nvPr/>
        </p:nvSpPr>
        <p:spPr>
          <a:xfrm>
            <a:off x="8926317" y="3688687"/>
            <a:ext cx="647222" cy="64722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97C33F77-B76D-463E-ABAE-A78BA9FF2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08999" y="3818445"/>
            <a:ext cx="281857" cy="37580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EE8A2B9-0166-45D6-97D6-929DE1FC6747}"/>
              </a:ext>
            </a:extLst>
          </p:cNvPr>
          <p:cNvSpPr/>
          <p:nvPr/>
        </p:nvSpPr>
        <p:spPr>
          <a:xfrm>
            <a:off x="6244878" y="1258278"/>
            <a:ext cx="2489171" cy="15616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986C674-8D24-4C2F-AB95-C7A5B078464F}"/>
              </a:ext>
            </a:extLst>
          </p:cNvPr>
          <p:cNvSpPr/>
          <p:nvPr/>
        </p:nvSpPr>
        <p:spPr>
          <a:xfrm>
            <a:off x="6391521" y="139516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66.404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citatov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71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69F3D5-C539-4816-BF32-5E2E502A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Projekti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54445-C34A-4A53-8856-A63A2AD29B9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Število vseh projektov v letu 2025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0E807-C0BF-4A84-A538-798C3C83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Podatki so za leto 2025</a:t>
            </a:r>
            <a:endParaRPr lang="sl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7AFF2-A1BC-48F6-BEA0-214E509FC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21</a:t>
            </a:fld>
            <a:endParaRPr lang="sl-S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7C0E1C-D867-4F51-B14F-6FE31A5F1F33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6AC734-BE82-4F47-8CAA-7CB88D6682D1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705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projektov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A5BFA-4F04-4BDB-880F-0A3FC4FBFB68}"/>
              </a:ext>
            </a:extLst>
          </p:cNvPr>
          <p:cNvSpPr/>
          <p:nvPr/>
        </p:nvSpPr>
        <p:spPr>
          <a:xfrm>
            <a:off x="853453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233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C73FBA-8779-42FD-ADE4-76CEB7FDF9B9}"/>
              </a:ext>
            </a:extLst>
          </p:cNvPr>
          <p:cNvSpPr/>
          <p:nvPr/>
        </p:nvSpPr>
        <p:spPr>
          <a:xfrm>
            <a:off x="838198" y="4639893"/>
            <a:ext cx="2447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projektov, financiranih iz nacionalne agencije </a:t>
            </a:r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ARIS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181C9D-2517-45BB-8C95-93824AC45AE7}"/>
              </a:ext>
            </a:extLst>
          </p:cNvPr>
          <p:cNvSpPr/>
          <p:nvPr/>
        </p:nvSpPr>
        <p:spPr>
          <a:xfrm>
            <a:off x="3593289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85652F-0A8B-483A-A32D-1BFFCC15B6CE}"/>
              </a:ext>
            </a:extLst>
          </p:cNvPr>
          <p:cNvSpPr/>
          <p:nvPr/>
        </p:nvSpPr>
        <p:spPr>
          <a:xfrm>
            <a:off x="3599867" y="4639893"/>
            <a:ext cx="23735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projektov, financiranih iz različnih shem </a:t>
            </a:r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Evropske unije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D71A93-D78B-4D0E-B785-8D60131B3D31}"/>
              </a:ext>
            </a:extLst>
          </p:cNvPr>
          <p:cNvSpPr/>
          <p:nvPr/>
        </p:nvSpPr>
        <p:spPr>
          <a:xfrm>
            <a:off x="6333125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160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4DE150-DB03-49AB-A3E2-66CD344F4157}"/>
              </a:ext>
            </a:extLst>
          </p:cNvPr>
          <p:cNvSpPr/>
          <p:nvPr/>
        </p:nvSpPr>
        <p:spPr>
          <a:xfrm>
            <a:off x="6333124" y="4639893"/>
            <a:ext cx="2364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tržnih projektov </a:t>
            </a:r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</a:p>
          <a:p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domači trg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8A3D6F-976F-4942-B982-8EF48FA04FF7}"/>
              </a:ext>
            </a:extLst>
          </p:cNvPr>
          <p:cNvSpPr/>
          <p:nvPr/>
        </p:nvSpPr>
        <p:spPr>
          <a:xfrm>
            <a:off x="9072960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6B796-C043-4AE6-B011-A7EA026C747C}"/>
              </a:ext>
            </a:extLst>
          </p:cNvPr>
          <p:cNvSpPr/>
          <p:nvPr/>
        </p:nvSpPr>
        <p:spPr>
          <a:xfrm>
            <a:off x="9057706" y="4639893"/>
            <a:ext cx="2676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tržnih projektov </a:t>
            </a:r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mednarodni trg</a:t>
            </a:r>
          </a:p>
        </p:txBody>
      </p:sp>
    </p:spTree>
    <p:extLst>
      <p:ext uri="{BB962C8B-B14F-4D97-AF65-F5344CB8AC3E}">
        <p14:creationId xmlns:p14="http://schemas.microsoft.com/office/powerpoint/2010/main" val="1846349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6D17B-0C4C-4346-976D-D40F9C65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Institut in </a:t>
            </a:r>
            <a:r>
              <a:rPr lang="sl-SI" sz="2800" b="1" dirty="0"/>
              <a:t>Evropski raziskovalni svet </a:t>
            </a:r>
            <a:r>
              <a:rPr lang="sl-SI" dirty="0"/>
              <a:t>(ERC)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865F6-24E4-439A-ADDA-952FCDED72A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IJS je </a:t>
            </a:r>
            <a:r>
              <a:rPr lang="en-US" dirty="0" err="1"/>
              <a:t>ponosen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sl-SI" dirty="0"/>
              <a:t>vse pridobljene</a:t>
            </a:r>
            <a:r>
              <a:rPr lang="en-US" dirty="0"/>
              <a:t> ERC</a:t>
            </a:r>
            <a:r>
              <a:rPr lang="sl-SI" dirty="0"/>
              <a:t>-</a:t>
            </a:r>
            <a:r>
              <a:rPr lang="en-US" dirty="0" err="1"/>
              <a:t>projekt</a:t>
            </a:r>
            <a:r>
              <a:rPr lang="sl-SI" dirty="0"/>
              <a:t>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DA7E5-B22A-487F-B81D-83E1B049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22</a:t>
            </a:fld>
            <a:endParaRPr lang="sl-SI"/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A9957765-522B-4803-809D-C9A81FF8D15E}"/>
              </a:ext>
            </a:extLst>
          </p:cNvPr>
          <p:cNvSpPr txBox="1">
            <a:spLocks/>
          </p:cNvSpPr>
          <p:nvPr/>
        </p:nvSpPr>
        <p:spPr>
          <a:xfrm>
            <a:off x="1219992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161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5A74B9C4-D8F6-41F2-B3DF-6960693914DE}"/>
              </a:ext>
            </a:extLst>
          </p:cNvPr>
          <p:cNvSpPr txBox="1">
            <a:spLocks/>
          </p:cNvSpPr>
          <p:nvPr/>
        </p:nvSpPr>
        <p:spPr>
          <a:xfrm>
            <a:off x="4846315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251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D6512E2-EDA5-49CB-93A4-2406D3EB9776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14 </a:t>
            </a:r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ERC-projektov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FAB85EA-7BF4-4692-BE94-F1D89AFC1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1205" y="3174780"/>
            <a:ext cx="2487323" cy="24873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BADD04-4D1B-4A7E-B261-48A9D689DD5D}"/>
              </a:ext>
            </a:extLst>
          </p:cNvPr>
          <p:cNvSpPr txBox="1"/>
          <p:nvPr/>
        </p:nvSpPr>
        <p:spPr>
          <a:xfrm>
            <a:off x="2145594" y="2108792"/>
            <a:ext cx="5941393" cy="3864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b="1" dirty="0"/>
              <a:t>D. Mihailović </a:t>
            </a:r>
            <a:r>
              <a:rPr lang="sl-SI" sz="1600" dirty="0"/>
              <a:t>	ERC-2012-AdG 	TRAJECTORY</a:t>
            </a:r>
          </a:p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b="1" dirty="0"/>
              <a:t>D. Mihailović </a:t>
            </a:r>
            <a:r>
              <a:rPr lang="sl-SI" sz="1600" dirty="0"/>
              <a:t>	ERC-2017-PoC 	Umem4QC</a:t>
            </a:r>
          </a:p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b="1" dirty="0"/>
              <a:t>M. Humar </a:t>
            </a:r>
            <a:r>
              <a:rPr lang="sl-SI" sz="1600" dirty="0"/>
              <a:t>		ERC-2019-StG 	</a:t>
            </a:r>
            <a:r>
              <a:rPr lang="sl-SI" sz="1600" dirty="0" err="1"/>
              <a:t>Cell-Lasers</a:t>
            </a:r>
            <a:r>
              <a:rPr lang="sl-SI" sz="1600" dirty="0"/>
              <a:t>		</a:t>
            </a:r>
            <a:r>
              <a:rPr lang="sl-SI" sz="1600" b="1" dirty="0"/>
              <a:t>P. Križan </a:t>
            </a:r>
            <a:r>
              <a:rPr lang="sl-SI" sz="1600" dirty="0"/>
              <a:t>		ERC-2019-AdG 	FAIME		</a:t>
            </a:r>
            <a:r>
              <a:rPr lang="sl-SI" sz="1600" b="1" dirty="0"/>
              <a:t>I. Muševič </a:t>
            </a:r>
            <a:r>
              <a:rPr lang="sl-SI" sz="1600" dirty="0"/>
              <a:t>		ERC-2019-AdG 	LOGOS</a:t>
            </a:r>
          </a:p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b="1" dirty="0"/>
              <a:t>M. Lozinšek </a:t>
            </a:r>
            <a:r>
              <a:rPr lang="sl-SI" sz="1600" dirty="0"/>
              <a:t>	ERC-2020-StG 	</a:t>
            </a:r>
            <a:r>
              <a:rPr lang="sl-SI" sz="1600" dirty="0" err="1"/>
              <a:t>HiPeR</a:t>
            </a:r>
            <a:r>
              <a:rPr lang="sl-SI" sz="1600" dirty="0"/>
              <a:t>-F</a:t>
            </a:r>
          </a:p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b="1" dirty="0"/>
              <a:t>P. Križan </a:t>
            </a:r>
            <a:r>
              <a:rPr lang="sl-SI" sz="1600" dirty="0"/>
              <a:t>		ERC-2022-PoC 	</a:t>
            </a:r>
            <a:r>
              <a:rPr lang="sl-SI" sz="1600" dirty="0" err="1"/>
              <a:t>CherPET</a:t>
            </a:r>
            <a:r>
              <a:rPr lang="sl-SI" sz="1600" dirty="0"/>
              <a:t>		</a:t>
            </a:r>
            <a:r>
              <a:rPr lang="sl-SI" sz="1600" b="1" dirty="0"/>
              <a:t>Z. Lenarčič </a:t>
            </a:r>
            <a:r>
              <a:rPr lang="sl-SI" sz="1600" dirty="0"/>
              <a:t>		ERC-2022-StG 	</a:t>
            </a:r>
            <a:r>
              <a:rPr lang="sl-SI" sz="1600" dirty="0" err="1"/>
              <a:t>DrumS</a:t>
            </a:r>
            <a:endParaRPr lang="sl-SI" sz="1600" dirty="0"/>
          </a:p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b="1" dirty="0"/>
              <a:t>L. Vidmar</a:t>
            </a:r>
            <a:r>
              <a:rPr lang="sl-SI" sz="1600" dirty="0"/>
              <a:t>		</a:t>
            </a:r>
            <a:r>
              <a:rPr lang="sl-SI" sz="1600" dirty="0">
                <a:effectLst/>
              </a:rPr>
              <a:t>ERC-2023-CoG</a:t>
            </a:r>
            <a:r>
              <a:rPr lang="sl-SI" sz="1600" dirty="0"/>
              <a:t>	</a:t>
            </a:r>
            <a:r>
              <a:rPr lang="sl-SI" sz="1600" dirty="0" err="1">
                <a:effectLst/>
              </a:rPr>
              <a:t>Boundary</a:t>
            </a:r>
            <a:r>
              <a:rPr lang="sl-SI" sz="1600" dirty="0"/>
              <a:t>		</a:t>
            </a:r>
            <a:r>
              <a:rPr lang="sl-SI" sz="1600" b="1" dirty="0"/>
              <a:t>D. Mihailović </a:t>
            </a:r>
            <a:r>
              <a:rPr lang="sl-SI" sz="1600" dirty="0"/>
              <a:t>	ERC-2023-AdG 	HIMMS </a:t>
            </a:r>
          </a:p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b="1" dirty="0"/>
              <a:t>M. Humar</a:t>
            </a:r>
            <a:r>
              <a:rPr lang="sl-SI" sz="1600" dirty="0"/>
              <a:t>		ERC-2024-POC	</a:t>
            </a:r>
            <a:r>
              <a:rPr lang="sl-SI" sz="1600" dirty="0" err="1"/>
              <a:t>EdibleLasers</a:t>
            </a:r>
            <a:r>
              <a:rPr lang="sl-SI" sz="1600" dirty="0"/>
              <a:t>	</a:t>
            </a:r>
            <a:br>
              <a:rPr lang="sl-SI" sz="1600" dirty="0"/>
            </a:br>
            <a:r>
              <a:rPr lang="sl-SI" sz="1600" b="1" dirty="0"/>
              <a:t>M. Humar</a:t>
            </a:r>
            <a:r>
              <a:rPr lang="sl-SI" sz="1600" dirty="0"/>
              <a:t>		ERC-2024-CoG	</a:t>
            </a:r>
            <a:r>
              <a:rPr lang="sl-SI" sz="1600" dirty="0" err="1"/>
              <a:t>SoftQuanta</a:t>
            </a:r>
            <a:br>
              <a:rPr lang="sl-SI" sz="1600" dirty="0"/>
            </a:br>
            <a:r>
              <a:rPr lang="sl-SI" sz="1600" b="1" dirty="0"/>
              <a:t>A. </a:t>
            </a:r>
            <a:r>
              <a:rPr lang="sl-SI" sz="1600" b="1" dirty="0" err="1"/>
              <a:t>Tykhonov</a:t>
            </a:r>
            <a:r>
              <a:rPr lang="sl-SI" sz="1600" b="1" dirty="0"/>
              <a:t>	</a:t>
            </a:r>
            <a:r>
              <a:rPr lang="sl-SI" sz="1600" dirty="0"/>
              <a:t>ERC-2024-CoG	</a:t>
            </a:r>
            <a:r>
              <a:rPr lang="sl-SI" sz="1600" dirty="0" err="1"/>
              <a:t>PeVGALAXY</a:t>
            </a:r>
            <a:r>
              <a:rPr lang="sl-SI" sz="1600" dirty="0"/>
              <a:t>	</a:t>
            </a:r>
          </a:p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b="1" dirty="0"/>
              <a:t>D. Golež</a:t>
            </a:r>
            <a:r>
              <a:rPr lang="sl-SI" sz="1600" dirty="0"/>
              <a:t>		ERC-2025-CoG 	META-QMS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40B69F-649B-4F24-8333-A4C08C7AC240}"/>
              </a:ext>
            </a:extLst>
          </p:cNvPr>
          <p:cNvSpPr txBox="1"/>
          <p:nvPr/>
        </p:nvSpPr>
        <p:spPr>
          <a:xfrm>
            <a:off x="838199" y="2073047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2012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ED1094-89FD-41FE-A498-194BB8DDD79A}"/>
              </a:ext>
            </a:extLst>
          </p:cNvPr>
          <p:cNvSpPr txBox="1"/>
          <p:nvPr/>
        </p:nvSpPr>
        <p:spPr>
          <a:xfrm>
            <a:off x="838199" y="2683730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2019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688691-D8BE-4DEB-A8EC-A7167C6586AF}"/>
              </a:ext>
            </a:extLst>
          </p:cNvPr>
          <p:cNvSpPr txBox="1"/>
          <p:nvPr/>
        </p:nvSpPr>
        <p:spPr>
          <a:xfrm>
            <a:off x="838199" y="2396311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2017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71157D-6271-41CF-9400-6A2182298FC9}"/>
              </a:ext>
            </a:extLst>
          </p:cNvPr>
          <p:cNvSpPr txBox="1"/>
          <p:nvPr/>
        </p:nvSpPr>
        <p:spPr>
          <a:xfrm>
            <a:off x="838199" y="4269156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1ADE6A-A405-4D1B-A327-388469A95B66}"/>
              </a:ext>
            </a:extLst>
          </p:cNvPr>
          <p:cNvSpPr txBox="1"/>
          <p:nvPr/>
        </p:nvSpPr>
        <p:spPr>
          <a:xfrm>
            <a:off x="883472" y="4826547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2024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2FEFC1-CD1F-4E23-A949-C539351076C7}"/>
              </a:ext>
            </a:extLst>
          </p:cNvPr>
          <p:cNvSpPr txBox="1"/>
          <p:nvPr/>
        </p:nvSpPr>
        <p:spPr>
          <a:xfrm>
            <a:off x="838199" y="3427957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887CB-58FC-464A-9070-231B36CF811F}"/>
              </a:ext>
            </a:extLst>
          </p:cNvPr>
          <p:cNvSpPr txBox="1"/>
          <p:nvPr/>
        </p:nvSpPr>
        <p:spPr>
          <a:xfrm>
            <a:off x="838199" y="3751358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2022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EAE5B-7B00-2D28-8191-3FE10B8FB034}"/>
              </a:ext>
            </a:extLst>
          </p:cNvPr>
          <p:cNvSpPr txBox="1"/>
          <p:nvPr/>
        </p:nvSpPr>
        <p:spPr>
          <a:xfrm>
            <a:off x="873217" y="5565913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2025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31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69F3D5-C539-4816-BF32-5E2E502A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Raziskovalni programi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732FD0-5242-403E-874E-D85EA2B20A3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2848400" cy="4353104"/>
          </a:xfrm>
        </p:spPr>
        <p:txBody>
          <a:bodyPr/>
          <a:lstStyle/>
          <a:p>
            <a:r>
              <a:rPr lang="sl-SI" dirty="0"/>
              <a:t>Število programov po področjih v letu 2025 </a:t>
            </a:r>
          </a:p>
          <a:p>
            <a:endParaRPr lang="sl-SI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F4ADD8-6461-48F9-BAE2-FDEDA406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Podatki so za leto 2025</a:t>
            </a:r>
            <a:endParaRPr lang="sl-S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3529B-892B-409B-A867-2EF8E5F2E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23</a:t>
            </a:fld>
            <a:endParaRPr lang="sl-S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6AC734-BE82-4F47-8CAA-7CB88D6682D1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46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raziskovalnih programov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228630F-8801-4C3B-8E03-F4896403242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4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0609" y="1583614"/>
            <a:ext cx="2399943" cy="518144"/>
          </a:xfrm>
          <a:prstGeom prst="rect">
            <a:avLst/>
          </a:prstGeom>
        </p:spPr>
      </p:pic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579127E3-7E22-4442-94FA-8DEAAB953B14}"/>
              </a:ext>
            </a:extLst>
          </p:cNvPr>
          <p:cNvSpPr txBox="1">
            <a:spLocks/>
          </p:cNvSpPr>
          <p:nvPr/>
        </p:nvSpPr>
        <p:spPr>
          <a:xfrm>
            <a:off x="897939" y="2576769"/>
            <a:ext cx="2488676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b="1" dirty="0"/>
              <a:t>Elektronika in informacijske tehnologije</a:t>
            </a:r>
            <a:endParaRPr lang="en-GB" dirty="0"/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6E63F92E-6A5A-45FF-99F6-17D30848D9D3}"/>
              </a:ext>
            </a:extLst>
          </p:cNvPr>
          <p:cNvSpPr txBox="1">
            <a:spLocks/>
          </p:cNvSpPr>
          <p:nvPr/>
        </p:nvSpPr>
        <p:spPr>
          <a:xfrm>
            <a:off x="3632722" y="2576769"/>
            <a:ext cx="213147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/>
              <a:t>Fizika</a:t>
            </a:r>
            <a:r>
              <a:rPr lang="en-US" sz="1800" b="1" dirty="0"/>
              <a:t>, j</a:t>
            </a:r>
            <a:r>
              <a:rPr lang="sl-SI" sz="1800" b="1" dirty="0" err="1"/>
              <a:t>edrska</a:t>
            </a:r>
            <a:r>
              <a:rPr lang="sl-SI" sz="1800" b="1" dirty="0"/>
              <a:t> tehnika in energetika</a:t>
            </a:r>
            <a:endParaRPr lang="en-US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1E45E5AE-ADBA-4470-A4B0-A00E1C34E0A5}"/>
              </a:ext>
            </a:extLst>
          </p:cNvPr>
          <p:cNvSpPr txBox="1">
            <a:spLocks/>
          </p:cNvSpPr>
          <p:nvPr/>
        </p:nvSpPr>
        <p:spPr>
          <a:xfrm>
            <a:off x="6186335" y="2584468"/>
            <a:ext cx="213147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b="1" dirty="0"/>
              <a:t>Kemija, biokemija, materiali in okolje</a:t>
            </a:r>
            <a:endParaRPr lang="en-GB" sz="1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746C7B-DB98-4DE2-88F8-6827910CC32E}"/>
              </a:ext>
            </a:extLst>
          </p:cNvPr>
          <p:cNvSpPr/>
          <p:nvPr/>
        </p:nvSpPr>
        <p:spPr>
          <a:xfrm>
            <a:off x="935243" y="4952999"/>
            <a:ext cx="659876" cy="10564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CE574C-EC87-4BE8-A8CD-19BDD44122F1}"/>
              </a:ext>
            </a:extLst>
          </p:cNvPr>
          <p:cNvSpPr/>
          <p:nvPr/>
        </p:nvSpPr>
        <p:spPr>
          <a:xfrm>
            <a:off x="3632722" y="3429000"/>
            <a:ext cx="659876" cy="2580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73D133-577B-4923-B57E-89D51C29F20D}"/>
              </a:ext>
            </a:extLst>
          </p:cNvPr>
          <p:cNvSpPr/>
          <p:nvPr/>
        </p:nvSpPr>
        <p:spPr>
          <a:xfrm>
            <a:off x="6330201" y="4351096"/>
            <a:ext cx="659876" cy="16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accent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FA8D43-2052-4BAD-BD82-0C9861B3F1B6}"/>
              </a:ext>
            </a:extLst>
          </p:cNvPr>
          <p:cNvSpPr/>
          <p:nvPr/>
        </p:nvSpPr>
        <p:spPr>
          <a:xfrm>
            <a:off x="7081066" y="5252719"/>
            <a:ext cx="659876" cy="75677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522861-F78D-4C2C-AB5E-A1B086B3760D}"/>
              </a:ext>
            </a:extLst>
          </p:cNvPr>
          <p:cNvSpPr/>
          <p:nvPr/>
        </p:nvSpPr>
        <p:spPr>
          <a:xfrm>
            <a:off x="4383587" y="5252720"/>
            <a:ext cx="659876" cy="75677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232292-009C-4096-8E24-A7E9B7DC0B25}"/>
              </a:ext>
            </a:extLst>
          </p:cNvPr>
          <p:cNvSpPr/>
          <p:nvPr/>
        </p:nvSpPr>
        <p:spPr>
          <a:xfrm>
            <a:off x="1686108" y="5867400"/>
            <a:ext cx="659876" cy="14209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F0317ADB-9D76-46D9-9D68-D6AE637B3EA5}"/>
              </a:ext>
            </a:extLst>
          </p:cNvPr>
          <p:cNvSpPr txBox="1">
            <a:spLocks/>
          </p:cNvSpPr>
          <p:nvPr/>
        </p:nvSpPr>
        <p:spPr>
          <a:xfrm>
            <a:off x="935242" y="5599935"/>
            <a:ext cx="659877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  <a:latin typeface="Titillium Web" panose="00000500000000000000" pitchFamily="2" charset="-18"/>
              </a:rPr>
              <a:t>7</a:t>
            </a:r>
            <a:endParaRPr lang="en-GB" dirty="0">
              <a:solidFill>
                <a:schemeClr val="bg1"/>
              </a:solidFill>
              <a:latin typeface="Titillium Web" panose="00000500000000000000" pitchFamily="2" charset="-18"/>
            </a:endParaRP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08F74434-CFC3-49DE-A8F9-1CF728C49BD3}"/>
              </a:ext>
            </a:extLst>
          </p:cNvPr>
          <p:cNvSpPr txBox="1">
            <a:spLocks/>
          </p:cNvSpPr>
          <p:nvPr/>
        </p:nvSpPr>
        <p:spPr>
          <a:xfrm>
            <a:off x="1686108" y="5599935"/>
            <a:ext cx="659876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/>
              <a:t>1</a:t>
            </a:r>
            <a:endParaRPr lang="en-GB" dirty="0"/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310A1C2C-00CD-4D4A-BDBD-3AD39519D30C}"/>
              </a:ext>
            </a:extLst>
          </p:cNvPr>
          <p:cNvSpPr txBox="1">
            <a:spLocks/>
          </p:cNvSpPr>
          <p:nvPr/>
        </p:nvSpPr>
        <p:spPr>
          <a:xfrm>
            <a:off x="3540422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  <a:latin typeface="Titillium Web" panose="00000500000000000000" pitchFamily="2" charset="-18"/>
              </a:rPr>
              <a:t>17</a:t>
            </a:r>
            <a:endParaRPr lang="en-GB" dirty="0">
              <a:solidFill>
                <a:schemeClr val="bg1"/>
              </a:solidFill>
              <a:latin typeface="Titillium Web" panose="00000500000000000000" pitchFamily="2" charset="-18"/>
            </a:endParaRP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956502A4-0021-4F41-A3CB-233FCA505EA1}"/>
              </a:ext>
            </a:extLst>
          </p:cNvPr>
          <p:cNvSpPr txBox="1">
            <a:spLocks/>
          </p:cNvSpPr>
          <p:nvPr/>
        </p:nvSpPr>
        <p:spPr>
          <a:xfrm>
            <a:off x="4383586" y="5662103"/>
            <a:ext cx="652606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  <a:latin typeface="Titillium Web" panose="00000500000000000000" pitchFamily="2" charset="-18"/>
              </a:rPr>
              <a:t>5</a:t>
            </a:r>
            <a:endParaRPr lang="en-GB" dirty="0">
              <a:solidFill>
                <a:schemeClr val="bg1"/>
              </a:solidFill>
              <a:latin typeface="Titillium Web" panose="00000500000000000000" pitchFamily="2" charset="-18"/>
            </a:endParaRPr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id="{0FBA515B-8D75-4F86-A35D-C4EC59C3E6A4}"/>
              </a:ext>
            </a:extLst>
          </p:cNvPr>
          <p:cNvSpPr txBox="1">
            <a:spLocks/>
          </p:cNvSpPr>
          <p:nvPr/>
        </p:nvSpPr>
        <p:spPr>
          <a:xfrm>
            <a:off x="6337471" y="5662103"/>
            <a:ext cx="652606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  <a:latin typeface="Titillium Web" panose="00000500000000000000" pitchFamily="2" charset="-18"/>
              </a:rPr>
              <a:t>11</a:t>
            </a:r>
            <a:endParaRPr lang="en-GB" dirty="0">
              <a:solidFill>
                <a:schemeClr val="bg1"/>
              </a:solidFill>
              <a:latin typeface="Titillium Web" panose="00000500000000000000" pitchFamily="2" charset="-18"/>
            </a:endParaRPr>
          </a:p>
        </p:txBody>
      </p:sp>
      <p:sp>
        <p:nvSpPr>
          <p:cNvPr id="42" name="Content Placeholder 6">
            <a:extLst>
              <a:ext uri="{FF2B5EF4-FFF2-40B4-BE49-F238E27FC236}">
                <a16:creationId xmlns:a16="http://schemas.microsoft.com/office/drawing/2014/main" id="{C456F139-0C7B-4E2E-BF75-EAEF43874FB1}"/>
              </a:ext>
            </a:extLst>
          </p:cNvPr>
          <p:cNvSpPr txBox="1">
            <a:spLocks/>
          </p:cNvSpPr>
          <p:nvPr/>
        </p:nvSpPr>
        <p:spPr>
          <a:xfrm>
            <a:off x="7081066" y="5662103"/>
            <a:ext cx="659877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  <a:latin typeface="Titillium Web" panose="00000500000000000000" pitchFamily="2" charset="-18"/>
              </a:rPr>
              <a:t>5</a:t>
            </a:r>
            <a:endParaRPr lang="en-GB" dirty="0">
              <a:solidFill>
                <a:schemeClr val="bg1"/>
              </a:solidFill>
              <a:latin typeface="Titillium Web" panose="00000500000000000000" pitchFamily="2" charset="-1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91C6433-5257-462E-9296-1C625D89F74A}"/>
              </a:ext>
            </a:extLst>
          </p:cNvPr>
          <p:cNvSpPr/>
          <p:nvPr/>
        </p:nvSpPr>
        <p:spPr>
          <a:xfrm>
            <a:off x="9623304" y="3896927"/>
            <a:ext cx="1765176" cy="17651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1668913-794E-40E5-8447-AC648880FCE8}"/>
              </a:ext>
            </a:extLst>
          </p:cNvPr>
          <p:cNvSpPr/>
          <p:nvPr/>
        </p:nvSpPr>
        <p:spPr>
          <a:xfrm>
            <a:off x="9367121" y="3500289"/>
            <a:ext cx="988287" cy="988287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72CCAE9-930B-4C79-A59D-CC3D03A79DB6}"/>
              </a:ext>
            </a:extLst>
          </p:cNvPr>
          <p:cNvSpPr txBox="1"/>
          <p:nvPr/>
        </p:nvSpPr>
        <p:spPr>
          <a:xfrm>
            <a:off x="9793965" y="4573464"/>
            <a:ext cx="1347121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bg1"/>
                </a:solidFill>
              </a:rPr>
              <a:t>35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bg1"/>
                </a:solidFill>
              </a:rPr>
              <a:t>IJS nosilec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B0829A4-57AE-41F9-A1C9-5E41E86BC772}"/>
              </a:ext>
            </a:extLst>
          </p:cNvPr>
          <p:cNvSpPr txBox="1"/>
          <p:nvPr/>
        </p:nvSpPr>
        <p:spPr>
          <a:xfrm>
            <a:off x="7424036" y="3506760"/>
            <a:ext cx="134712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accent6"/>
                </a:solidFill>
              </a:rPr>
              <a:t>11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accent6"/>
                </a:solidFill>
              </a:rPr>
              <a:t>IJS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accent6"/>
                </a:solidFill>
              </a:rPr>
              <a:t>sodeluje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B315517-81D7-4171-B25B-F21A57966C40}"/>
              </a:ext>
            </a:extLst>
          </p:cNvPr>
          <p:cNvCxnSpPr>
            <a:cxnSpLocks/>
          </p:cNvCxnSpPr>
          <p:nvPr/>
        </p:nvCxnSpPr>
        <p:spPr>
          <a:xfrm flipH="1">
            <a:off x="8926317" y="3793341"/>
            <a:ext cx="80777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9776161-3DD0-4832-9A10-DFCF3584DEFE}"/>
              </a:ext>
            </a:extLst>
          </p:cNvPr>
          <p:cNvCxnSpPr>
            <a:cxnSpLocks/>
          </p:cNvCxnSpPr>
          <p:nvPr/>
        </p:nvCxnSpPr>
        <p:spPr>
          <a:xfrm>
            <a:off x="8926317" y="3510052"/>
            <a:ext cx="0" cy="100205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810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F73E-4FC8-4380-BFFC-7635D430E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Prihodki iz naslova programov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1A72E-BFAD-4654-9CBB-78D4A533ABA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3147013" cy="4353104"/>
          </a:xfrm>
        </p:spPr>
        <p:txBody>
          <a:bodyPr/>
          <a:lstStyle/>
          <a:p>
            <a:r>
              <a:rPr lang="sl-SI" dirty="0"/>
              <a:t>Prihodki iz naslova programov po področjih v letu 2025 </a:t>
            </a:r>
          </a:p>
          <a:p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17FC3-D5BD-440E-AC7D-D8536725D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8918" y="6209030"/>
            <a:ext cx="8194042" cy="365125"/>
          </a:xfrm>
        </p:spPr>
        <p:txBody>
          <a:bodyPr/>
          <a:lstStyle/>
          <a:p>
            <a:r>
              <a:rPr lang="pl-PL" dirty="0"/>
              <a:t>Podatki so za leto 2025</a:t>
            </a:r>
            <a:endParaRPr lang="sl-S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CECC6-F28D-48EA-AC7A-348EC6E6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24</a:t>
            </a:fld>
            <a:endParaRPr lang="sl-SI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2F5EEE7-365E-4F64-AB1B-444D8964EA1D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23,492 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milijonov €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B7809210-6807-4BD9-9207-143D8147B01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4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0609" y="1583614"/>
            <a:ext cx="2399943" cy="518144"/>
          </a:xfrm>
          <a:prstGeom prst="rect">
            <a:avLst/>
          </a:prstGeom>
        </p:spPr>
      </p:pic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4A107D9E-60BF-46E8-AF7D-079E43D6281A}"/>
              </a:ext>
            </a:extLst>
          </p:cNvPr>
          <p:cNvSpPr txBox="1">
            <a:spLocks/>
          </p:cNvSpPr>
          <p:nvPr/>
        </p:nvSpPr>
        <p:spPr>
          <a:xfrm>
            <a:off x="897939" y="2576769"/>
            <a:ext cx="2488676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b="1" dirty="0"/>
              <a:t>Elektronika in informacijske tehnologije</a:t>
            </a:r>
            <a:endParaRPr lang="en-GB" dirty="0"/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FAA93AAB-1ED0-49F3-B0C1-7FADFE859F6E}"/>
              </a:ext>
            </a:extLst>
          </p:cNvPr>
          <p:cNvSpPr txBox="1">
            <a:spLocks/>
          </p:cNvSpPr>
          <p:nvPr/>
        </p:nvSpPr>
        <p:spPr>
          <a:xfrm>
            <a:off x="3632722" y="2576769"/>
            <a:ext cx="213147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/>
              <a:t>Fizika</a:t>
            </a:r>
            <a:r>
              <a:rPr lang="en-US" sz="1800" b="1" dirty="0"/>
              <a:t>, j</a:t>
            </a:r>
            <a:r>
              <a:rPr lang="sl-SI" sz="1800" b="1" dirty="0" err="1"/>
              <a:t>edrska</a:t>
            </a:r>
            <a:r>
              <a:rPr lang="sl-SI" sz="1800" b="1" dirty="0"/>
              <a:t> tehnika in energetika</a:t>
            </a:r>
            <a:endParaRPr lang="en-US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B0B6C078-A5BE-4958-A454-BFB090F30D55}"/>
              </a:ext>
            </a:extLst>
          </p:cNvPr>
          <p:cNvSpPr txBox="1">
            <a:spLocks/>
          </p:cNvSpPr>
          <p:nvPr/>
        </p:nvSpPr>
        <p:spPr>
          <a:xfrm>
            <a:off x="6186335" y="2584468"/>
            <a:ext cx="213147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b="1" dirty="0"/>
              <a:t>Kemija, biokemija, materiali in okolje</a:t>
            </a:r>
            <a:endParaRPr lang="en-GB" sz="1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A9D50A3-729F-4F45-8751-E42D3D27ADCB}"/>
              </a:ext>
            </a:extLst>
          </p:cNvPr>
          <p:cNvSpPr/>
          <p:nvPr/>
        </p:nvSpPr>
        <p:spPr>
          <a:xfrm>
            <a:off x="935243" y="4925421"/>
            <a:ext cx="659876" cy="1084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1D1BD40-B195-47C5-828B-5A4B8480243D}"/>
              </a:ext>
            </a:extLst>
          </p:cNvPr>
          <p:cNvSpPr/>
          <p:nvPr/>
        </p:nvSpPr>
        <p:spPr>
          <a:xfrm>
            <a:off x="3632722" y="3429000"/>
            <a:ext cx="659876" cy="2580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B3EB25-707A-42F7-AADA-9599DCA44D6F}"/>
              </a:ext>
            </a:extLst>
          </p:cNvPr>
          <p:cNvSpPr/>
          <p:nvPr/>
        </p:nvSpPr>
        <p:spPr>
          <a:xfrm>
            <a:off x="6330201" y="3854004"/>
            <a:ext cx="659876" cy="21554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accent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AD986-C3BA-4B70-B3ED-9B6A34BDF541}"/>
              </a:ext>
            </a:extLst>
          </p:cNvPr>
          <p:cNvSpPr/>
          <p:nvPr/>
        </p:nvSpPr>
        <p:spPr>
          <a:xfrm>
            <a:off x="7081066" y="5777785"/>
            <a:ext cx="659876" cy="23170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88E876A-6760-4AA7-9659-2A8CE28F0B8D}"/>
              </a:ext>
            </a:extLst>
          </p:cNvPr>
          <p:cNvSpPr/>
          <p:nvPr/>
        </p:nvSpPr>
        <p:spPr>
          <a:xfrm>
            <a:off x="4383587" y="5903808"/>
            <a:ext cx="659876" cy="10568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C00FF25-3F54-4B10-90D7-BDE8506B785C}"/>
              </a:ext>
            </a:extLst>
          </p:cNvPr>
          <p:cNvSpPr/>
          <p:nvPr/>
        </p:nvSpPr>
        <p:spPr>
          <a:xfrm>
            <a:off x="1686108" y="5917001"/>
            <a:ext cx="659876" cy="9249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5" name="Content Placeholder 6">
            <a:extLst>
              <a:ext uri="{FF2B5EF4-FFF2-40B4-BE49-F238E27FC236}">
                <a16:creationId xmlns:a16="http://schemas.microsoft.com/office/drawing/2014/main" id="{9CDB6939-D462-433C-86DD-13B3BC64F3A9}"/>
              </a:ext>
            </a:extLst>
          </p:cNvPr>
          <p:cNvSpPr txBox="1">
            <a:spLocks/>
          </p:cNvSpPr>
          <p:nvPr/>
        </p:nvSpPr>
        <p:spPr>
          <a:xfrm>
            <a:off x="941647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bg1"/>
                </a:solidFill>
                <a:effectLst/>
              </a:rPr>
              <a:t>3,844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F5F623A-2638-40BC-9954-89C64BB7A0C8}"/>
              </a:ext>
            </a:extLst>
          </p:cNvPr>
          <p:cNvSpPr/>
          <p:nvPr/>
        </p:nvSpPr>
        <p:spPr>
          <a:xfrm>
            <a:off x="9401714" y="3653436"/>
            <a:ext cx="2131622" cy="21316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926B271-8BD9-4205-B322-8C5CC85BAF59}"/>
              </a:ext>
            </a:extLst>
          </p:cNvPr>
          <p:cNvSpPr/>
          <p:nvPr/>
        </p:nvSpPr>
        <p:spPr>
          <a:xfrm>
            <a:off x="9575183" y="3534533"/>
            <a:ext cx="587099" cy="587099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4B08238-3BEC-4C09-BC58-24B8710003F8}"/>
              </a:ext>
            </a:extLst>
          </p:cNvPr>
          <p:cNvSpPr txBox="1"/>
          <p:nvPr/>
        </p:nvSpPr>
        <p:spPr>
          <a:xfrm>
            <a:off x="9793965" y="4573464"/>
            <a:ext cx="134712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bg1"/>
                </a:solidFill>
              </a:rPr>
              <a:t>21,467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milijonov €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bg1"/>
                </a:solidFill>
              </a:rPr>
              <a:t>IJS nosilec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86B8443-B321-4813-8DDC-08D5484BC1B6}"/>
              </a:ext>
            </a:extLst>
          </p:cNvPr>
          <p:cNvSpPr txBox="1"/>
          <p:nvPr/>
        </p:nvSpPr>
        <p:spPr>
          <a:xfrm>
            <a:off x="7424036" y="3506760"/>
            <a:ext cx="134712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accent6"/>
                </a:solidFill>
              </a:rPr>
              <a:t>2,025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accent6"/>
                </a:solidFill>
              </a:rPr>
              <a:t>milijonov €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accent6"/>
                </a:solidFill>
              </a:rPr>
              <a:t>IJS sodeluje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B9244A5-7FC7-4D0E-B147-BB3F6339E662}"/>
              </a:ext>
            </a:extLst>
          </p:cNvPr>
          <p:cNvCxnSpPr>
            <a:cxnSpLocks/>
          </p:cNvCxnSpPr>
          <p:nvPr/>
        </p:nvCxnSpPr>
        <p:spPr>
          <a:xfrm flipH="1">
            <a:off x="8926317" y="3793341"/>
            <a:ext cx="80777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69484B2-B597-4369-BA73-ADB5D6E4D409}"/>
              </a:ext>
            </a:extLst>
          </p:cNvPr>
          <p:cNvCxnSpPr>
            <a:cxnSpLocks/>
          </p:cNvCxnSpPr>
          <p:nvPr/>
        </p:nvCxnSpPr>
        <p:spPr>
          <a:xfrm>
            <a:off x="8926317" y="3510052"/>
            <a:ext cx="0" cy="100205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ontent Placeholder 6">
            <a:extLst>
              <a:ext uri="{FF2B5EF4-FFF2-40B4-BE49-F238E27FC236}">
                <a16:creationId xmlns:a16="http://schemas.microsoft.com/office/drawing/2014/main" id="{5200B8C3-7564-4E92-9EA0-932393D25332}"/>
              </a:ext>
            </a:extLst>
          </p:cNvPr>
          <p:cNvSpPr txBox="1">
            <a:spLocks/>
          </p:cNvSpPr>
          <p:nvPr/>
        </p:nvSpPr>
        <p:spPr>
          <a:xfrm>
            <a:off x="1691704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accent6"/>
                </a:solidFill>
                <a:effectLst/>
              </a:rPr>
              <a:t>0,505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75" name="Content Placeholder 6">
            <a:extLst>
              <a:ext uri="{FF2B5EF4-FFF2-40B4-BE49-F238E27FC236}">
                <a16:creationId xmlns:a16="http://schemas.microsoft.com/office/drawing/2014/main" id="{F1E902FD-2DC4-4ACC-AA88-5F6E33B4FC41}"/>
              </a:ext>
            </a:extLst>
          </p:cNvPr>
          <p:cNvSpPr txBox="1">
            <a:spLocks/>
          </p:cNvSpPr>
          <p:nvPr/>
        </p:nvSpPr>
        <p:spPr>
          <a:xfrm>
            <a:off x="3640207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bg1"/>
                </a:solidFill>
                <a:effectLst/>
              </a:rPr>
              <a:t>9,986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6" name="Content Placeholder 6">
            <a:extLst>
              <a:ext uri="{FF2B5EF4-FFF2-40B4-BE49-F238E27FC236}">
                <a16:creationId xmlns:a16="http://schemas.microsoft.com/office/drawing/2014/main" id="{4C450E6D-251F-4F73-9496-DDD2C7CFA4EF}"/>
              </a:ext>
            </a:extLst>
          </p:cNvPr>
          <p:cNvSpPr txBox="1">
            <a:spLocks/>
          </p:cNvSpPr>
          <p:nvPr/>
        </p:nvSpPr>
        <p:spPr>
          <a:xfrm>
            <a:off x="4390264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accent6"/>
                </a:solidFill>
                <a:effectLst/>
              </a:rPr>
              <a:t>0,615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77" name="Content Placeholder 6">
            <a:extLst>
              <a:ext uri="{FF2B5EF4-FFF2-40B4-BE49-F238E27FC236}">
                <a16:creationId xmlns:a16="http://schemas.microsoft.com/office/drawing/2014/main" id="{F8A986CE-9504-4348-804D-3926B3FED793}"/>
              </a:ext>
            </a:extLst>
          </p:cNvPr>
          <p:cNvSpPr txBox="1">
            <a:spLocks/>
          </p:cNvSpPr>
          <p:nvPr/>
        </p:nvSpPr>
        <p:spPr>
          <a:xfrm>
            <a:off x="6337413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bg1"/>
                </a:solidFill>
                <a:effectLst/>
              </a:rPr>
              <a:t>7,637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8" name="Content Placeholder 6">
            <a:extLst>
              <a:ext uri="{FF2B5EF4-FFF2-40B4-BE49-F238E27FC236}">
                <a16:creationId xmlns:a16="http://schemas.microsoft.com/office/drawing/2014/main" id="{BEB0E5FF-43D4-4766-B71B-9687D696AABB}"/>
              </a:ext>
            </a:extLst>
          </p:cNvPr>
          <p:cNvSpPr txBox="1">
            <a:spLocks/>
          </p:cNvSpPr>
          <p:nvPr/>
        </p:nvSpPr>
        <p:spPr>
          <a:xfrm>
            <a:off x="7087470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accent6"/>
                </a:solidFill>
                <a:effectLst/>
              </a:rPr>
              <a:t>0,905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16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C15FAB5-4468-20BE-58A8-BDE1ED113100}"/>
              </a:ext>
            </a:extLst>
          </p:cNvPr>
          <p:cNvSpPr/>
          <p:nvPr/>
        </p:nvSpPr>
        <p:spPr>
          <a:xfrm>
            <a:off x="1222116" y="2573225"/>
            <a:ext cx="7280004" cy="3095119"/>
          </a:xfrm>
          <a:custGeom>
            <a:avLst/>
            <a:gdLst>
              <a:gd name="connsiteX0" fmla="*/ 0 w 7305941"/>
              <a:gd name="connsiteY0" fmla="*/ 3095120 h 3095119"/>
              <a:gd name="connsiteX1" fmla="*/ 7305942 w 7305941"/>
              <a:gd name="connsiteY1" fmla="*/ 3095120 h 3095119"/>
              <a:gd name="connsiteX2" fmla="*/ 0 w 7305941"/>
              <a:gd name="connsiteY2" fmla="*/ 2757076 h 3095119"/>
              <a:gd name="connsiteX3" fmla="*/ 7305942 w 7305941"/>
              <a:gd name="connsiteY3" fmla="*/ 2757076 h 3095119"/>
              <a:gd name="connsiteX4" fmla="*/ 0 w 7305941"/>
              <a:gd name="connsiteY4" fmla="*/ 2412409 h 3095119"/>
              <a:gd name="connsiteX5" fmla="*/ 7305942 w 7305941"/>
              <a:gd name="connsiteY5" fmla="*/ 2412409 h 3095119"/>
              <a:gd name="connsiteX6" fmla="*/ 0 w 7305941"/>
              <a:gd name="connsiteY6" fmla="*/ 2067742 h 3095119"/>
              <a:gd name="connsiteX7" fmla="*/ 7305942 w 7305941"/>
              <a:gd name="connsiteY7" fmla="*/ 2067742 h 3095119"/>
              <a:gd name="connsiteX8" fmla="*/ 0 w 7305941"/>
              <a:gd name="connsiteY8" fmla="*/ 1723205 h 3095119"/>
              <a:gd name="connsiteX9" fmla="*/ 7305942 w 7305941"/>
              <a:gd name="connsiteY9" fmla="*/ 1723205 h 3095119"/>
              <a:gd name="connsiteX10" fmla="*/ 0 w 7305941"/>
              <a:gd name="connsiteY10" fmla="*/ 1378538 h 3095119"/>
              <a:gd name="connsiteX11" fmla="*/ 7305942 w 7305941"/>
              <a:gd name="connsiteY11" fmla="*/ 1378538 h 3095119"/>
              <a:gd name="connsiteX12" fmla="*/ 0 w 7305941"/>
              <a:gd name="connsiteY12" fmla="*/ 1033871 h 3095119"/>
              <a:gd name="connsiteX13" fmla="*/ 7305942 w 7305941"/>
              <a:gd name="connsiteY13" fmla="*/ 1033871 h 3095119"/>
              <a:gd name="connsiteX14" fmla="*/ 0 w 7305941"/>
              <a:gd name="connsiteY14" fmla="*/ 689204 h 3095119"/>
              <a:gd name="connsiteX15" fmla="*/ 7305942 w 7305941"/>
              <a:gd name="connsiteY15" fmla="*/ 689204 h 3095119"/>
              <a:gd name="connsiteX16" fmla="*/ 0 w 7305941"/>
              <a:gd name="connsiteY16" fmla="*/ 344667 h 3095119"/>
              <a:gd name="connsiteX17" fmla="*/ 7305942 w 7305941"/>
              <a:gd name="connsiteY17" fmla="*/ 344667 h 3095119"/>
              <a:gd name="connsiteX18" fmla="*/ 0 w 7305941"/>
              <a:gd name="connsiteY18" fmla="*/ 0 h 3095119"/>
              <a:gd name="connsiteX19" fmla="*/ 7305942 w 7305941"/>
              <a:gd name="connsiteY19" fmla="*/ 0 h 309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05941" h="3095119">
                <a:moveTo>
                  <a:pt x="0" y="3095120"/>
                </a:moveTo>
                <a:lnTo>
                  <a:pt x="7305942" y="3095120"/>
                </a:lnTo>
                <a:moveTo>
                  <a:pt x="0" y="2757076"/>
                </a:moveTo>
                <a:lnTo>
                  <a:pt x="7305942" y="2757076"/>
                </a:lnTo>
                <a:moveTo>
                  <a:pt x="0" y="2412409"/>
                </a:moveTo>
                <a:lnTo>
                  <a:pt x="7305942" y="2412409"/>
                </a:lnTo>
                <a:moveTo>
                  <a:pt x="0" y="2067742"/>
                </a:moveTo>
                <a:lnTo>
                  <a:pt x="7305942" y="2067742"/>
                </a:lnTo>
                <a:moveTo>
                  <a:pt x="0" y="1723205"/>
                </a:moveTo>
                <a:lnTo>
                  <a:pt x="7305942" y="1723205"/>
                </a:lnTo>
                <a:moveTo>
                  <a:pt x="0" y="1378538"/>
                </a:moveTo>
                <a:lnTo>
                  <a:pt x="7305942" y="1378538"/>
                </a:lnTo>
                <a:moveTo>
                  <a:pt x="0" y="1033871"/>
                </a:moveTo>
                <a:lnTo>
                  <a:pt x="7305942" y="1033871"/>
                </a:lnTo>
                <a:moveTo>
                  <a:pt x="0" y="689204"/>
                </a:moveTo>
                <a:lnTo>
                  <a:pt x="7305942" y="689204"/>
                </a:lnTo>
                <a:moveTo>
                  <a:pt x="0" y="344667"/>
                </a:moveTo>
                <a:lnTo>
                  <a:pt x="7305942" y="344667"/>
                </a:lnTo>
                <a:moveTo>
                  <a:pt x="0" y="0"/>
                </a:moveTo>
                <a:lnTo>
                  <a:pt x="7305942" y="0"/>
                </a:lnTo>
              </a:path>
            </a:pathLst>
          </a:custGeom>
          <a:noFill/>
          <a:ln w="7545" cap="flat">
            <a:solidFill>
              <a:srgbClr val="DAD9D9"/>
            </a:solidFill>
            <a:prstDash val="solid"/>
            <a:round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3EC2495-C764-0BA5-054C-12156F93013B}"/>
              </a:ext>
            </a:extLst>
          </p:cNvPr>
          <p:cNvSpPr/>
          <p:nvPr/>
        </p:nvSpPr>
        <p:spPr>
          <a:xfrm>
            <a:off x="1325850" y="3742937"/>
            <a:ext cx="151528" cy="2273321"/>
          </a:xfrm>
          <a:custGeom>
            <a:avLst/>
            <a:gdLst>
              <a:gd name="connsiteX0" fmla="*/ 0 w 151528"/>
              <a:gd name="connsiteY0" fmla="*/ 0 h 2273321"/>
              <a:gd name="connsiteX1" fmla="*/ 151528 w 151528"/>
              <a:gd name="connsiteY1" fmla="*/ 0 h 2273321"/>
              <a:gd name="connsiteX2" fmla="*/ 151528 w 151528"/>
              <a:gd name="connsiteY2" fmla="*/ 2273322 h 2273321"/>
              <a:gd name="connsiteX3" fmla="*/ 0 w 151528"/>
              <a:gd name="connsiteY3" fmla="*/ 2273322 h 2273321"/>
              <a:gd name="connsiteX4" fmla="*/ 0 w 151528"/>
              <a:gd name="connsiteY4" fmla="*/ 0 h 2273321"/>
              <a:gd name="connsiteX5" fmla="*/ 0 w 151528"/>
              <a:gd name="connsiteY5" fmla="*/ 0 h 2273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28" h="2273321">
                <a:moveTo>
                  <a:pt x="0" y="0"/>
                </a:moveTo>
                <a:lnTo>
                  <a:pt x="151528" y="0"/>
                </a:lnTo>
                <a:lnTo>
                  <a:pt x="151528" y="2273322"/>
                </a:lnTo>
                <a:lnTo>
                  <a:pt x="0" y="227332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E1608BA-A5B7-1237-0A53-E649FA748DD0}"/>
              </a:ext>
            </a:extLst>
          </p:cNvPr>
          <p:cNvSpPr/>
          <p:nvPr/>
        </p:nvSpPr>
        <p:spPr>
          <a:xfrm>
            <a:off x="7965972" y="3544630"/>
            <a:ext cx="151408" cy="2471628"/>
          </a:xfrm>
          <a:custGeom>
            <a:avLst/>
            <a:gdLst>
              <a:gd name="connsiteX0" fmla="*/ 0 w 151408"/>
              <a:gd name="connsiteY0" fmla="*/ 0 h 2471628"/>
              <a:gd name="connsiteX1" fmla="*/ 151409 w 151408"/>
              <a:gd name="connsiteY1" fmla="*/ 0 h 2471628"/>
              <a:gd name="connsiteX2" fmla="*/ 151409 w 151408"/>
              <a:gd name="connsiteY2" fmla="*/ 2471629 h 2471628"/>
              <a:gd name="connsiteX3" fmla="*/ 0 w 151408"/>
              <a:gd name="connsiteY3" fmla="*/ 2471629 h 2471628"/>
              <a:gd name="connsiteX4" fmla="*/ 0 w 151408"/>
              <a:gd name="connsiteY4" fmla="*/ 0 h 2471628"/>
              <a:gd name="connsiteX5" fmla="*/ 0 w 151408"/>
              <a:gd name="connsiteY5" fmla="*/ 0 h 247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08" h="2471628">
                <a:moveTo>
                  <a:pt x="0" y="0"/>
                </a:moveTo>
                <a:lnTo>
                  <a:pt x="151409" y="0"/>
                </a:lnTo>
                <a:lnTo>
                  <a:pt x="151409" y="2471629"/>
                </a:lnTo>
                <a:lnTo>
                  <a:pt x="0" y="247162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EDCC289-EBAA-0AC5-3D31-E883CC9FDC94}"/>
              </a:ext>
            </a:extLst>
          </p:cNvPr>
          <p:cNvSpPr/>
          <p:nvPr/>
        </p:nvSpPr>
        <p:spPr>
          <a:xfrm>
            <a:off x="1604698" y="4498503"/>
            <a:ext cx="151408" cy="1517755"/>
          </a:xfrm>
          <a:custGeom>
            <a:avLst/>
            <a:gdLst>
              <a:gd name="connsiteX0" fmla="*/ 0 w 151408"/>
              <a:gd name="connsiteY0" fmla="*/ 0 h 1517755"/>
              <a:gd name="connsiteX1" fmla="*/ 151409 w 151408"/>
              <a:gd name="connsiteY1" fmla="*/ 0 h 1517755"/>
              <a:gd name="connsiteX2" fmla="*/ 151409 w 151408"/>
              <a:gd name="connsiteY2" fmla="*/ 1517755 h 1517755"/>
              <a:gd name="connsiteX3" fmla="*/ 0 w 151408"/>
              <a:gd name="connsiteY3" fmla="*/ 1517755 h 1517755"/>
              <a:gd name="connsiteX4" fmla="*/ 0 w 151408"/>
              <a:gd name="connsiteY4" fmla="*/ 0 h 1517755"/>
              <a:gd name="connsiteX5" fmla="*/ 0 w 151408"/>
              <a:gd name="connsiteY5" fmla="*/ 0 h 151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08" h="1517755">
                <a:moveTo>
                  <a:pt x="0" y="0"/>
                </a:moveTo>
                <a:lnTo>
                  <a:pt x="151409" y="0"/>
                </a:lnTo>
                <a:lnTo>
                  <a:pt x="151409" y="1517755"/>
                </a:lnTo>
                <a:lnTo>
                  <a:pt x="0" y="151775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D532C53-5D7C-81A3-176E-5919BE7AC0A8}"/>
              </a:ext>
            </a:extLst>
          </p:cNvPr>
          <p:cNvSpPr/>
          <p:nvPr/>
        </p:nvSpPr>
        <p:spPr>
          <a:xfrm>
            <a:off x="1883426" y="4710576"/>
            <a:ext cx="151528" cy="1305682"/>
          </a:xfrm>
          <a:custGeom>
            <a:avLst/>
            <a:gdLst>
              <a:gd name="connsiteX0" fmla="*/ 0 w 151528"/>
              <a:gd name="connsiteY0" fmla="*/ 0 h 1305682"/>
              <a:gd name="connsiteX1" fmla="*/ 151528 w 151528"/>
              <a:gd name="connsiteY1" fmla="*/ 0 h 1305682"/>
              <a:gd name="connsiteX2" fmla="*/ 151528 w 151528"/>
              <a:gd name="connsiteY2" fmla="*/ 1305683 h 1305682"/>
              <a:gd name="connsiteX3" fmla="*/ 0 w 151528"/>
              <a:gd name="connsiteY3" fmla="*/ 1305683 h 1305682"/>
              <a:gd name="connsiteX4" fmla="*/ 0 w 151528"/>
              <a:gd name="connsiteY4" fmla="*/ 0 h 1305682"/>
              <a:gd name="connsiteX5" fmla="*/ 0 w 151528"/>
              <a:gd name="connsiteY5" fmla="*/ 0 h 130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28" h="1305682">
                <a:moveTo>
                  <a:pt x="0" y="0"/>
                </a:moveTo>
                <a:lnTo>
                  <a:pt x="151528" y="0"/>
                </a:lnTo>
                <a:lnTo>
                  <a:pt x="151528" y="1305683"/>
                </a:lnTo>
                <a:lnTo>
                  <a:pt x="0" y="130568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F0378A7-9741-12CA-E414-94498F150950}"/>
              </a:ext>
            </a:extLst>
          </p:cNvPr>
          <p:cNvSpPr/>
          <p:nvPr/>
        </p:nvSpPr>
        <p:spPr>
          <a:xfrm>
            <a:off x="2162274" y="4087604"/>
            <a:ext cx="141346" cy="1928654"/>
          </a:xfrm>
          <a:custGeom>
            <a:avLst/>
            <a:gdLst>
              <a:gd name="connsiteX0" fmla="*/ 0 w 141346"/>
              <a:gd name="connsiteY0" fmla="*/ 0 h 1928654"/>
              <a:gd name="connsiteX1" fmla="*/ 141347 w 141346"/>
              <a:gd name="connsiteY1" fmla="*/ 0 h 1928654"/>
              <a:gd name="connsiteX2" fmla="*/ 141347 w 141346"/>
              <a:gd name="connsiteY2" fmla="*/ 1928655 h 1928654"/>
              <a:gd name="connsiteX3" fmla="*/ 0 w 141346"/>
              <a:gd name="connsiteY3" fmla="*/ 1928655 h 1928654"/>
              <a:gd name="connsiteX4" fmla="*/ 0 w 141346"/>
              <a:gd name="connsiteY4" fmla="*/ 0 h 1928654"/>
              <a:gd name="connsiteX5" fmla="*/ 0 w 141346"/>
              <a:gd name="connsiteY5" fmla="*/ 0 h 192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346" h="1928654">
                <a:moveTo>
                  <a:pt x="0" y="0"/>
                </a:moveTo>
                <a:lnTo>
                  <a:pt x="141347" y="0"/>
                </a:lnTo>
                <a:lnTo>
                  <a:pt x="141347" y="1928655"/>
                </a:lnTo>
                <a:lnTo>
                  <a:pt x="0" y="192865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AD359B8-933B-943C-5165-9EF58BB84613}"/>
              </a:ext>
            </a:extLst>
          </p:cNvPr>
          <p:cNvSpPr/>
          <p:nvPr/>
        </p:nvSpPr>
        <p:spPr>
          <a:xfrm>
            <a:off x="2430940" y="3948387"/>
            <a:ext cx="141346" cy="2067871"/>
          </a:xfrm>
          <a:custGeom>
            <a:avLst/>
            <a:gdLst>
              <a:gd name="connsiteX0" fmla="*/ 0 w 141346"/>
              <a:gd name="connsiteY0" fmla="*/ 0 h 2067871"/>
              <a:gd name="connsiteX1" fmla="*/ 141347 w 141346"/>
              <a:gd name="connsiteY1" fmla="*/ 0 h 2067871"/>
              <a:gd name="connsiteX2" fmla="*/ 141347 w 141346"/>
              <a:gd name="connsiteY2" fmla="*/ 2067872 h 2067871"/>
              <a:gd name="connsiteX3" fmla="*/ 0 w 141346"/>
              <a:gd name="connsiteY3" fmla="*/ 2067872 h 2067871"/>
              <a:gd name="connsiteX4" fmla="*/ 0 w 141346"/>
              <a:gd name="connsiteY4" fmla="*/ 0 h 2067871"/>
              <a:gd name="connsiteX5" fmla="*/ 0 w 141346"/>
              <a:gd name="connsiteY5" fmla="*/ 0 h 206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346" h="2067871">
                <a:moveTo>
                  <a:pt x="0" y="0"/>
                </a:moveTo>
                <a:lnTo>
                  <a:pt x="141347" y="0"/>
                </a:lnTo>
                <a:lnTo>
                  <a:pt x="141347" y="2067872"/>
                </a:lnTo>
                <a:lnTo>
                  <a:pt x="0" y="206787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C8C3FE5-EA66-4BEC-9A99-BBE5B76E1651}"/>
              </a:ext>
            </a:extLst>
          </p:cNvPr>
          <p:cNvSpPr/>
          <p:nvPr/>
        </p:nvSpPr>
        <p:spPr>
          <a:xfrm>
            <a:off x="2699606" y="3882155"/>
            <a:ext cx="151408" cy="2134104"/>
          </a:xfrm>
          <a:custGeom>
            <a:avLst/>
            <a:gdLst>
              <a:gd name="connsiteX0" fmla="*/ 0 w 151408"/>
              <a:gd name="connsiteY0" fmla="*/ 0 h 2134104"/>
              <a:gd name="connsiteX1" fmla="*/ 151409 w 151408"/>
              <a:gd name="connsiteY1" fmla="*/ 0 h 2134104"/>
              <a:gd name="connsiteX2" fmla="*/ 151409 w 151408"/>
              <a:gd name="connsiteY2" fmla="*/ 2134104 h 2134104"/>
              <a:gd name="connsiteX3" fmla="*/ 0 w 151408"/>
              <a:gd name="connsiteY3" fmla="*/ 2134104 h 2134104"/>
              <a:gd name="connsiteX4" fmla="*/ 0 w 151408"/>
              <a:gd name="connsiteY4" fmla="*/ 0 h 2134104"/>
              <a:gd name="connsiteX5" fmla="*/ 0 w 151408"/>
              <a:gd name="connsiteY5" fmla="*/ 0 h 213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08" h="2134104">
                <a:moveTo>
                  <a:pt x="0" y="0"/>
                </a:moveTo>
                <a:lnTo>
                  <a:pt x="151409" y="0"/>
                </a:lnTo>
                <a:lnTo>
                  <a:pt x="151409" y="2134104"/>
                </a:lnTo>
                <a:lnTo>
                  <a:pt x="0" y="213410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84E93C6-C8D7-EA61-EDF2-0A419CE3F7C1}"/>
              </a:ext>
            </a:extLst>
          </p:cNvPr>
          <p:cNvSpPr/>
          <p:nvPr/>
        </p:nvSpPr>
        <p:spPr>
          <a:xfrm>
            <a:off x="2978334" y="4432271"/>
            <a:ext cx="151408" cy="1583987"/>
          </a:xfrm>
          <a:custGeom>
            <a:avLst/>
            <a:gdLst>
              <a:gd name="connsiteX0" fmla="*/ 0 w 151408"/>
              <a:gd name="connsiteY0" fmla="*/ 0 h 1583987"/>
              <a:gd name="connsiteX1" fmla="*/ 151409 w 151408"/>
              <a:gd name="connsiteY1" fmla="*/ 0 h 1583987"/>
              <a:gd name="connsiteX2" fmla="*/ 151409 w 151408"/>
              <a:gd name="connsiteY2" fmla="*/ 1583988 h 1583987"/>
              <a:gd name="connsiteX3" fmla="*/ 0 w 151408"/>
              <a:gd name="connsiteY3" fmla="*/ 1583988 h 1583987"/>
              <a:gd name="connsiteX4" fmla="*/ 0 w 151408"/>
              <a:gd name="connsiteY4" fmla="*/ 0 h 1583987"/>
              <a:gd name="connsiteX5" fmla="*/ 0 w 151408"/>
              <a:gd name="connsiteY5" fmla="*/ 0 h 158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08" h="1583987">
                <a:moveTo>
                  <a:pt x="0" y="0"/>
                </a:moveTo>
                <a:lnTo>
                  <a:pt x="151409" y="0"/>
                </a:lnTo>
                <a:lnTo>
                  <a:pt x="151409" y="1583988"/>
                </a:lnTo>
                <a:lnTo>
                  <a:pt x="0" y="1583988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812A25D-9060-BF4B-3921-AE8762F2C398}"/>
              </a:ext>
            </a:extLst>
          </p:cNvPr>
          <p:cNvSpPr/>
          <p:nvPr/>
        </p:nvSpPr>
        <p:spPr>
          <a:xfrm>
            <a:off x="3257062" y="3471255"/>
            <a:ext cx="151408" cy="2545003"/>
          </a:xfrm>
          <a:custGeom>
            <a:avLst/>
            <a:gdLst>
              <a:gd name="connsiteX0" fmla="*/ 0 w 151408"/>
              <a:gd name="connsiteY0" fmla="*/ 0 h 2545003"/>
              <a:gd name="connsiteX1" fmla="*/ 151409 w 151408"/>
              <a:gd name="connsiteY1" fmla="*/ 0 h 2545003"/>
              <a:gd name="connsiteX2" fmla="*/ 151409 w 151408"/>
              <a:gd name="connsiteY2" fmla="*/ 2545003 h 2545003"/>
              <a:gd name="connsiteX3" fmla="*/ 0 w 151408"/>
              <a:gd name="connsiteY3" fmla="*/ 2545003 h 2545003"/>
              <a:gd name="connsiteX4" fmla="*/ 0 w 151408"/>
              <a:gd name="connsiteY4" fmla="*/ 0 h 2545003"/>
              <a:gd name="connsiteX5" fmla="*/ 0 w 151408"/>
              <a:gd name="connsiteY5" fmla="*/ 0 h 254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08" h="2545003">
                <a:moveTo>
                  <a:pt x="0" y="0"/>
                </a:moveTo>
                <a:lnTo>
                  <a:pt x="151409" y="0"/>
                </a:lnTo>
                <a:lnTo>
                  <a:pt x="151409" y="2545003"/>
                </a:lnTo>
                <a:lnTo>
                  <a:pt x="0" y="254500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7F98851-1FBB-C686-A15B-B752EE7AC07D}"/>
              </a:ext>
            </a:extLst>
          </p:cNvPr>
          <p:cNvSpPr/>
          <p:nvPr/>
        </p:nvSpPr>
        <p:spPr>
          <a:xfrm>
            <a:off x="3535790" y="3398400"/>
            <a:ext cx="151528" cy="2617858"/>
          </a:xfrm>
          <a:custGeom>
            <a:avLst/>
            <a:gdLst>
              <a:gd name="connsiteX0" fmla="*/ 0 w 151528"/>
              <a:gd name="connsiteY0" fmla="*/ 0 h 2617858"/>
              <a:gd name="connsiteX1" fmla="*/ 151528 w 151528"/>
              <a:gd name="connsiteY1" fmla="*/ 0 h 2617858"/>
              <a:gd name="connsiteX2" fmla="*/ 151528 w 151528"/>
              <a:gd name="connsiteY2" fmla="*/ 2617859 h 2617858"/>
              <a:gd name="connsiteX3" fmla="*/ 0 w 151528"/>
              <a:gd name="connsiteY3" fmla="*/ 2617859 h 2617858"/>
              <a:gd name="connsiteX4" fmla="*/ 0 w 151528"/>
              <a:gd name="connsiteY4" fmla="*/ 0 h 2617858"/>
              <a:gd name="connsiteX5" fmla="*/ 0 w 151528"/>
              <a:gd name="connsiteY5" fmla="*/ 0 h 261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28" h="2617858">
                <a:moveTo>
                  <a:pt x="0" y="0"/>
                </a:moveTo>
                <a:lnTo>
                  <a:pt x="151528" y="0"/>
                </a:lnTo>
                <a:lnTo>
                  <a:pt x="151528" y="2617859"/>
                </a:lnTo>
                <a:lnTo>
                  <a:pt x="0" y="261785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F64711-89CB-7BBE-6F20-05F2784103FB}"/>
              </a:ext>
            </a:extLst>
          </p:cNvPr>
          <p:cNvSpPr/>
          <p:nvPr/>
        </p:nvSpPr>
        <p:spPr>
          <a:xfrm>
            <a:off x="3814638" y="3192821"/>
            <a:ext cx="141346" cy="2823438"/>
          </a:xfrm>
          <a:custGeom>
            <a:avLst/>
            <a:gdLst>
              <a:gd name="connsiteX0" fmla="*/ 0 w 141346"/>
              <a:gd name="connsiteY0" fmla="*/ 0 h 2823438"/>
              <a:gd name="connsiteX1" fmla="*/ 141347 w 141346"/>
              <a:gd name="connsiteY1" fmla="*/ 0 h 2823438"/>
              <a:gd name="connsiteX2" fmla="*/ 141347 w 141346"/>
              <a:gd name="connsiteY2" fmla="*/ 2823438 h 2823438"/>
              <a:gd name="connsiteX3" fmla="*/ 0 w 141346"/>
              <a:gd name="connsiteY3" fmla="*/ 2823438 h 2823438"/>
              <a:gd name="connsiteX4" fmla="*/ 0 w 141346"/>
              <a:gd name="connsiteY4" fmla="*/ 0 h 2823438"/>
              <a:gd name="connsiteX5" fmla="*/ 0 w 141346"/>
              <a:gd name="connsiteY5" fmla="*/ 0 h 282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346" h="2823438">
                <a:moveTo>
                  <a:pt x="0" y="0"/>
                </a:moveTo>
                <a:lnTo>
                  <a:pt x="141347" y="0"/>
                </a:lnTo>
                <a:lnTo>
                  <a:pt x="141347" y="2823438"/>
                </a:lnTo>
                <a:lnTo>
                  <a:pt x="0" y="2823438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E7E776-3EE5-1721-0E85-FD10873E4EBB}"/>
              </a:ext>
            </a:extLst>
          </p:cNvPr>
          <p:cNvSpPr/>
          <p:nvPr/>
        </p:nvSpPr>
        <p:spPr>
          <a:xfrm>
            <a:off x="4083304" y="2781921"/>
            <a:ext cx="151408" cy="3234337"/>
          </a:xfrm>
          <a:custGeom>
            <a:avLst/>
            <a:gdLst>
              <a:gd name="connsiteX0" fmla="*/ 0 w 151408"/>
              <a:gd name="connsiteY0" fmla="*/ 0 h 3234337"/>
              <a:gd name="connsiteX1" fmla="*/ 151409 w 151408"/>
              <a:gd name="connsiteY1" fmla="*/ 0 h 3234337"/>
              <a:gd name="connsiteX2" fmla="*/ 151409 w 151408"/>
              <a:gd name="connsiteY2" fmla="*/ 3234337 h 3234337"/>
              <a:gd name="connsiteX3" fmla="*/ 0 w 151408"/>
              <a:gd name="connsiteY3" fmla="*/ 3234337 h 3234337"/>
              <a:gd name="connsiteX4" fmla="*/ 0 w 151408"/>
              <a:gd name="connsiteY4" fmla="*/ 0 h 3234337"/>
              <a:gd name="connsiteX5" fmla="*/ 0 w 151408"/>
              <a:gd name="connsiteY5" fmla="*/ 0 h 323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08" h="3234337">
                <a:moveTo>
                  <a:pt x="0" y="0"/>
                </a:moveTo>
                <a:lnTo>
                  <a:pt x="151409" y="0"/>
                </a:lnTo>
                <a:lnTo>
                  <a:pt x="151409" y="3234337"/>
                </a:lnTo>
                <a:lnTo>
                  <a:pt x="0" y="3234337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FF5026B-25B1-4946-BE61-CB59A402CD3D}"/>
              </a:ext>
            </a:extLst>
          </p:cNvPr>
          <p:cNvSpPr/>
          <p:nvPr/>
        </p:nvSpPr>
        <p:spPr>
          <a:xfrm>
            <a:off x="4362032" y="3332038"/>
            <a:ext cx="151528" cy="2684220"/>
          </a:xfrm>
          <a:custGeom>
            <a:avLst/>
            <a:gdLst>
              <a:gd name="connsiteX0" fmla="*/ 0 w 151528"/>
              <a:gd name="connsiteY0" fmla="*/ 0 h 2684220"/>
              <a:gd name="connsiteX1" fmla="*/ 151529 w 151528"/>
              <a:gd name="connsiteY1" fmla="*/ 0 h 2684220"/>
              <a:gd name="connsiteX2" fmla="*/ 151529 w 151528"/>
              <a:gd name="connsiteY2" fmla="*/ 2684221 h 2684220"/>
              <a:gd name="connsiteX3" fmla="*/ 0 w 151528"/>
              <a:gd name="connsiteY3" fmla="*/ 2684221 h 2684220"/>
              <a:gd name="connsiteX4" fmla="*/ 0 w 151528"/>
              <a:gd name="connsiteY4" fmla="*/ 0 h 2684220"/>
              <a:gd name="connsiteX5" fmla="*/ 0 w 151528"/>
              <a:gd name="connsiteY5" fmla="*/ 0 h 268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28" h="2684220">
                <a:moveTo>
                  <a:pt x="0" y="0"/>
                </a:moveTo>
                <a:lnTo>
                  <a:pt x="151529" y="0"/>
                </a:lnTo>
                <a:lnTo>
                  <a:pt x="151529" y="2684221"/>
                </a:lnTo>
                <a:lnTo>
                  <a:pt x="0" y="268422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8852E45-5C49-8BFB-61D7-76F9769B576C}"/>
              </a:ext>
            </a:extLst>
          </p:cNvPr>
          <p:cNvSpPr/>
          <p:nvPr/>
        </p:nvSpPr>
        <p:spPr>
          <a:xfrm>
            <a:off x="4640880" y="3537488"/>
            <a:ext cx="151408" cy="2478771"/>
          </a:xfrm>
          <a:custGeom>
            <a:avLst/>
            <a:gdLst>
              <a:gd name="connsiteX0" fmla="*/ 0 w 151408"/>
              <a:gd name="connsiteY0" fmla="*/ 0 h 2478771"/>
              <a:gd name="connsiteX1" fmla="*/ 151409 w 151408"/>
              <a:gd name="connsiteY1" fmla="*/ 0 h 2478771"/>
              <a:gd name="connsiteX2" fmla="*/ 151409 w 151408"/>
              <a:gd name="connsiteY2" fmla="*/ 2478771 h 2478771"/>
              <a:gd name="connsiteX3" fmla="*/ 0 w 151408"/>
              <a:gd name="connsiteY3" fmla="*/ 2478771 h 2478771"/>
              <a:gd name="connsiteX4" fmla="*/ 0 w 151408"/>
              <a:gd name="connsiteY4" fmla="*/ 0 h 2478771"/>
              <a:gd name="connsiteX5" fmla="*/ 0 w 151408"/>
              <a:gd name="connsiteY5" fmla="*/ 0 h 247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08" h="2478771">
                <a:moveTo>
                  <a:pt x="0" y="0"/>
                </a:moveTo>
                <a:lnTo>
                  <a:pt x="151409" y="0"/>
                </a:lnTo>
                <a:lnTo>
                  <a:pt x="151409" y="2478771"/>
                </a:lnTo>
                <a:lnTo>
                  <a:pt x="0" y="247877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0356475-5282-8DFD-4A46-B4E1DC21274D}"/>
              </a:ext>
            </a:extLst>
          </p:cNvPr>
          <p:cNvSpPr/>
          <p:nvPr/>
        </p:nvSpPr>
        <p:spPr>
          <a:xfrm>
            <a:off x="4919608" y="3948387"/>
            <a:ext cx="151528" cy="2067871"/>
          </a:xfrm>
          <a:custGeom>
            <a:avLst/>
            <a:gdLst>
              <a:gd name="connsiteX0" fmla="*/ 0 w 151528"/>
              <a:gd name="connsiteY0" fmla="*/ 0 h 2067871"/>
              <a:gd name="connsiteX1" fmla="*/ 151528 w 151528"/>
              <a:gd name="connsiteY1" fmla="*/ 0 h 2067871"/>
              <a:gd name="connsiteX2" fmla="*/ 151528 w 151528"/>
              <a:gd name="connsiteY2" fmla="*/ 2067872 h 2067871"/>
              <a:gd name="connsiteX3" fmla="*/ 0 w 151528"/>
              <a:gd name="connsiteY3" fmla="*/ 2067872 h 2067871"/>
              <a:gd name="connsiteX4" fmla="*/ 0 w 151528"/>
              <a:gd name="connsiteY4" fmla="*/ 0 h 2067871"/>
              <a:gd name="connsiteX5" fmla="*/ 0 w 151528"/>
              <a:gd name="connsiteY5" fmla="*/ 0 h 206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28" h="2067871">
                <a:moveTo>
                  <a:pt x="0" y="0"/>
                </a:moveTo>
                <a:lnTo>
                  <a:pt x="151528" y="0"/>
                </a:lnTo>
                <a:lnTo>
                  <a:pt x="151528" y="2067872"/>
                </a:lnTo>
                <a:lnTo>
                  <a:pt x="0" y="206787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2D9AE62-BEA7-061A-FFA0-56E2B811E7C5}"/>
              </a:ext>
            </a:extLst>
          </p:cNvPr>
          <p:cNvSpPr/>
          <p:nvPr/>
        </p:nvSpPr>
        <p:spPr>
          <a:xfrm>
            <a:off x="5198456" y="3882155"/>
            <a:ext cx="141346" cy="2134104"/>
          </a:xfrm>
          <a:custGeom>
            <a:avLst/>
            <a:gdLst>
              <a:gd name="connsiteX0" fmla="*/ 0 w 141346"/>
              <a:gd name="connsiteY0" fmla="*/ 0 h 2134104"/>
              <a:gd name="connsiteX1" fmla="*/ 141347 w 141346"/>
              <a:gd name="connsiteY1" fmla="*/ 0 h 2134104"/>
              <a:gd name="connsiteX2" fmla="*/ 141347 w 141346"/>
              <a:gd name="connsiteY2" fmla="*/ 2134104 h 2134104"/>
              <a:gd name="connsiteX3" fmla="*/ 0 w 141346"/>
              <a:gd name="connsiteY3" fmla="*/ 2134104 h 2134104"/>
              <a:gd name="connsiteX4" fmla="*/ 0 w 141346"/>
              <a:gd name="connsiteY4" fmla="*/ 0 h 2134104"/>
              <a:gd name="connsiteX5" fmla="*/ 0 w 141346"/>
              <a:gd name="connsiteY5" fmla="*/ 0 h 213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346" h="2134104">
                <a:moveTo>
                  <a:pt x="0" y="0"/>
                </a:moveTo>
                <a:lnTo>
                  <a:pt x="141347" y="0"/>
                </a:lnTo>
                <a:lnTo>
                  <a:pt x="141347" y="2134104"/>
                </a:lnTo>
                <a:lnTo>
                  <a:pt x="0" y="213410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4308BEB-5202-FD1D-8D84-5270D2F238DA}"/>
              </a:ext>
            </a:extLst>
          </p:cNvPr>
          <p:cNvSpPr/>
          <p:nvPr/>
        </p:nvSpPr>
        <p:spPr>
          <a:xfrm>
            <a:off x="5467122" y="4226822"/>
            <a:ext cx="151408" cy="1789437"/>
          </a:xfrm>
          <a:custGeom>
            <a:avLst/>
            <a:gdLst>
              <a:gd name="connsiteX0" fmla="*/ 0 w 151408"/>
              <a:gd name="connsiteY0" fmla="*/ 0 h 1789437"/>
              <a:gd name="connsiteX1" fmla="*/ 151409 w 151408"/>
              <a:gd name="connsiteY1" fmla="*/ 0 h 1789437"/>
              <a:gd name="connsiteX2" fmla="*/ 151409 w 151408"/>
              <a:gd name="connsiteY2" fmla="*/ 1789437 h 1789437"/>
              <a:gd name="connsiteX3" fmla="*/ 0 w 151408"/>
              <a:gd name="connsiteY3" fmla="*/ 1789437 h 1789437"/>
              <a:gd name="connsiteX4" fmla="*/ 0 w 151408"/>
              <a:gd name="connsiteY4" fmla="*/ 0 h 1789437"/>
              <a:gd name="connsiteX5" fmla="*/ 0 w 151408"/>
              <a:gd name="connsiteY5" fmla="*/ 0 h 178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08" h="1789437">
                <a:moveTo>
                  <a:pt x="0" y="0"/>
                </a:moveTo>
                <a:lnTo>
                  <a:pt x="151409" y="0"/>
                </a:lnTo>
                <a:lnTo>
                  <a:pt x="151409" y="1789437"/>
                </a:lnTo>
                <a:lnTo>
                  <a:pt x="0" y="1789437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549854A-8DAB-9DD7-065A-7D4FA4A2D5C2}"/>
              </a:ext>
            </a:extLst>
          </p:cNvPr>
          <p:cNvSpPr/>
          <p:nvPr/>
        </p:nvSpPr>
        <p:spPr>
          <a:xfrm>
            <a:off x="5745850" y="3815922"/>
            <a:ext cx="151528" cy="2200336"/>
          </a:xfrm>
          <a:custGeom>
            <a:avLst/>
            <a:gdLst>
              <a:gd name="connsiteX0" fmla="*/ 0 w 151528"/>
              <a:gd name="connsiteY0" fmla="*/ 0 h 2200336"/>
              <a:gd name="connsiteX1" fmla="*/ 151528 w 151528"/>
              <a:gd name="connsiteY1" fmla="*/ 0 h 2200336"/>
              <a:gd name="connsiteX2" fmla="*/ 151528 w 151528"/>
              <a:gd name="connsiteY2" fmla="*/ 2200336 h 2200336"/>
              <a:gd name="connsiteX3" fmla="*/ 0 w 151528"/>
              <a:gd name="connsiteY3" fmla="*/ 2200336 h 2200336"/>
              <a:gd name="connsiteX4" fmla="*/ 0 w 151528"/>
              <a:gd name="connsiteY4" fmla="*/ 0 h 2200336"/>
              <a:gd name="connsiteX5" fmla="*/ 0 w 151528"/>
              <a:gd name="connsiteY5" fmla="*/ 0 h 220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28" h="2200336">
                <a:moveTo>
                  <a:pt x="0" y="0"/>
                </a:moveTo>
                <a:lnTo>
                  <a:pt x="151528" y="0"/>
                </a:lnTo>
                <a:lnTo>
                  <a:pt x="151528" y="2200336"/>
                </a:lnTo>
                <a:lnTo>
                  <a:pt x="0" y="220033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5926CC5-391C-9515-754D-D3C735FA26E9}"/>
              </a:ext>
            </a:extLst>
          </p:cNvPr>
          <p:cNvSpPr/>
          <p:nvPr/>
        </p:nvSpPr>
        <p:spPr>
          <a:xfrm>
            <a:off x="6024698" y="4021372"/>
            <a:ext cx="151408" cy="1994886"/>
          </a:xfrm>
          <a:custGeom>
            <a:avLst/>
            <a:gdLst>
              <a:gd name="connsiteX0" fmla="*/ 0 w 151408"/>
              <a:gd name="connsiteY0" fmla="*/ 0 h 1994886"/>
              <a:gd name="connsiteX1" fmla="*/ 151408 w 151408"/>
              <a:gd name="connsiteY1" fmla="*/ 0 h 1994886"/>
              <a:gd name="connsiteX2" fmla="*/ 151408 w 151408"/>
              <a:gd name="connsiteY2" fmla="*/ 1994887 h 1994886"/>
              <a:gd name="connsiteX3" fmla="*/ 0 w 151408"/>
              <a:gd name="connsiteY3" fmla="*/ 1994887 h 1994886"/>
              <a:gd name="connsiteX4" fmla="*/ 0 w 151408"/>
              <a:gd name="connsiteY4" fmla="*/ 0 h 1994886"/>
              <a:gd name="connsiteX5" fmla="*/ 0 w 151408"/>
              <a:gd name="connsiteY5" fmla="*/ 0 h 199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08" h="1994886">
                <a:moveTo>
                  <a:pt x="0" y="0"/>
                </a:moveTo>
                <a:lnTo>
                  <a:pt x="151408" y="0"/>
                </a:lnTo>
                <a:lnTo>
                  <a:pt x="151408" y="1994887"/>
                </a:lnTo>
                <a:lnTo>
                  <a:pt x="0" y="1994887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2873843-5EB3-8C1F-2C89-6D494B84A07E}"/>
              </a:ext>
            </a:extLst>
          </p:cNvPr>
          <p:cNvSpPr/>
          <p:nvPr/>
        </p:nvSpPr>
        <p:spPr>
          <a:xfrm>
            <a:off x="6303426" y="3676705"/>
            <a:ext cx="151528" cy="2339553"/>
          </a:xfrm>
          <a:custGeom>
            <a:avLst/>
            <a:gdLst>
              <a:gd name="connsiteX0" fmla="*/ 0 w 151528"/>
              <a:gd name="connsiteY0" fmla="*/ 0 h 2339553"/>
              <a:gd name="connsiteX1" fmla="*/ 151528 w 151528"/>
              <a:gd name="connsiteY1" fmla="*/ 0 h 2339553"/>
              <a:gd name="connsiteX2" fmla="*/ 151528 w 151528"/>
              <a:gd name="connsiteY2" fmla="*/ 2339554 h 2339553"/>
              <a:gd name="connsiteX3" fmla="*/ 0 w 151528"/>
              <a:gd name="connsiteY3" fmla="*/ 2339554 h 2339553"/>
              <a:gd name="connsiteX4" fmla="*/ 0 w 151528"/>
              <a:gd name="connsiteY4" fmla="*/ 0 h 2339553"/>
              <a:gd name="connsiteX5" fmla="*/ 0 w 151528"/>
              <a:gd name="connsiteY5" fmla="*/ 0 h 233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28" h="2339553">
                <a:moveTo>
                  <a:pt x="0" y="0"/>
                </a:moveTo>
                <a:lnTo>
                  <a:pt x="151528" y="0"/>
                </a:lnTo>
                <a:lnTo>
                  <a:pt x="151528" y="2339554"/>
                </a:lnTo>
                <a:lnTo>
                  <a:pt x="0" y="233955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BC5DBEA-1EB8-6561-9AA7-FD42C27F80B5}"/>
              </a:ext>
            </a:extLst>
          </p:cNvPr>
          <p:cNvSpPr/>
          <p:nvPr/>
        </p:nvSpPr>
        <p:spPr>
          <a:xfrm>
            <a:off x="6582274" y="3610473"/>
            <a:ext cx="141346" cy="2405785"/>
          </a:xfrm>
          <a:custGeom>
            <a:avLst/>
            <a:gdLst>
              <a:gd name="connsiteX0" fmla="*/ 0 w 141346"/>
              <a:gd name="connsiteY0" fmla="*/ 0 h 2405785"/>
              <a:gd name="connsiteX1" fmla="*/ 141346 w 141346"/>
              <a:gd name="connsiteY1" fmla="*/ 0 h 2405785"/>
              <a:gd name="connsiteX2" fmla="*/ 141346 w 141346"/>
              <a:gd name="connsiteY2" fmla="*/ 2405786 h 2405785"/>
              <a:gd name="connsiteX3" fmla="*/ 0 w 141346"/>
              <a:gd name="connsiteY3" fmla="*/ 2405786 h 2405785"/>
              <a:gd name="connsiteX4" fmla="*/ 0 w 141346"/>
              <a:gd name="connsiteY4" fmla="*/ 0 h 2405785"/>
              <a:gd name="connsiteX5" fmla="*/ 0 w 141346"/>
              <a:gd name="connsiteY5" fmla="*/ 0 h 240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346" h="2405785">
                <a:moveTo>
                  <a:pt x="0" y="0"/>
                </a:moveTo>
                <a:lnTo>
                  <a:pt x="141346" y="0"/>
                </a:lnTo>
                <a:lnTo>
                  <a:pt x="141346" y="2405786"/>
                </a:lnTo>
                <a:lnTo>
                  <a:pt x="0" y="240578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5B4CDEE-E3FD-082A-9162-0BC165FCAEE2}"/>
              </a:ext>
            </a:extLst>
          </p:cNvPr>
          <p:cNvSpPr/>
          <p:nvPr/>
        </p:nvSpPr>
        <p:spPr>
          <a:xfrm>
            <a:off x="6850940" y="3471255"/>
            <a:ext cx="151408" cy="2545003"/>
          </a:xfrm>
          <a:custGeom>
            <a:avLst/>
            <a:gdLst>
              <a:gd name="connsiteX0" fmla="*/ 0 w 151408"/>
              <a:gd name="connsiteY0" fmla="*/ 0 h 2545003"/>
              <a:gd name="connsiteX1" fmla="*/ 151408 w 151408"/>
              <a:gd name="connsiteY1" fmla="*/ 0 h 2545003"/>
              <a:gd name="connsiteX2" fmla="*/ 151408 w 151408"/>
              <a:gd name="connsiteY2" fmla="*/ 2545003 h 2545003"/>
              <a:gd name="connsiteX3" fmla="*/ 0 w 151408"/>
              <a:gd name="connsiteY3" fmla="*/ 2545003 h 2545003"/>
              <a:gd name="connsiteX4" fmla="*/ 0 w 151408"/>
              <a:gd name="connsiteY4" fmla="*/ 0 h 2545003"/>
              <a:gd name="connsiteX5" fmla="*/ 0 w 151408"/>
              <a:gd name="connsiteY5" fmla="*/ 0 h 254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08" h="2545003">
                <a:moveTo>
                  <a:pt x="0" y="0"/>
                </a:moveTo>
                <a:lnTo>
                  <a:pt x="151408" y="0"/>
                </a:lnTo>
                <a:lnTo>
                  <a:pt x="151408" y="2545003"/>
                </a:lnTo>
                <a:lnTo>
                  <a:pt x="0" y="254500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2DA3511-F896-D08F-0D04-B223DEEFE1E3}"/>
              </a:ext>
            </a:extLst>
          </p:cNvPr>
          <p:cNvSpPr/>
          <p:nvPr/>
        </p:nvSpPr>
        <p:spPr>
          <a:xfrm>
            <a:off x="7129668" y="3398400"/>
            <a:ext cx="151528" cy="2617858"/>
          </a:xfrm>
          <a:custGeom>
            <a:avLst/>
            <a:gdLst>
              <a:gd name="connsiteX0" fmla="*/ 0 w 151528"/>
              <a:gd name="connsiteY0" fmla="*/ 0 h 2617858"/>
              <a:gd name="connsiteX1" fmla="*/ 151529 w 151528"/>
              <a:gd name="connsiteY1" fmla="*/ 0 h 2617858"/>
              <a:gd name="connsiteX2" fmla="*/ 151529 w 151528"/>
              <a:gd name="connsiteY2" fmla="*/ 2617859 h 2617858"/>
              <a:gd name="connsiteX3" fmla="*/ 0 w 151528"/>
              <a:gd name="connsiteY3" fmla="*/ 2617859 h 2617858"/>
              <a:gd name="connsiteX4" fmla="*/ 0 w 151528"/>
              <a:gd name="connsiteY4" fmla="*/ 0 h 2617858"/>
              <a:gd name="connsiteX5" fmla="*/ 0 w 151528"/>
              <a:gd name="connsiteY5" fmla="*/ 0 h 261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28" h="2617858">
                <a:moveTo>
                  <a:pt x="0" y="0"/>
                </a:moveTo>
                <a:lnTo>
                  <a:pt x="151529" y="0"/>
                </a:lnTo>
                <a:lnTo>
                  <a:pt x="151529" y="2617859"/>
                </a:lnTo>
                <a:lnTo>
                  <a:pt x="0" y="261785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14A167F-CF99-ACD7-E059-7E17F9AC1EF1}"/>
              </a:ext>
            </a:extLst>
          </p:cNvPr>
          <p:cNvSpPr/>
          <p:nvPr/>
        </p:nvSpPr>
        <p:spPr>
          <a:xfrm>
            <a:off x="7408516" y="3332038"/>
            <a:ext cx="151408" cy="2684220"/>
          </a:xfrm>
          <a:custGeom>
            <a:avLst/>
            <a:gdLst>
              <a:gd name="connsiteX0" fmla="*/ 0 w 151408"/>
              <a:gd name="connsiteY0" fmla="*/ 0 h 2684220"/>
              <a:gd name="connsiteX1" fmla="*/ 151409 w 151408"/>
              <a:gd name="connsiteY1" fmla="*/ 0 h 2684220"/>
              <a:gd name="connsiteX2" fmla="*/ 151409 w 151408"/>
              <a:gd name="connsiteY2" fmla="*/ 2684221 h 2684220"/>
              <a:gd name="connsiteX3" fmla="*/ 0 w 151408"/>
              <a:gd name="connsiteY3" fmla="*/ 2684221 h 2684220"/>
              <a:gd name="connsiteX4" fmla="*/ 0 w 151408"/>
              <a:gd name="connsiteY4" fmla="*/ 0 h 2684220"/>
              <a:gd name="connsiteX5" fmla="*/ 0 w 151408"/>
              <a:gd name="connsiteY5" fmla="*/ 0 h 268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08" h="2684220">
                <a:moveTo>
                  <a:pt x="0" y="0"/>
                </a:moveTo>
                <a:lnTo>
                  <a:pt x="151409" y="0"/>
                </a:lnTo>
                <a:lnTo>
                  <a:pt x="151409" y="2684221"/>
                </a:lnTo>
                <a:lnTo>
                  <a:pt x="0" y="268422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AEDB6EA-6516-4D6D-F135-47479A01E5A7}"/>
              </a:ext>
            </a:extLst>
          </p:cNvPr>
          <p:cNvSpPr/>
          <p:nvPr/>
        </p:nvSpPr>
        <p:spPr>
          <a:xfrm>
            <a:off x="7687244" y="2986852"/>
            <a:ext cx="151408" cy="3029407"/>
          </a:xfrm>
          <a:custGeom>
            <a:avLst/>
            <a:gdLst>
              <a:gd name="connsiteX0" fmla="*/ 0 w 151408"/>
              <a:gd name="connsiteY0" fmla="*/ 0 h 3029407"/>
              <a:gd name="connsiteX1" fmla="*/ 151409 w 151408"/>
              <a:gd name="connsiteY1" fmla="*/ 0 h 3029407"/>
              <a:gd name="connsiteX2" fmla="*/ 151409 w 151408"/>
              <a:gd name="connsiteY2" fmla="*/ 3029407 h 3029407"/>
              <a:gd name="connsiteX3" fmla="*/ 0 w 151408"/>
              <a:gd name="connsiteY3" fmla="*/ 3029407 h 3029407"/>
              <a:gd name="connsiteX4" fmla="*/ 0 w 151408"/>
              <a:gd name="connsiteY4" fmla="*/ 0 h 3029407"/>
              <a:gd name="connsiteX5" fmla="*/ 0 w 151408"/>
              <a:gd name="connsiteY5" fmla="*/ 0 h 302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08" h="3029407">
                <a:moveTo>
                  <a:pt x="0" y="0"/>
                </a:moveTo>
                <a:lnTo>
                  <a:pt x="151409" y="0"/>
                </a:lnTo>
                <a:lnTo>
                  <a:pt x="151409" y="3029407"/>
                </a:lnTo>
                <a:lnTo>
                  <a:pt x="0" y="3029407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B166D-7B08-483A-BEF3-A1578B3E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Mlade raziskovalke in raziskovalci</a:t>
            </a:r>
            <a:br>
              <a:rPr lang="sl-SI" dirty="0"/>
            </a:br>
            <a:endParaRPr lang="sl-SI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BD2837-388A-4EAF-AAA2-BEB90C05CFA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565686"/>
            <a:ext cx="5907741" cy="4353104"/>
          </a:xfrm>
        </p:spPr>
        <p:txBody>
          <a:bodyPr/>
          <a:lstStyle/>
          <a:p>
            <a:r>
              <a:rPr lang="sl-SI" sz="1800" b="0" i="0" u="none" strike="noStrike" baseline="0" dirty="0"/>
              <a:t>Število mladih raziskovalk in raziskovalcev, sprejetih v ARIS financiranje v obdobju 2000</a:t>
            </a:r>
            <a:r>
              <a:rPr lang="sl-SI" sz="1800" b="0" i="0" u="none" strike="noStrike" baseline="0" dirty="0"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sl-SI" sz="1800" b="0" i="0" u="none" strike="noStrike" baseline="0" dirty="0"/>
              <a:t>2025, po letih</a:t>
            </a:r>
            <a:endParaRPr lang="sl-SI" dirty="0"/>
          </a:p>
          <a:p>
            <a:endParaRPr lang="sl-SI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204AFB0-D48F-4D7F-A06A-43A0BEAF4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Podatki so za obdobje 2000–2025. </a:t>
            </a:r>
            <a:endParaRPr lang="sl-S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31C56-720B-410E-BF3A-6D9F7AB26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25</a:t>
            </a:fld>
            <a:endParaRPr lang="sl-SI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AADB2D-5D53-4188-BF8E-864BE7B89C07}"/>
              </a:ext>
            </a:extLst>
          </p:cNvPr>
          <p:cNvSpPr/>
          <p:nvPr/>
        </p:nvSpPr>
        <p:spPr>
          <a:xfrm>
            <a:off x="8926317" y="1261628"/>
            <a:ext cx="3333078" cy="18126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7D5D50-FDA8-4A32-B8E1-961CCA787526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D551C0F-EFBB-4147-85CF-7AAA8D1D4656}"/>
              </a:ext>
            </a:extLst>
          </p:cNvPr>
          <p:cNvSpPr txBox="1"/>
          <p:nvPr/>
        </p:nvSpPr>
        <p:spPr>
          <a:xfrm>
            <a:off x="790688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2CB62A-297F-493B-9E92-0CB3474DFCFF}"/>
              </a:ext>
            </a:extLst>
          </p:cNvPr>
          <p:cNvSpPr/>
          <p:nvPr/>
        </p:nvSpPr>
        <p:spPr>
          <a:xfrm>
            <a:off x="9072960" y="1398519"/>
            <a:ext cx="278913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877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mladih raziskovalk in raziskovalcev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1941E0-6378-4562-B557-E12A5ECDC851}"/>
              </a:ext>
            </a:extLst>
          </p:cNvPr>
          <p:cNvSpPr txBox="1"/>
          <p:nvPr/>
        </p:nvSpPr>
        <p:spPr>
          <a:xfrm>
            <a:off x="2180350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02560-8969-4BDF-B8A9-407692D194E1}"/>
              </a:ext>
            </a:extLst>
          </p:cNvPr>
          <p:cNvSpPr txBox="1"/>
          <p:nvPr/>
        </p:nvSpPr>
        <p:spPr>
          <a:xfrm>
            <a:off x="3570012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F5CD24-0592-43E0-88FA-85C31D4B1F7F}"/>
              </a:ext>
            </a:extLst>
          </p:cNvPr>
          <p:cNvSpPr txBox="1"/>
          <p:nvPr/>
        </p:nvSpPr>
        <p:spPr>
          <a:xfrm>
            <a:off x="4959674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6CCCBD-3B2E-4B73-AEEB-AE5243C3AD90}"/>
              </a:ext>
            </a:extLst>
          </p:cNvPr>
          <p:cNvSpPr txBox="1"/>
          <p:nvPr/>
        </p:nvSpPr>
        <p:spPr>
          <a:xfrm>
            <a:off x="6349336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2020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77E8AD-174F-42D1-9D54-0FACD4EE3682}"/>
              </a:ext>
            </a:extLst>
          </p:cNvPr>
          <p:cNvSpPr txBox="1"/>
          <p:nvPr/>
        </p:nvSpPr>
        <p:spPr>
          <a:xfrm>
            <a:off x="672807" y="2359002"/>
            <a:ext cx="422565" cy="3850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700"/>
              </a:lnSpc>
            </a:pP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  <a:p>
            <a:pPr algn="r">
              <a:lnSpc>
                <a:spcPts val="27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7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  <a:p>
            <a:pPr algn="r">
              <a:lnSpc>
                <a:spcPts val="27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7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  <a:p>
            <a:pPr algn="r">
              <a:lnSpc>
                <a:spcPts val="27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7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  <a:p>
            <a:pPr algn="r">
              <a:lnSpc>
                <a:spcPts val="27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7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  <a:p>
            <a:pPr algn="r">
              <a:lnSpc>
                <a:spcPts val="27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7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2208A706-6C41-9B28-58F2-A8E19FA37383}"/>
              </a:ext>
            </a:extLst>
          </p:cNvPr>
          <p:cNvSpPr/>
          <p:nvPr/>
        </p:nvSpPr>
        <p:spPr>
          <a:xfrm>
            <a:off x="8244695" y="3140076"/>
            <a:ext cx="151408" cy="2876182"/>
          </a:xfrm>
          <a:custGeom>
            <a:avLst/>
            <a:gdLst>
              <a:gd name="connsiteX0" fmla="*/ 0 w 151408"/>
              <a:gd name="connsiteY0" fmla="*/ 0 h 2471628"/>
              <a:gd name="connsiteX1" fmla="*/ 151409 w 151408"/>
              <a:gd name="connsiteY1" fmla="*/ 0 h 2471628"/>
              <a:gd name="connsiteX2" fmla="*/ 151409 w 151408"/>
              <a:gd name="connsiteY2" fmla="*/ 2471629 h 2471628"/>
              <a:gd name="connsiteX3" fmla="*/ 0 w 151408"/>
              <a:gd name="connsiteY3" fmla="*/ 2471629 h 2471628"/>
              <a:gd name="connsiteX4" fmla="*/ 0 w 151408"/>
              <a:gd name="connsiteY4" fmla="*/ 0 h 2471628"/>
              <a:gd name="connsiteX5" fmla="*/ 0 w 151408"/>
              <a:gd name="connsiteY5" fmla="*/ 0 h 247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08" h="2471628">
                <a:moveTo>
                  <a:pt x="0" y="0"/>
                </a:moveTo>
                <a:lnTo>
                  <a:pt x="151409" y="0"/>
                </a:lnTo>
                <a:lnTo>
                  <a:pt x="151409" y="2471629"/>
                </a:lnTo>
                <a:lnTo>
                  <a:pt x="0" y="247162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8838F"/>
          </a:solidFill>
          <a:ln w="11977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0ECBE6A-B4D9-F9B1-B3CA-96EC84B34DE4}"/>
              </a:ext>
            </a:extLst>
          </p:cNvPr>
          <p:cNvSpPr txBox="1"/>
          <p:nvPr/>
        </p:nvSpPr>
        <p:spPr>
          <a:xfrm>
            <a:off x="7738997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2025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51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C7C6014-7951-4EDB-B1E6-DDB23800258E}"/>
              </a:ext>
            </a:extLst>
          </p:cNvPr>
          <p:cNvSpPr txBox="1"/>
          <p:nvPr/>
        </p:nvSpPr>
        <p:spPr>
          <a:xfrm>
            <a:off x="699661" y="2128205"/>
            <a:ext cx="422565" cy="405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360"/>
              </a:lnSpc>
            </a:pP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60</a:t>
            </a:r>
          </a:p>
          <a:p>
            <a:pPr algn="r">
              <a:lnSpc>
                <a:spcPts val="2360"/>
              </a:lnSpc>
            </a:pPr>
            <a:endParaRPr lang="sl-SI" sz="110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360"/>
              </a:lnSpc>
            </a:pP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  <a:p>
            <a:pPr algn="r">
              <a:lnSpc>
                <a:spcPts val="236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36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  <a:p>
            <a:pPr algn="r">
              <a:lnSpc>
                <a:spcPts val="236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36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  <a:p>
            <a:pPr algn="r">
              <a:lnSpc>
                <a:spcPts val="236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36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  <a:p>
            <a:pPr algn="r">
              <a:lnSpc>
                <a:spcPts val="236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36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  <a:p>
            <a:pPr algn="r">
              <a:lnSpc>
                <a:spcPts val="236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36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1502AE-CF61-4B25-AE64-27EFE34EB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Doktorska dela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2A16BA-D150-4407-B4B2-ED9A719EFDC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sl-SI" dirty="0"/>
              <a:t>Š</a:t>
            </a:r>
            <a:r>
              <a:rPr lang="sl-SI" sz="1800" b="0" i="0" u="none" strike="noStrike" baseline="0" dirty="0"/>
              <a:t>tevilo </a:t>
            </a:r>
            <a:r>
              <a:rPr lang="it-IT" sz="1800" b="0" i="0" u="none" strike="noStrike" baseline="0" dirty="0" err="1"/>
              <a:t>doktoratov</a:t>
            </a:r>
            <a:r>
              <a:rPr lang="it-IT" sz="1800" b="0" i="0" u="none" strike="noStrike" baseline="0" dirty="0"/>
              <a:t>, </a:t>
            </a:r>
            <a:r>
              <a:rPr lang="it-IT" sz="1800" b="0" i="0" u="none" strike="noStrike" baseline="0" dirty="0" err="1"/>
              <a:t>pri</a:t>
            </a:r>
            <a:r>
              <a:rPr lang="it-IT" sz="1800" b="0" i="0" u="none" strike="noStrike" baseline="0" dirty="0"/>
              <a:t> </a:t>
            </a:r>
            <a:r>
              <a:rPr lang="it-IT" sz="1800" b="0" i="0" u="none" strike="noStrike" baseline="0" dirty="0" err="1"/>
              <a:t>čemer</a:t>
            </a:r>
            <a:r>
              <a:rPr lang="it-IT" sz="1800" b="0" i="0" u="none" strike="noStrike" baseline="0" dirty="0"/>
              <a:t> so bili </a:t>
            </a:r>
            <a:r>
              <a:rPr lang="it-IT" sz="1800" b="0" i="0" u="none" strike="noStrike" baseline="0" dirty="0" err="1"/>
              <a:t>mentorji</a:t>
            </a:r>
            <a:r>
              <a:rPr lang="it-IT" sz="1800" b="0" i="0" u="none" strike="noStrike" baseline="0" dirty="0"/>
              <a:t> </a:t>
            </a:r>
            <a:r>
              <a:rPr lang="it-IT" sz="1800" b="0" i="0" u="none" strike="noStrike" baseline="0" dirty="0" err="1"/>
              <a:t>zaposleni</a:t>
            </a:r>
            <a:r>
              <a:rPr lang="it-IT" sz="1800" b="0" i="0" u="none" strike="noStrike" baseline="0" dirty="0"/>
              <a:t> </a:t>
            </a:r>
            <a:r>
              <a:rPr lang="it-IT" sz="1800" b="0" i="0" u="none" strike="noStrike" baseline="0" dirty="0" err="1"/>
              <a:t>na</a:t>
            </a:r>
            <a:r>
              <a:rPr lang="it-IT" sz="1800" b="0" i="0" u="none" strike="noStrike" baseline="0" dirty="0"/>
              <a:t> IJS.</a:t>
            </a:r>
            <a:endParaRPr lang="sl-S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F4636-8C3D-4040-8757-88472BEBB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26</a:t>
            </a:fld>
            <a:endParaRPr lang="sl-S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551C0F-EFBB-4147-85CF-7AAA8D1D4656}"/>
              </a:ext>
            </a:extLst>
          </p:cNvPr>
          <p:cNvSpPr txBox="1"/>
          <p:nvPr/>
        </p:nvSpPr>
        <p:spPr>
          <a:xfrm>
            <a:off x="790688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1941E0-6378-4562-B557-E12A5ECDC851}"/>
              </a:ext>
            </a:extLst>
          </p:cNvPr>
          <p:cNvSpPr txBox="1"/>
          <p:nvPr/>
        </p:nvSpPr>
        <p:spPr>
          <a:xfrm>
            <a:off x="2161377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02560-8969-4BDF-B8A9-407692D194E1}"/>
              </a:ext>
            </a:extLst>
          </p:cNvPr>
          <p:cNvSpPr txBox="1"/>
          <p:nvPr/>
        </p:nvSpPr>
        <p:spPr>
          <a:xfrm>
            <a:off x="3532066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F5CD24-0592-43E0-88FA-85C31D4B1F7F}"/>
              </a:ext>
            </a:extLst>
          </p:cNvPr>
          <p:cNvSpPr txBox="1"/>
          <p:nvPr/>
        </p:nvSpPr>
        <p:spPr>
          <a:xfrm>
            <a:off x="4902755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6CCCBD-3B2E-4B73-AEEB-AE5243C3AD90}"/>
              </a:ext>
            </a:extLst>
          </p:cNvPr>
          <p:cNvSpPr txBox="1"/>
          <p:nvPr/>
        </p:nvSpPr>
        <p:spPr>
          <a:xfrm>
            <a:off x="6273444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2020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D0CB73-F4AA-4A55-8F88-0540BE11956F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924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doktorskih del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A5907B-8F95-4CCD-9A2C-E3CC9EEE1310}"/>
              </a:ext>
            </a:extLst>
          </p:cNvPr>
          <p:cNvSpPr txBox="1"/>
          <p:nvPr/>
        </p:nvSpPr>
        <p:spPr>
          <a:xfrm>
            <a:off x="7644131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2025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27215E-5C46-472F-A9D3-89AB57EA5296}"/>
              </a:ext>
            </a:extLst>
          </p:cNvPr>
          <p:cNvCxnSpPr>
            <a:cxnSpLocks/>
          </p:cNvCxnSpPr>
          <p:nvPr/>
        </p:nvCxnSpPr>
        <p:spPr>
          <a:xfrm>
            <a:off x="1211032" y="3245690"/>
            <a:ext cx="729108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6539EA-10B3-40B2-95DB-6084F063FD83}"/>
              </a:ext>
            </a:extLst>
          </p:cNvPr>
          <p:cNvCxnSpPr>
            <a:cxnSpLocks/>
          </p:cNvCxnSpPr>
          <p:nvPr/>
        </p:nvCxnSpPr>
        <p:spPr>
          <a:xfrm>
            <a:off x="1211032" y="3551757"/>
            <a:ext cx="729108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DAA9E0-5B8B-4365-9EC9-C32346D1B4A6}"/>
              </a:ext>
            </a:extLst>
          </p:cNvPr>
          <p:cNvCxnSpPr>
            <a:cxnSpLocks/>
          </p:cNvCxnSpPr>
          <p:nvPr/>
        </p:nvCxnSpPr>
        <p:spPr>
          <a:xfrm>
            <a:off x="1211032" y="3857824"/>
            <a:ext cx="729108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AE7450-5B81-4735-8841-0065C1569DF4}"/>
              </a:ext>
            </a:extLst>
          </p:cNvPr>
          <p:cNvCxnSpPr>
            <a:cxnSpLocks/>
          </p:cNvCxnSpPr>
          <p:nvPr/>
        </p:nvCxnSpPr>
        <p:spPr>
          <a:xfrm>
            <a:off x="1211032" y="4163891"/>
            <a:ext cx="729108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BB7290-E2B5-47B0-B60E-CAB74EB5B76E}"/>
              </a:ext>
            </a:extLst>
          </p:cNvPr>
          <p:cNvCxnSpPr>
            <a:cxnSpLocks/>
          </p:cNvCxnSpPr>
          <p:nvPr/>
        </p:nvCxnSpPr>
        <p:spPr>
          <a:xfrm>
            <a:off x="1211032" y="4469958"/>
            <a:ext cx="729108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682C3E-6807-4C3B-8EFF-0A132CEEE875}"/>
              </a:ext>
            </a:extLst>
          </p:cNvPr>
          <p:cNvCxnSpPr>
            <a:cxnSpLocks/>
          </p:cNvCxnSpPr>
          <p:nvPr/>
        </p:nvCxnSpPr>
        <p:spPr>
          <a:xfrm>
            <a:off x="1211032" y="4776025"/>
            <a:ext cx="729108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73A625-98A5-4466-B7E1-EABC5A91FA94}"/>
              </a:ext>
            </a:extLst>
          </p:cNvPr>
          <p:cNvCxnSpPr>
            <a:cxnSpLocks/>
          </p:cNvCxnSpPr>
          <p:nvPr/>
        </p:nvCxnSpPr>
        <p:spPr>
          <a:xfrm>
            <a:off x="1211032" y="5082092"/>
            <a:ext cx="729108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019091-4B75-4922-B3F8-AD48BB18B2E7}"/>
              </a:ext>
            </a:extLst>
          </p:cNvPr>
          <p:cNvCxnSpPr>
            <a:cxnSpLocks/>
          </p:cNvCxnSpPr>
          <p:nvPr/>
        </p:nvCxnSpPr>
        <p:spPr>
          <a:xfrm>
            <a:off x="1211032" y="5388159"/>
            <a:ext cx="729108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0E24684-4CC3-A529-C6FF-83A8C71356E3}"/>
              </a:ext>
            </a:extLst>
          </p:cNvPr>
          <p:cNvCxnSpPr>
            <a:cxnSpLocks/>
          </p:cNvCxnSpPr>
          <p:nvPr/>
        </p:nvCxnSpPr>
        <p:spPr>
          <a:xfrm>
            <a:off x="1211032" y="2939623"/>
            <a:ext cx="729108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0B059C2-2E02-809F-AFFA-B6F6943B014E}"/>
              </a:ext>
            </a:extLst>
          </p:cNvPr>
          <p:cNvCxnSpPr>
            <a:cxnSpLocks/>
          </p:cNvCxnSpPr>
          <p:nvPr/>
        </p:nvCxnSpPr>
        <p:spPr>
          <a:xfrm>
            <a:off x="1211032" y="2633556"/>
            <a:ext cx="729108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7BBE3E7-DA05-2810-E6AE-843CD6B4CA98}"/>
              </a:ext>
            </a:extLst>
          </p:cNvPr>
          <p:cNvCxnSpPr>
            <a:cxnSpLocks/>
          </p:cNvCxnSpPr>
          <p:nvPr/>
        </p:nvCxnSpPr>
        <p:spPr>
          <a:xfrm>
            <a:off x="1211032" y="2327489"/>
            <a:ext cx="729108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431EDC36-BEE5-5DCA-AE22-8E35392340F8}"/>
              </a:ext>
            </a:extLst>
          </p:cNvPr>
          <p:cNvSpPr txBox="1"/>
          <p:nvPr/>
        </p:nvSpPr>
        <p:spPr>
          <a:xfrm>
            <a:off x="790687" y="6458886"/>
            <a:ext cx="91209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obdobje 2000–2025. Podatki so št. doktoratov, pri čemer so bili mentorji zaposleni na IJS.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5E4DF1B-EF69-462B-82D8-30DAEC80C6EB}"/>
              </a:ext>
            </a:extLst>
          </p:cNvPr>
          <p:cNvCxnSpPr>
            <a:cxnSpLocks/>
          </p:cNvCxnSpPr>
          <p:nvPr/>
        </p:nvCxnSpPr>
        <p:spPr>
          <a:xfrm>
            <a:off x="1211032" y="5694226"/>
            <a:ext cx="729108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6E5873F2-8A93-4829-AF77-74CA9F9B9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3230" y="2560456"/>
            <a:ext cx="6929887" cy="213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79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4B160-7533-403C-AFA0-3E09DC93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Nagrade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97FC7-221E-40A7-8B18-34FA71A6C1F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sl-SI" sz="1800" b="0" i="0" u="none" strike="noStrike" baseline="0" dirty="0"/>
              <a:t>Število Zoisovih, Puhovih nagrad in ambasadorjev znanosti</a:t>
            </a:r>
            <a:endParaRPr lang="sl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6CDDF0-02CB-4834-BE2B-8EB319AD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27</a:t>
            </a:fld>
            <a:endParaRPr lang="sl-SI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78DF43-E1DA-4025-97E7-FBAC29F82418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2CB62A-297F-493B-9E92-0CB3474DFCFF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126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nagrad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2A45C-B37F-420F-AFDF-015D67F4A207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167" y="3061315"/>
            <a:ext cx="2820796" cy="2780288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7854429-A8D9-44DD-82B1-3E61C4C0D9AC}"/>
              </a:ext>
            </a:extLst>
          </p:cNvPr>
          <p:cNvSpPr/>
          <p:nvPr/>
        </p:nvSpPr>
        <p:spPr>
          <a:xfrm>
            <a:off x="813990" y="3204018"/>
            <a:ext cx="1746096" cy="1746096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Titillium Web" panose="00000500000000000000" pitchFamily="2" charset="-1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65EC07-B455-4130-8FC5-FD732F22FD11}"/>
              </a:ext>
            </a:extLst>
          </p:cNvPr>
          <p:cNvSpPr txBox="1"/>
          <p:nvPr/>
        </p:nvSpPr>
        <p:spPr>
          <a:xfrm>
            <a:off x="1127612" y="3520638"/>
            <a:ext cx="1277028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sl-SI" sz="3200" b="1" dirty="0">
                <a:solidFill>
                  <a:schemeClr val="bg1"/>
                </a:solidFill>
              </a:rPr>
              <a:t>39</a:t>
            </a:r>
          </a:p>
          <a:p>
            <a:pPr>
              <a:defRPr/>
            </a:pPr>
            <a:r>
              <a:rPr lang="sl-SI" dirty="0">
                <a:solidFill>
                  <a:schemeClr val="bg1"/>
                </a:solidFill>
              </a:rPr>
              <a:t>Zoisovih nagrad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7868A8A-98B3-4B39-B237-2C1D2DFDA1C0}"/>
              </a:ext>
            </a:extLst>
          </p:cNvPr>
          <p:cNvSpPr/>
          <p:nvPr/>
        </p:nvSpPr>
        <p:spPr>
          <a:xfrm>
            <a:off x="2055584" y="2194153"/>
            <a:ext cx="1746096" cy="174609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Titillium Web" panose="00000500000000000000" pitchFamily="2" charset="-1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DF27DC-5B0A-4499-B1DF-6FE7B687BF7A}"/>
              </a:ext>
            </a:extLst>
          </p:cNvPr>
          <p:cNvSpPr txBox="1"/>
          <p:nvPr/>
        </p:nvSpPr>
        <p:spPr>
          <a:xfrm>
            <a:off x="2347081" y="2522218"/>
            <a:ext cx="1761554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3200" b="1" dirty="0">
                <a:solidFill>
                  <a:schemeClr val="bg1"/>
                </a:solidFill>
              </a:rPr>
              <a:t>50</a:t>
            </a:r>
            <a:r>
              <a:rPr lang="sl-SI" sz="2400" b="1" dirty="0">
                <a:solidFill>
                  <a:schemeClr val="bg1"/>
                </a:solidFill>
              </a:rPr>
              <a:t>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Zoisovih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priznanj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F50B317-EBB2-4183-8853-D0DA1A2E3746}"/>
              </a:ext>
            </a:extLst>
          </p:cNvPr>
          <p:cNvSpPr/>
          <p:nvPr/>
        </p:nvSpPr>
        <p:spPr>
          <a:xfrm>
            <a:off x="3522325" y="3865424"/>
            <a:ext cx="1746096" cy="174609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Titillium Web" panose="00000500000000000000" pitchFamily="2" charset="-1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A74FB6-4782-4CE5-A461-5A959E82CEA6}"/>
              </a:ext>
            </a:extLst>
          </p:cNvPr>
          <p:cNvSpPr txBox="1"/>
          <p:nvPr/>
        </p:nvSpPr>
        <p:spPr>
          <a:xfrm>
            <a:off x="3831352" y="4215252"/>
            <a:ext cx="215365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3200" b="1" dirty="0">
                <a:solidFill>
                  <a:schemeClr val="bg1"/>
                </a:solidFill>
              </a:rPr>
              <a:t>5</a:t>
            </a:r>
            <a:r>
              <a:rPr lang="sl-SI" sz="2400" b="1" dirty="0">
                <a:solidFill>
                  <a:schemeClr val="bg1"/>
                </a:solidFill>
              </a:rPr>
              <a:t>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Puhovih 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nagrad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ABE0D2D-6129-401B-91B1-9CC167AE4947}"/>
              </a:ext>
            </a:extLst>
          </p:cNvPr>
          <p:cNvSpPr/>
          <p:nvPr/>
        </p:nvSpPr>
        <p:spPr>
          <a:xfrm>
            <a:off x="6820076" y="2318765"/>
            <a:ext cx="1746096" cy="174609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Titillium Web" panose="00000500000000000000" pitchFamily="2" charset="-1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B15AF1-539C-4EC8-9A2E-7C7ADFD54BF8}"/>
              </a:ext>
            </a:extLst>
          </p:cNvPr>
          <p:cNvSpPr txBox="1"/>
          <p:nvPr/>
        </p:nvSpPr>
        <p:spPr>
          <a:xfrm>
            <a:off x="7096700" y="2632646"/>
            <a:ext cx="1277028" cy="104644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sl-SI" sz="3200" b="1" dirty="0">
                <a:solidFill>
                  <a:schemeClr val="bg1"/>
                </a:solidFill>
              </a:rPr>
              <a:t>5</a:t>
            </a:r>
          </a:p>
          <a:p>
            <a:pPr>
              <a:defRPr/>
            </a:pPr>
            <a:r>
              <a:rPr lang="sl-SI" dirty="0">
                <a:solidFill>
                  <a:schemeClr val="bg1"/>
                </a:solidFill>
              </a:rPr>
              <a:t>ambasadorji znanosti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DDC1CA6-0750-4CE4-9766-5D33DCA7CB8A}"/>
              </a:ext>
            </a:extLst>
          </p:cNvPr>
          <p:cNvSpPr/>
          <p:nvPr/>
        </p:nvSpPr>
        <p:spPr>
          <a:xfrm>
            <a:off x="5034111" y="3485402"/>
            <a:ext cx="1746096" cy="174609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Titillium Web" panose="00000500000000000000" pitchFamily="2" charset="-1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73E148-ECA2-4EC6-9C00-A1E048C0A951}"/>
              </a:ext>
            </a:extLst>
          </p:cNvPr>
          <p:cNvSpPr txBox="1"/>
          <p:nvPr/>
        </p:nvSpPr>
        <p:spPr>
          <a:xfrm>
            <a:off x="5332335" y="3786317"/>
            <a:ext cx="1761554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3200" b="1" dirty="0">
                <a:solidFill>
                  <a:schemeClr val="bg1"/>
                </a:solidFill>
              </a:rPr>
              <a:t>27</a:t>
            </a:r>
            <a:r>
              <a:rPr lang="sl-SI" sz="2400" b="1" dirty="0">
                <a:solidFill>
                  <a:schemeClr val="bg1"/>
                </a:solidFill>
              </a:rPr>
              <a:t>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Puhovih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priznanj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A26D5-2E3F-D2D9-5193-35CDDC74BB8E}"/>
              </a:ext>
            </a:extLst>
          </p:cNvPr>
          <p:cNvSpPr txBox="1"/>
          <p:nvPr/>
        </p:nvSpPr>
        <p:spPr>
          <a:xfrm>
            <a:off x="790687" y="6309843"/>
            <a:ext cx="91209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obdobje 2000–2025.</a:t>
            </a:r>
          </a:p>
        </p:txBody>
      </p:sp>
    </p:spTree>
    <p:extLst>
      <p:ext uri="{BB962C8B-B14F-4D97-AF65-F5344CB8AC3E}">
        <p14:creationId xmlns:p14="http://schemas.microsoft.com/office/powerpoint/2010/main" val="1609699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A277-638F-434B-8C4E-18AC5727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Izumi</a:t>
            </a:r>
            <a:br>
              <a:rPr lang="sl-SI" dirty="0"/>
            </a:br>
            <a:endParaRPr lang="sl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AA70C-314F-420D-9560-1D47B6BACE7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sl-SI" sz="1800" b="0" i="0" u="none" strike="noStrike" baseline="0" dirty="0"/>
              <a:t>Število prevzetih izumov</a:t>
            </a:r>
            <a:endParaRPr lang="sl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4F8D3-0FA5-40C3-9B30-2EE0F3349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28</a:t>
            </a:fld>
            <a:endParaRPr lang="sl-SI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78DF43-E1DA-4025-97E7-FBAC29F82418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itillium Web" panose="00000500000000000000" pitchFamily="2" charset="-18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7D5D50-FDA8-4A32-B8E1-961CCA787526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F2CB62A-297F-493B-9E92-0CB3474DFCFF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270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prevzetih izumov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7C4816-131F-44D1-AAB5-8EBE4B0C2924}"/>
              </a:ext>
            </a:extLst>
          </p:cNvPr>
          <p:cNvSpPr txBox="1"/>
          <p:nvPr/>
        </p:nvSpPr>
        <p:spPr>
          <a:xfrm>
            <a:off x="790688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C57A8F-8851-472B-90B4-9F574B4F1B6B}"/>
              </a:ext>
            </a:extLst>
          </p:cNvPr>
          <p:cNvSpPr txBox="1"/>
          <p:nvPr/>
        </p:nvSpPr>
        <p:spPr>
          <a:xfrm>
            <a:off x="2176651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1B0903-35BD-4796-B18D-910CE13CDD03}"/>
              </a:ext>
            </a:extLst>
          </p:cNvPr>
          <p:cNvSpPr txBox="1"/>
          <p:nvPr/>
        </p:nvSpPr>
        <p:spPr>
          <a:xfrm>
            <a:off x="3562614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43DE67-8F44-4913-BF73-E8F4DD6133C8}"/>
              </a:ext>
            </a:extLst>
          </p:cNvPr>
          <p:cNvSpPr txBox="1"/>
          <p:nvPr/>
        </p:nvSpPr>
        <p:spPr>
          <a:xfrm>
            <a:off x="4948577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9771DF-F467-437E-A6FA-BD02436A2638}"/>
              </a:ext>
            </a:extLst>
          </p:cNvPr>
          <p:cNvSpPr txBox="1"/>
          <p:nvPr/>
        </p:nvSpPr>
        <p:spPr>
          <a:xfrm>
            <a:off x="6334540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2020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67A68A-6880-4D9A-A147-15E06DDCE60D}"/>
              </a:ext>
            </a:extLst>
          </p:cNvPr>
          <p:cNvSpPr txBox="1"/>
          <p:nvPr/>
        </p:nvSpPr>
        <p:spPr>
          <a:xfrm>
            <a:off x="699661" y="1992086"/>
            <a:ext cx="422565" cy="463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600"/>
              </a:lnSpc>
            </a:pP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  <a:p>
            <a:pPr algn="r">
              <a:lnSpc>
                <a:spcPts val="3600"/>
              </a:lnSpc>
            </a:pPr>
            <a:endParaRPr lang="sl-SI" sz="110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3600"/>
              </a:lnSpc>
            </a:pP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15</a:t>
            </a:r>
          </a:p>
          <a:p>
            <a:pPr algn="r">
              <a:lnSpc>
                <a:spcPts val="3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3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  <a:p>
            <a:pPr algn="r">
              <a:lnSpc>
                <a:spcPts val="3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3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  <a:p>
            <a:pPr algn="r">
              <a:lnSpc>
                <a:spcPts val="3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3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3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4648C1-94B9-4FEF-A3CB-8712CAE39A3D}"/>
              </a:ext>
            </a:extLst>
          </p:cNvPr>
          <p:cNvSpPr txBox="1"/>
          <p:nvPr/>
        </p:nvSpPr>
        <p:spPr>
          <a:xfrm>
            <a:off x="7720503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2025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188327-9608-4B05-8738-7A84D817F7E2}"/>
              </a:ext>
            </a:extLst>
          </p:cNvPr>
          <p:cNvCxnSpPr>
            <a:cxnSpLocks/>
          </p:cNvCxnSpPr>
          <p:nvPr/>
        </p:nvCxnSpPr>
        <p:spPr>
          <a:xfrm>
            <a:off x="1211032" y="3249249"/>
            <a:ext cx="7291088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9D53640-7C2B-47F3-98AF-0B5FD5463F8D}"/>
              </a:ext>
            </a:extLst>
          </p:cNvPr>
          <p:cNvCxnSpPr>
            <a:cxnSpLocks/>
          </p:cNvCxnSpPr>
          <p:nvPr/>
        </p:nvCxnSpPr>
        <p:spPr>
          <a:xfrm>
            <a:off x="1211032" y="4169333"/>
            <a:ext cx="7238024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355FAE8-8573-4243-AE08-60AD1A7E4A95}"/>
              </a:ext>
            </a:extLst>
          </p:cNvPr>
          <p:cNvCxnSpPr>
            <a:cxnSpLocks/>
          </p:cNvCxnSpPr>
          <p:nvPr/>
        </p:nvCxnSpPr>
        <p:spPr>
          <a:xfrm>
            <a:off x="1211032" y="5089417"/>
            <a:ext cx="7238024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071D8FC-BF7A-407B-80BC-81ABB6C6B8D7}"/>
              </a:ext>
            </a:extLst>
          </p:cNvPr>
          <p:cNvCxnSpPr>
            <a:cxnSpLocks/>
          </p:cNvCxnSpPr>
          <p:nvPr/>
        </p:nvCxnSpPr>
        <p:spPr>
          <a:xfrm>
            <a:off x="1211032" y="2329165"/>
            <a:ext cx="7291088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97FF5A8-AEB9-4ACF-954B-307560874557}"/>
              </a:ext>
            </a:extLst>
          </p:cNvPr>
          <p:cNvSpPr txBox="1"/>
          <p:nvPr/>
        </p:nvSpPr>
        <p:spPr>
          <a:xfrm>
            <a:off x="790687" y="6458886"/>
            <a:ext cx="91209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obdobje 2000–2025.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80E738-32BA-4F95-B630-7D33DD8BD98E}"/>
              </a:ext>
            </a:extLst>
          </p:cNvPr>
          <p:cNvSpPr/>
          <p:nvPr/>
        </p:nvSpPr>
        <p:spPr>
          <a:xfrm>
            <a:off x="1268818" y="3985850"/>
            <a:ext cx="147929" cy="20208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6ECF34-CE20-4793-8E09-97520817B9CB}"/>
              </a:ext>
            </a:extLst>
          </p:cNvPr>
          <p:cNvSpPr/>
          <p:nvPr/>
        </p:nvSpPr>
        <p:spPr>
          <a:xfrm>
            <a:off x="1543739" y="4169333"/>
            <a:ext cx="147929" cy="18373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3C851DD-C8BE-441D-B809-FB174101E824}"/>
              </a:ext>
            </a:extLst>
          </p:cNvPr>
          <p:cNvSpPr/>
          <p:nvPr/>
        </p:nvSpPr>
        <p:spPr>
          <a:xfrm>
            <a:off x="1818660" y="4325936"/>
            <a:ext cx="147929" cy="16807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D010DF2-2FC7-434D-9524-51DD5D429B7A}"/>
              </a:ext>
            </a:extLst>
          </p:cNvPr>
          <p:cNvSpPr/>
          <p:nvPr/>
        </p:nvSpPr>
        <p:spPr>
          <a:xfrm>
            <a:off x="2093581" y="4169333"/>
            <a:ext cx="147929" cy="18373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1A99898-6036-4CA3-9C2B-52DE0C9CDF0A}"/>
              </a:ext>
            </a:extLst>
          </p:cNvPr>
          <p:cNvSpPr/>
          <p:nvPr/>
        </p:nvSpPr>
        <p:spPr>
          <a:xfrm>
            <a:off x="2368502" y="4686302"/>
            <a:ext cx="147929" cy="13204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CAE46EB-0E82-4E86-A0ED-1A36E7F0003D}"/>
              </a:ext>
            </a:extLst>
          </p:cNvPr>
          <p:cNvSpPr/>
          <p:nvPr/>
        </p:nvSpPr>
        <p:spPr>
          <a:xfrm>
            <a:off x="2643423" y="4881033"/>
            <a:ext cx="147929" cy="11256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456D367-9355-4AF3-8C85-4DD6BE5C48CD}"/>
              </a:ext>
            </a:extLst>
          </p:cNvPr>
          <p:cNvSpPr/>
          <p:nvPr/>
        </p:nvSpPr>
        <p:spPr>
          <a:xfrm>
            <a:off x="2918344" y="4467970"/>
            <a:ext cx="147929" cy="15387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28EE8D5-BCE8-41F7-B30F-B7B443C20199}"/>
              </a:ext>
            </a:extLst>
          </p:cNvPr>
          <p:cNvSpPr/>
          <p:nvPr/>
        </p:nvSpPr>
        <p:spPr>
          <a:xfrm>
            <a:off x="3193265" y="4467970"/>
            <a:ext cx="147929" cy="15387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5E7ABA3-0E11-4A70-A670-9F3445F2540B}"/>
              </a:ext>
            </a:extLst>
          </p:cNvPr>
          <p:cNvSpPr/>
          <p:nvPr/>
        </p:nvSpPr>
        <p:spPr>
          <a:xfrm>
            <a:off x="3468186" y="5223935"/>
            <a:ext cx="147929" cy="7827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B9D61B8-06D9-4E1E-B02A-B04D6173E539}"/>
              </a:ext>
            </a:extLst>
          </p:cNvPr>
          <p:cNvSpPr/>
          <p:nvPr/>
        </p:nvSpPr>
        <p:spPr>
          <a:xfrm>
            <a:off x="3743107" y="5089415"/>
            <a:ext cx="147929" cy="9173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E5EC030-114A-4B50-AA70-671C6A3B2E99}"/>
              </a:ext>
            </a:extLst>
          </p:cNvPr>
          <p:cNvSpPr/>
          <p:nvPr/>
        </p:nvSpPr>
        <p:spPr>
          <a:xfrm>
            <a:off x="4018028" y="2489204"/>
            <a:ext cx="147929" cy="35175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E690B91-33D1-4B55-AE31-A278C9688E41}"/>
              </a:ext>
            </a:extLst>
          </p:cNvPr>
          <p:cNvSpPr/>
          <p:nvPr/>
        </p:nvSpPr>
        <p:spPr>
          <a:xfrm>
            <a:off x="4292949" y="4325936"/>
            <a:ext cx="147929" cy="16807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710E76C-A927-4FD3-ACD0-D2EB4C18B9EB}"/>
              </a:ext>
            </a:extLst>
          </p:cNvPr>
          <p:cNvSpPr/>
          <p:nvPr/>
        </p:nvSpPr>
        <p:spPr>
          <a:xfrm>
            <a:off x="4567870" y="4009294"/>
            <a:ext cx="147929" cy="19974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1327892-7C78-4CA3-AA80-3C3104F09F26}"/>
              </a:ext>
            </a:extLst>
          </p:cNvPr>
          <p:cNvSpPr/>
          <p:nvPr/>
        </p:nvSpPr>
        <p:spPr>
          <a:xfrm>
            <a:off x="4842791" y="2912536"/>
            <a:ext cx="147929" cy="3094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B0119F0-5A67-40F0-B93B-AE89FA7C8AAD}"/>
              </a:ext>
            </a:extLst>
          </p:cNvPr>
          <p:cNvSpPr/>
          <p:nvPr/>
        </p:nvSpPr>
        <p:spPr>
          <a:xfrm>
            <a:off x="5117712" y="3092645"/>
            <a:ext cx="147929" cy="2914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375FDB6-88AB-4347-A544-079B487A8C3C}"/>
              </a:ext>
            </a:extLst>
          </p:cNvPr>
          <p:cNvSpPr/>
          <p:nvPr/>
        </p:nvSpPr>
        <p:spPr>
          <a:xfrm>
            <a:off x="5392633" y="4169333"/>
            <a:ext cx="147929" cy="18373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2DB91AC-7C4F-4B16-86D2-142F496A52DC}"/>
              </a:ext>
            </a:extLst>
          </p:cNvPr>
          <p:cNvSpPr/>
          <p:nvPr/>
        </p:nvSpPr>
        <p:spPr>
          <a:xfrm>
            <a:off x="5667554" y="3249249"/>
            <a:ext cx="147929" cy="27574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AA9314A-F993-4DCC-966F-D52384320B92}"/>
              </a:ext>
            </a:extLst>
          </p:cNvPr>
          <p:cNvSpPr/>
          <p:nvPr/>
        </p:nvSpPr>
        <p:spPr>
          <a:xfrm>
            <a:off x="5942475" y="4467970"/>
            <a:ext cx="147929" cy="15387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AD1263F-7CD4-48C7-89D0-16E370E02FFB}"/>
              </a:ext>
            </a:extLst>
          </p:cNvPr>
          <p:cNvSpPr/>
          <p:nvPr/>
        </p:nvSpPr>
        <p:spPr>
          <a:xfrm>
            <a:off x="6217396" y="4031966"/>
            <a:ext cx="147929" cy="19747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9E33D95-F945-40CE-81A5-987B41C5B6E8}"/>
              </a:ext>
            </a:extLst>
          </p:cNvPr>
          <p:cNvSpPr/>
          <p:nvPr/>
        </p:nvSpPr>
        <p:spPr>
          <a:xfrm>
            <a:off x="6492317" y="4031965"/>
            <a:ext cx="147929" cy="19747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7F3B96F-E38A-46E0-B5FE-67FA2DBEAA70}"/>
              </a:ext>
            </a:extLst>
          </p:cNvPr>
          <p:cNvSpPr/>
          <p:nvPr/>
        </p:nvSpPr>
        <p:spPr>
          <a:xfrm>
            <a:off x="6767238" y="2489204"/>
            <a:ext cx="147929" cy="35175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C7B38E0-1EE9-46F3-B36C-477E0332BE44}"/>
              </a:ext>
            </a:extLst>
          </p:cNvPr>
          <p:cNvSpPr/>
          <p:nvPr/>
        </p:nvSpPr>
        <p:spPr>
          <a:xfrm>
            <a:off x="7042159" y="4467970"/>
            <a:ext cx="147929" cy="15387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32A4975-1458-45DD-A90E-15749C649461}"/>
              </a:ext>
            </a:extLst>
          </p:cNvPr>
          <p:cNvSpPr/>
          <p:nvPr/>
        </p:nvSpPr>
        <p:spPr>
          <a:xfrm>
            <a:off x="7317080" y="3797304"/>
            <a:ext cx="147929" cy="220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2CEFD79-95B4-401A-AD90-9B0037D03A56}"/>
              </a:ext>
            </a:extLst>
          </p:cNvPr>
          <p:cNvSpPr/>
          <p:nvPr/>
        </p:nvSpPr>
        <p:spPr>
          <a:xfrm>
            <a:off x="7592001" y="4686302"/>
            <a:ext cx="147929" cy="13204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072DD5-F6D6-06E7-3F59-102078B7F6CF}"/>
              </a:ext>
            </a:extLst>
          </p:cNvPr>
          <p:cNvSpPr/>
          <p:nvPr/>
        </p:nvSpPr>
        <p:spPr>
          <a:xfrm>
            <a:off x="7866922" y="4009294"/>
            <a:ext cx="147929" cy="19974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512E82-E404-B8B3-ED40-9B8C98AF22CD}"/>
              </a:ext>
            </a:extLst>
          </p:cNvPr>
          <p:cNvSpPr/>
          <p:nvPr/>
        </p:nvSpPr>
        <p:spPr>
          <a:xfrm>
            <a:off x="8141844" y="4455225"/>
            <a:ext cx="147929" cy="15514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04959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AA59E29-9CAA-4333-961B-BF067F08E86E}"/>
              </a:ext>
            </a:extLst>
          </p:cNvPr>
          <p:cNvCxnSpPr>
            <a:cxnSpLocks/>
          </p:cNvCxnSpPr>
          <p:nvPr/>
        </p:nvCxnSpPr>
        <p:spPr>
          <a:xfrm>
            <a:off x="1211032" y="5396115"/>
            <a:ext cx="7291088" cy="43259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FEEC9CA-7E59-4F5E-B535-7047EF380DE8}"/>
              </a:ext>
            </a:extLst>
          </p:cNvPr>
          <p:cNvCxnSpPr>
            <a:cxnSpLocks/>
          </p:cNvCxnSpPr>
          <p:nvPr/>
        </p:nvCxnSpPr>
        <p:spPr>
          <a:xfrm>
            <a:off x="1211032" y="4169335"/>
            <a:ext cx="7291088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B28CBC0-8849-4B2E-8B34-F53400BA24ED}"/>
              </a:ext>
            </a:extLst>
          </p:cNvPr>
          <p:cNvCxnSpPr>
            <a:cxnSpLocks/>
          </p:cNvCxnSpPr>
          <p:nvPr/>
        </p:nvCxnSpPr>
        <p:spPr>
          <a:xfrm flipV="1">
            <a:off x="1211032" y="4775454"/>
            <a:ext cx="7291088" cy="7271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5936117-0056-4C90-8984-4676DEBA9BDE}"/>
              </a:ext>
            </a:extLst>
          </p:cNvPr>
          <p:cNvCxnSpPr>
            <a:cxnSpLocks/>
          </p:cNvCxnSpPr>
          <p:nvPr/>
        </p:nvCxnSpPr>
        <p:spPr>
          <a:xfrm>
            <a:off x="1211032" y="2942555"/>
            <a:ext cx="7291088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1AE174-0F7D-6190-47B0-FCAFFC575F68}"/>
              </a:ext>
            </a:extLst>
          </p:cNvPr>
          <p:cNvCxnSpPr>
            <a:cxnSpLocks/>
          </p:cNvCxnSpPr>
          <p:nvPr/>
        </p:nvCxnSpPr>
        <p:spPr>
          <a:xfrm>
            <a:off x="1211032" y="3555945"/>
            <a:ext cx="7291088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BEAC5D-F17A-20DC-DEFB-13FF08C22696}"/>
              </a:ext>
            </a:extLst>
          </p:cNvPr>
          <p:cNvCxnSpPr>
            <a:cxnSpLocks/>
          </p:cNvCxnSpPr>
          <p:nvPr/>
        </p:nvCxnSpPr>
        <p:spPr>
          <a:xfrm>
            <a:off x="1211032" y="2329165"/>
            <a:ext cx="7291088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E7B6D3F3-5F3F-4E49-BF8E-3067B148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dirty="0"/>
              <a:t>Patenti</a:t>
            </a:r>
            <a:br>
              <a:rPr lang="sl-SI" dirty="0"/>
            </a:br>
            <a:endParaRPr lang="sl-SI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626EA3-E163-4354-82CB-F906653D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29</a:t>
            </a:fld>
            <a:endParaRPr lang="sl-SI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24592B-2391-4EE9-BB4D-E822296C76A8}"/>
              </a:ext>
            </a:extLst>
          </p:cNvPr>
          <p:cNvSpPr txBox="1"/>
          <p:nvPr/>
        </p:nvSpPr>
        <p:spPr>
          <a:xfrm>
            <a:off x="790688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D30568-94F1-445F-9563-198B889227A3}"/>
              </a:ext>
            </a:extLst>
          </p:cNvPr>
          <p:cNvSpPr txBox="1"/>
          <p:nvPr/>
        </p:nvSpPr>
        <p:spPr>
          <a:xfrm>
            <a:off x="2131980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B05E07-781D-425F-B9FE-073B82D84ECB}"/>
              </a:ext>
            </a:extLst>
          </p:cNvPr>
          <p:cNvSpPr txBox="1"/>
          <p:nvPr/>
        </p:nvSpPr>
        <p:spPr>
          <a:xfrm>
            <a:off x="3473272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43ABDA-4342-476E-82D5-F6F006D47CD3}"/>
              </a:ext>
            </a:extLst>
          </p:cNvPr>
          <p:cNvSpPr txBox="1"/>
          <p:nvPr/>
        </p:nvSpPr>
        <p:spPr>
          <a:xfrm>
            <a:off x="4814564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FBF6E3-4B0F-4784-B502-FF368D55953B}"/>
              </a:ext>
            </a:extLst>
          </p:cNvPr>
          <p:cNvSpPr txBox="1"/>
          <p:nvPr/>
        </p:nvSpPr>
        <p:spPr>
          <a:xfrm>
            <a:off x="6155856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2020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274745-2843-447A-8A4E-754E604B5DB3}"/>
              </a:ext>
            </a:extLst>
          </p:cNvPr>
          <p:cNvSpPr txBox="1"/>
          <p:nvPr/>
        </p:nvSpPr>
        <p:spPr>
          <a:xfrm>
            <a:off x="7497147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2025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E7B63B8-FFC4-3B5A-0C33-642A5693C201}"/>
              </a:ext>
            </a:extLst>
          </p:cNvPr>
          <p:cNvSpPr txBox="1">
            <a:spLocks/>
          </p:cNvSpPr>
          <p:nvPr/>
        </p:nvSpPr>
        <p:spPr>
          <a:xfrm>
            <a:off x="9191261" y="4689195"/>
            <a:ext cx="1288258" cy="591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/>
              <a:t>Slovenija</a:t>
            </a:r>
          </a:p>
          <a:p>
            <a:pPr algn="ctr"/>
            <a:endParaRPr lang="sl-SI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3F16A-803C-09EB-2C56-AE5DD13EE75F}"/>
              </a:ext>
            </a:extLst>
          </p:cNvPr>
          <p:cNvSpPr txBox="1">
            <a:spLocks/>
          </p:cNvSpPr>
          <p:nvPr/>
        </p:nvSpPr>
        <p:spPr>
          <a:xfrm>
            <a:off x="10117057" y="4678459"/>
            <a:ext cx="1646631" cy="8709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/>
              <a:t>Tujina</a:t>
            </a:r>
          </a:p>
          <a:p>
            <a:pPr algn="ctr"/>
            <a:endParaRPr lang="sl-SI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F6DC43-BCC1-7179-B744-4485C18E57C0}"/>
              </a:ext>
            </a:extLst>
          </p:cNvPr>
          <p:cNvSpPr txBox="1"/>
          <p:nvPr/>
        </p:nvSpPr>
        <p:spPr>
          <a:xfrm>
            <a:off x="747443" y="5284154"/>
            <a:ext cx="387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BE36F5-B2C2-8CBE-13A7-5DD12C601F0D}"/>
              </a:ext>
            </a:extLst>
          </p:cNvPr>
          <p:cNvSpPr txBox="1"/>
          <p:nvPr/>
        </p:nvSpPr>
        <p:spPr>
          <a:xfrm>
            <a:off x="747443" y="4664393"/>
            <a:ext cx="387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6FDFC-88B9-71AC-106E-7B5F8389EDB1}"/>
              </a:ext>
            </a:extLst>
          </p:cNvPr>
          <p:cNvSpPr txBox="1"/>
          <p:nvPr/>
        </p:nvSpPr>
        <p:spPr>
          <a:xfrm>
            <a:off x="745084" y="4044630"/>
            <a:ext cx="387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458AC0-DCCA-A4AE-C4F2-9FB9B29A3826}"/>
              </a:ext>
            </a:extLst>
          </p:cNvPr>
          <p:cNvSpPr txBox="1"/>
          <p:nvPr/>
        </p:nvSpPr>
        <p:spPr>
          <a:xfrm>
            <a:off x="745085" y="3424867"/>
            <a:ext cx="387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F8196B-D3DA-3EF7-6447-48308F9D4719}"/>
              </a:ext>
            </a:extLst>
          </p:cNvPr>
          <p:cNvSpPr txBox="1"/>
          <p:nvPr/>
        </p:nvSpPr>
        <p:spPr>
          <a:xfrm>
            <a:off x="745085" y="2805104"/>
            <a:ext cx="387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D1481-DAD0-705C-51C6-86D0D3AD532D}"/>
              </a:ext>
            </a:extLst>
          </p:cNvPr>
          <p:cNvSpPr txBox="1"/>
          <p:nvPr/>
        </p:nvSpPr>
        <p:spPr>
          <a:xfrm>
            <a:off x="746105" y="2185341"/>
            <a:ext cx="387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30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A27B8D4-1025-02B7-0EAA-FF14BECFD6E7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336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vloženih patentnih prijav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ED7BEF-A8F3-42A4-B283-5612E6DD2345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2147891-B225-E1A8-C71E-86E119073D32}"/>
              </a:ext>
            </a:extLst>
          </p:cNvPr>
          <p:cNvSpPr/>
          <p:nvPr/>
        </p:nvSpPr>
        <p:spPr>
          <a:xfrm>
            <a:off x="9438885" y="3769550"/>
            <a:ext cx="831082" cy="83108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0DFB442-BD11-3A3F-1F58-25CEDB77DF56}"/>
              </a:ext>
            </a:extLst>
          </p:cNvPr>
          <p:cNvSpPr/>
          <p:nvPr/>
        </p:nvSpPr>
        <p:spPr>
          <a:xfrm>
            <a:off x="10540923" y="3769550"/>
            <a:ext cx="831082" cy="8310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7C541DF-C9C1-D4A6-B272-6A0AA0F060B2}"/>
              </a:ext>
            </a:extLst>
          </p:cNvPr>
          <p:cNvSpPr/>
          <p:nvPr/>
        </p:nvSpPr>
        <p:spPr>
          <a:xfrm>
            <a:off x="10409953" y="3917597"/>
            <a:ext cx="1061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32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201</a:t>
            </a:r>
            <a:endParaRPr lang="sl-SI" sz="32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797DB49-7B25-89B1-5E35-67A1A1416551}"/>
              </a:ext>
            </a:extLst>
          </p:cNvPr>
          <p:cNvSpPr/>
          <p:nvPr/>
        </p:nvSpPr>
        <p:spPr>
          <a:xfrm>
            <a:off x="9304896" y="3917597"/>
            <a:ext cx="1061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32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135</a:t>
            </a:r>
            <a:endParaRPr lang="sl-SI" sz="32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Content Placeholder 3">
            <a:extLst>
              <a:ext uri="{FF2B5EF4-FFF2-40B4-BE49-F238E27FC236}">
                <a16:creationId xmlns:a16="http://schemas.microsoft.com/office/drawing/2014/main" id="{F44973A8-4924-40D6-8DA9-F67102428A19}"/>
              </a:ext>
            </a:extLst>
          </p:cNvPr>
          <p:cNvSpPr txBox="1">
            <a:spLocks/>
          </p:cNvSpPr>
          <p:nvPr/>
        </p:nvSpPr>
        <p:spPr>
          <a:xfrm>
            <a:off x="854077" y="1658024"/>
            <a:ext cx="5472278" cy="591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Število vloženih patentnih prijav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60A673-C825-9A2B-8554-162E86ED6D77}"/>
              </a:ext>
            </a:extLst>
          </p:cNvPr>
          <p:cNvSpPr txBox="1"/>
          <p:nvPr/>
        </p:nvSpPr>
        <p:spPr>
          <a:xfrm>
            <a:off x="790687" y="6458886"/>
            <a:ext cx="91209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obdobje 2000–2025.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B2AF4A9-FD8C-4D34-A45C-8EC27F23D729}"/>
              </a:ext>
            </a:extLst>
          </p:cNvPr>
          <p:cNvGrpSpPr/>
          <p:nvPr/>
        </p:nvGrpSpPr>
        <p:grpSpPr>
          <a:xfrm>
            <a:off x="1268175" y="2594189"/>
            <a:ext cx="6945522" cy="3425389"/>
            <a:chOff x="1268175" y="2602140"/>
            <a:chExt cx="7923086" cy="342538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1543FD0-2B33-4645-84B2-FAB8AF8DC23F}"/>
                </a:ext>
              </a:extLst>
            </p:cNvPr>
            <p:cNvGrpSpPr/>
            <p:nvPr/>
          </p:nvGrpSpPr>
          <p:grpSpPr>
            <a:xfrm>
              <a:off x="5287230" y="4055541"/>
              <a:ext cx="216799" cy="1965051"/>
              <a:chOff x="5298254" y="4041671"/>
              <a:chExt cx="208290" cy="1965051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F9DD497-BC37-4955-AA3C-A9E5EC0852C1}"/>
                  </a:ext>
                </a:extLst>
              </p:cNvPr>
              <p:cNvSpPr/>
              <p:nvPr/>
            </p:nvSpPr>
            <p:spPr>
              <a:xfrm>
                <a:off x="5298255" y="5065644"/>
                <a:ext cx="208289" cy="94107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908904BC-A61D-FF1E-786E-3D3B683E6F86}"/>
                  </a:ext>
                </a:extLst>
              </p:cNvPr>
              <p:cNvSpPr/>
              <p:nvPr/>
            </p:nvSpPr>
            <p:spPr>
              <a:xfrm>
                <a:off x="5298254" y="4041671"/>
                <a:ext cx="208289" cy="110844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34C984-A180-4653-A675-86E75C5E1752}"/>
                </a:ext>
              </a:extLst>
            </p:cNvPr>
            <p:cNvGrpSpPr/>
            <p:nvPr/>
          </p:nvGrpSpPr>
          <p:grpSpPr>
            <a:xfrm>
              <a:off x="2175032" y="4062685"/>
              <a:ext cx="216900" cy="1957907"/>
              <a:chOff x="2186055" y="4048815"/>
              <a:chExt cx="208387" cy="1957907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8D3C3AD-4A26-7FFF-3E88-15AA0D8B8328}"/>
                  </a:ext>
                </a:extLst>
              </p:cNvPr>
              <p:cNvSpPr/>
              <p:nvPr/>
            </p:nvSpPr>
            <p:spPr>
              <a:xfrm>
                <a:off x="2186153" y="4048815"/>
                <a:ext cx="208289" cy="134729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8B71F30-8EB9-4C76-A933-D1DBE6E881ED}"/>
                  </a:ext>
                </a:extLst>
              </p:cNvPr>
              <p:cNvSpPr/>
              <p:nvPr/>
            </p:nvSpPr>
            <p:spPr>
              <a:xfrm>
                <a:off x="2186055" y="5394630"/>
                <a:ext cx="208289" cy="6120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609338-43D7-4572-B13B-73C2C87C67A5}"/>
                </a:ext>
              </a:extLst>
            </p:cNvPr>
            <p:cNvSpPr/>
            <p:nvPr/>
          </p:nvSpPr>
          <p:spPr>
            <a:xfrm>
              <a:off x="2497682" y="5164622"/>
              <a:ext cx="216798" cy="8559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E5D9B81-9F42-4ACE-971D-48297C3BC308}"/>
                </a:ext>
              </a:extLst>
            </p:cNvPr>
            <p:cNvGrpSpPr/>
            <p:nvPr/>
          </p:nvGrpSpPr>
          <p:grpSpPr>
            <a:xfrm>
              <a:off x="4047431" y="4679468"/>
              <a:ext cx="216798" cy="1341124"/>
              <a:chOff x="4058454" y="4665598"/>
              <a:chExt cx="208289" cy="1341124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46897B5-3D97-9A07-1FB7-F828D4854239}"/>
                  </a:ext>
                </a:extLst>
              </p:cNvPr>
              <p:cNvSpPr/>
              <p:nvPr/>
            </p:nvSpPr>
            <p:spPr>
              <a:xfrm>
                <a:off x="4058454" y="4665598"/>
                <a:ext cx="208289" cy="85658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95E5514-9390-428F-8880-4F38B4E0EB25}"/>
                  </a:ext>
                </a:extLst>
              </p:cNvPr>
              <p:cNvSpPr/>
              <p:nvPr/>
            </p:nvSpPr>
            <p:spPr>
              <a:xfrm>
                <a:off x="4058454" y="5517308"/>
                <a:ext cx="208289" cy="48941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EA3B457-15CC-4A07-8315-D2AD82811D10}"/>
                </a:ext>
              </a:extLst>
            </p:cNvPr>
            <p:cNvGrpSpPr/>
            <p:nvPr/>
          </p:nvGrpSpPr>
          <p:grpSpPr>
            <a:xfrm>
              <a:off x="4668744" y="4178870"/>
              <a:ext cx="216798" cy="1841179"/>
              <a:chOff x="4679767" y="4165000"/>
              <a:chExt cx="208289" cy="184117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2D8330C-86AA-B774-C92B-434B54515F44}"/>
                  </a:ext>
                </a:extLst>
              </p:cNvPr>
              <p:cNvSpPr/>
              <p:nvPr/>
            </p:nvSpPr>
            <p:spPr>
              <a:xfrm>
                <a:off x="4679767" y="4165000"/>
                <a:ext cx="208289" cy="9859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B8FDD9D-6D1A-4453-9525-C79790B36503}"/>
                  </a:ext>
                </a:extLst>
              </p:cNvPr>
              <p:cNvSpPr/>
              <p:nvPr/>
            </p:nvSpPr>
            <p:spPr>
              <a:xfrm>
                <a:off x="4679767" y="5150209"/>
                <a:ext cx="208289" cy="8559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DA814A1-A249-48C6-A993-5BC656EEAD9D}"/>
                </a:ext>
              </a:extLst>
            </p:cNvPr>
            <p:cNvGrpSpPr/>
            <p:nvPr/>
          </p:nvGrpSpPr>
          <p:grpSpPr>
            <a:xfrm>
              <a:off x="5598023" y="2602140"/>
              <a:ext cx="216798" cy="3418452"/>
              <a:chOff x="5609046" y="2588270"/>
              <a:chExt cx="208289" cy="3418452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F0E9E0F-AA6A-3B93-8137-570C4C4767B1}"/>
                  </a:ext>
                </a:extLst>
              </p:cNvPr>
              <p:cNvSpPr/>
              <p:nvPr/>
            </p:nvSpPr>
            <p:spPr>
              <a:xfrm>
                <a:off x="5609046" y="2588270"/>
                <a:ext cx="208289" cy="195621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DB06DC8-872D-4E4F-B240-F90DB13F632F}"/>
                  </a:ext>
                </a:extLst>
              </p:cNvPr>
              <p:cNvSpPr/>
              <p:nvPr/>
            </p:nvSpPr>
            <p:spPr>
              <a:xfrm>
                <a:off x="5609046" y="4537364"/>
                <a:ext cx="208289" cy="146935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F7D6343-B7AF-4BC5-BC90-41652DE113A6}"/>
                </a:ext>
              </a:extLst>
            </p:cNvPr>
            <p:cNvGrpSpPr/>
            <p:nvPr/>
          </p:nvGrpSpPr>
          <p:grpSpPr>
            <a:xfrm>
              <a:off x="5905839" y="4070812"/>
              <a:ext cx="216798" cy="1949780"/>
              <a:chOff x="5916862" y="4056942"/>
              <a:chExt cx="208289" cy="1949780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663E8A-6963-3B5D-FDC3-5D43FD35D200}"/>
                  </a:ext>
                </a:extLst>
              </p:cNvPr>
              <p:cNvSpPr/>
              <p:nvPr/>
            </p:nvSpPr>
            <p:spPr>
              <a:xfrm>
                <a:off x="5916862" y="4056942"/>
                <a:ext cx="208289" cy="172069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A5AE2AD-D42A-46B1-85E2-D92CAC0C0C3D}"/>
                  </a:ext>
                </a:extLst>
              </p:cNvPr>
              <p:cNvSpPr/>
              <p:nvPr/>
            </p:nvSpPr>
            <p:spPr>
              <a:xfrm>
                <a:off x="5916862" y="5762664"/>
                <a:ext cx="208289" cy="24405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81B6D67-7824-4945-A4C1-5F519C5E60CD}"/>
                </a:ext>
              </a:extLst>
            </p:cNvPr>
            <p:cNvGrpSpPr/>
            <p:nvPr/>
          </p:nvGrpSpPr>
          <p:grpSpPr>
            <a:xfrm>
              <a:off x="6211187" y="3700347"/>
              <a:ext cx="216799" cy="2327182"/>
              <a:chOff x="6222211" y="3686477"/>
              <a:chExt cx="208290" cy="2327182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3D6E0AA-272A-99C2-3C9C-7ED35A7C518F}"/>
                  </a:ext>
                </a:extLst>
              </p:cNvPr>
              <p:cNvSpPr/>
              <p:nvPr/>
            </p:nvSpPr>
            <p:spPr>
              <a:xfrm>
                <a:off x="6222211" y="3686477"/>
                <a:ext cx="208289" cy="221384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B1EEFF4-EA5B-4ECB-BC8C-94547BA68665}"/>
                  </a:ext>
                </a:extLst>
              </p:cNvPr>
              <p:cNvSpPr/>
              <p:nvPr/>
            </p:nvSpPr>
            <p:spPr>
              <a:xfrm>
                <a:off x="6222212" y="5892279"/>
                <a:ext cx="208289" cy="12138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6720F7A-43D2-4E7D-B45A-257C8E5A29EA}"/>
                </a:ext>
              </a:extLst>
            </p:cNvPr>
            <p:cNvGrpSpPr/>
            <p:nvPr/>
          </p:nvGrpSpPr>
          <p:grpSpPr>
            <a:xfrm>
              <a:off x="6526385" y="4670588"/>
              <a:ext cx="216798" cy="1350004"/>
              <a:chOff x="6537408" y="4656718"/>
              <a:chExt cx="208289" cy="1350004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D027D3E-76B8-94E9-2ED4-C6D858C4BF39}"/>
                  </a:ext>
                </a:extLst>
              </p:cNvPr>
              <p:cNvSpPr/>
              <p:nvPr/>
            </p:nvSpPr>
            <p:spPr>
              <a:xfrm>
                <a:off x="6537408" y="4656718"/>
                <a:ext cx="208289" cy="86958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8A257F3-3897-4EE9-BE4F-45C777695226}"/>
                  </a:ext>
                </a:extLst>
              </p:cNvPr>
              <p:cNvSpPr/>
              <p:nvPr/>
            </p:nvSpPr>
            <p:spPr>
              <a:xfrm>
                <a:off x="6537408" y="5517308"/>
                <a:ext cx="208289" cy="48941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ECCC4C8-EF88-4026-ACDD-25199A9CC3AB}"/>
                </a:ext>
              </a:extLst>
            </p:cNvPr>
            <p:cNvGrpSpPr/>
            <p:nvPr/>
          </p:nvGrpSpPr>
          <p:grpSpPr>
            <a:xfrm>
              <a:off x="6836982" y="4674782"/>
              <a:ext cx="216981" cy="1345810"/>
              <a:chOff x="6848005" y="4660912"/>
              <a:chExt cx="208465" cy="1345810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FC80CB0-C82B-3649-4627-525D55AD9083}"/>
                  </a:ext>
                </a:extLst>
              </p:cNvPr>
              <p:cNvSpPr/>
              <p:nvPr/>
            </p:nvSpPr>
            <p:spPr>
              <a:xfrm>
                <a:off x="6848181" y="4660912"/>
                <a:ext cx="208289" cy="12246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D0A1BB6-48F9-4408-972F-7DEC5F50388C}"/>
                  </a:ext>
                </a:extLst>
              </p:cNvPr>
              <p:cNvSpPr/>
              <p:nvPr/>
            </p:nvSpPr>
            <p:spPr>
              <a:xfrm>
                <a:off x="6848005" y="5885342"/>
                <a:ext cx="208289" cy="12138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F6C8F86-BE98-4C6D-A66A-B6CD06EA207D}"/>
                </a:ext>
              </a:extLst>
            </p:cNvPr>
            <p:cNvGrpSpPr/>
            <p:nvPr/>
          </p:nvGrpSpPr>
          <p:grpSpPr>
            <a:xfrm>
              <a:off x="7146932" y="4310765"/>
              <a:ext cx="218142" cy="1709827"/>
              <a:chOff x="7157955" y="4296895"/>
              <a:chExt cx="209580" cy="1709827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EEF8100-E3F3-AB58-74ED-3CCABE4FDFD7}"/>
                  </a:ext>
                </a:extLst>
              </p:cNvPr>
              <p:cNvSpPr/>
              <p:nvPr/>
            </p:nvSpPr>
            <p:spPr>
              <a:xfrm>
                <a:off x="7159246" y="4296895"/>
                <a:ext cx="208289" cy="14748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18706A0-AE75-4E23-BFB4-990DC0D724A9}"/>
                  </a:ext>
                </a:extLst>
              </p:cNvPr>
              <p:cNvSpPr/>
              <p:nvPr/>
            </p:nvSpPr>
            <p:spPr>
              <a:xfrm>
                <a:off x="7157955" y="5762664"/>
                <a:ext cx="208289" cy="24405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8F80F1E-4591-434E-84C5-D86F97E539A1}"/>
                </a:ext>
              </a:extLst>
            </p:cNvPr>
            <p:cNvGrpSpPr/>
            <p:nvPr/>
          </p:nvGrpSpPr>
          <p:grpSpPr>
            <a:xfrm>
              <a:off x="7456880" y="3446602"/>
              <a:ext cx="216799" cy="2573990"/>
              <a:chOff x="7467904" y="3432732"/>
              <a:chExt cx="208290" cy="2573990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1D2CDD8-6F99-B952-C3DF-904D2F933345}"/>
                  </a:ext>
                </a:extLst>
              </p:cNvPr>
              <p:cNvSpPr/>
              <p:nvPr/>
            </p:nvSpPr>
            <p:spPr>
              <a:xfrm>
                <a:off x="7467904" y="3432732"/>
                <a:ext cx="208289" cy="172832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E708FB5-9688-4F4A-B97A-D7E58ACC00B9}"/>
                  </a:ext>
                </a:extLst>
              </p:cNvPr>
              <p:cNvSpPr/>
              <p:nvPr/>
            </p:nvSpPr>
            <p:spPr>
              <a:xfrm>
                <a:off x="7467905" y="5150752"/>
                <a:ext cx="208289" cy="8559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0E62306-215D-4215-BD74-EE11B3D68985}"/>
                </a:ext>
              </a:extLst>
            </p:cNvPr>
            <p:cNvGrpSpPr/>
            <p:nvPr/>
          </p:nvGrpSpPr>
          <p:grpSpPr>
            <a:xfrm>
              <a:off x="7766252" y="4674582"/>
              <a:ext cx="217401" cy="1346010"/>
              <a:chOff x="7777276" y="4660712"/>
              <a:chExt cx="208868" cy="1346010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A4A11B6B-7AEE-2D29-EA40-D932CE64D450}"/>
                  </a:ext>
                </a:extLst>
              </p:cNvPr>
              <p:cNvSpPr/>
              <p:nvPr/>
            </p:nvSpPr>
            <p:spPr>
              <a:xfrm>
                <a:off x="7777276" y="4660712"/>
                <a:ext cx="208289" cy="110682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821A45D-0E79-478F-BBC2-DF70974A8D92}"/>
                  </a:ext>
                </a:extLst>
              </p:cNvPr>
              <p:cNvSpPr/>
              <p:nvPr/>
            </p:nvSpPr>
            <p:spPr>
              <a:xfrm>
                <a:off x="7777855" y="5762664"/>
                <a:ext cx="208289" cy="24405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880136B-9731-452C-A46E-22EC59F1D61D}"/>
                </a:ext>
              </a:extLst>
            </p:cNvPr>
            <p:cNvGrpSpPr/>
            <p:nvPr/>
          </p:nvGrpSpPr>
          <p:grpSpPr>
            <a:xfrm>
              <a:off x="8076785" y="4554760"/>
              <a:ext cx="216799" cy="1466362"/>
              <a:chOff x="8087809" y="4540890"/>
              <a:chExt cx="208290" cy="1466362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6B81F86-0535-5B95-72AC-FB1DF36902E8}"/>
                  </a:ext>
                </a:extLst>
              </p:cNvPr>
              <p:cNvSpPr/>
              <p:nvPr/>
            </p:nvSpPr>
            <p:spPr>
              <a:xfrm>
                <a:off x="8087810" y="4540890"/>
                <a:ext cx="208289" cy="11004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7A65980-3C42-43CB-B589-370753A6494F}"/>
                  </a:ext>
                </a:extLst>
              </p:cNvPr>
              <p:cNvSpPr/>
              <p:nvPr/>
            </p:nvSpPr>
            <p:spPr>
              <a:xfrm>
                <a:off x="8087809" y="5640516"/>
                <a:ext cx="208289" cy="36673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8E5B8E7-A515-45C2-B21F-4A6A318D6F56}"/>
                </a:ext>
              </a:extLst>
            </p:cNvPr>
            <p:cNvGrpSpPr/>
            <p:nvPr/>
          </p:nvGrpSpPr>
          <p:grpSpPr>
            <a:xfrm>
              <a:off x="8373858" y="5171683"/>
              <a:ext cx="216798" cy="848909"/>
              <a:chOff x="8384881" y="5157813"/>
              <a:chExt cx="208289" cy="848909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00B9CB60-9B19-0DC7-AD1D-65458EF44682}"/>
                  </a:ext>
                </a:extLst>
              </p:cNvPr>
              <p:cNvSpPr/>
              <p:nvPr/>
            </p:nvSpPr>
            <p:spPr>
              <a:xfrm>
                <a:off x="8384881" y="5157813"/>
                <a:ext cx="208289" cy="72748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26C0297-CB36-B4B2-E0BF-412578B28C8E}"/>
                  </a:ext>
                </a:extLst>
              </p:cNvPr>
              <p:cNvSpPr/>
              <p:nvPr/>
            </p:nvSpPr>
            <p:spPr>
              <a:xfrm>
                <a:off x="8384881" y="5885342"/>
                <a:ext cx="208289" cy="12138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9544F09-6719-4900-9DD7-7CC18D3C11AA}"/>
                </a:ext>
              </a:extLst>
            </p:cNvPr>
            <p:cNvGrpSpPr/>
            <p:nvPr/>
          </p:nvGrpSpPr>
          <p:grpSpPr>
            <a:xfrm>
              <a:off x="8677921" y="4307170"/>
              <a:ext cx="216798" cy="1716200"/>
              <a:chOff x="8688944" y="4293300"/>
              <a:chExt cx="208289" cy="1716200"/>
            </a:xfrm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B5C29FF1-F251-6A8C-0FA1-6575FF39D2E7}"/>
                  </a:ext>
                </a:extLst>
              </p:cNvPr>
              <p:cNvSpPr/>
              <p:nvPr/>
            </p:nvSpPr>
            <p:spPr>
              <a:xfrm>
                <a:off x="8688944" y="4293300"/>
                <a:ext cx="208289" cy="159841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3A13AD4-2912-73D5-B180-6ACAEC9A388D}"/>
                  </a:ext>
                </a:extLst>
              </p:cNvPr>
              <p:cNvSpPr/>
              <p:nvPr/>
            </p:nvSpPr>
            <p:spPr>
              <a:xfrm>
                <a:off x="8688944" y="5891453"/>
                <a:ext cx="208289" cy="1180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40B64D8-86FD-4ADE-A9AB-9EB4BC18B4E2}"/>
                </a:ext>
              </a:extLst>
            </p:cNvPr>
            <p:cNvGrpSpPr/>
            <p:nvPr/>
          </p:nvGrpSpPr>
          <p:grpSpPr>
            <a:xfrm>
              <a:off x="1268175" y="4899129"/>
              <a:ext cx="216798" cy="1106027"/>
              <a:chOff x="1268175" y="4899129"/>
              <a:chExt cx="208289" cy="1106027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9A66101-788B-48A6-995E-7AA206DFE657}"/>
                  </a:ext>
                </a:extLst>
              </p:cNvPr>
              <p:cNvSpPr/>
              <p:nvPr/>
            </p:nvSpPr>
            <p:spPr>
              <a:xfrm>
                <a:off x="1268175" y="5149188"/>
                <a:ext cx="208289" cy="85596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3434784-9E4C-7340-7C87-0D67FB0A8BEC}"/>
                  </a:ext>
                </a:extLst>
              </p:cNvPr>
              <p:cNvSpPr/>
              <p:nvPr/>
            </p:nvSpPr>
            <p:spPr>
              <a:xfrm>
                <a:off x="1268175" y="4899129"/>
                <a:ext cx="208289" cy="25173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27FB319-A8E6-4CF5-BE22-5DE8D0B21541}"/>
                </a:ext>
              </a:extLst>
            </p:cNvPr>
            <p:cNvGrpSpPr/>
            <p:nvPr/>
          </p:nvGrpSpPr>
          <p:grpSpPr>
            <a:xfrm>
              <a:off x="1566980" y="4897087"/>
              <a:ext cx="216798" cy="1105021"/>
              <a:chOff x="1578003" y="4897087"/>
              <a:chExt cx="208289" cy="1105021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88F83C0-5C94-449F-A37F-DDA4A54AD63B}"/>
                  </a:ext>
                </a:extLst>
              </p:cNvPr>
              <p:cNvSpPr/>
              <p:nvPr/>
            </p:nvSpPr>
            <p:spPr>
              <a:xfrm>
                <a:off x="1578003" y="5146139"/>
                <a:ext cx="208289" cy="85596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441FB21-6D0D-4471-03A7-D203A437BA36}"/>
                  </a:ext>
                </a:extLst>
              </p:cNvPr>
              <p:cNvSpPr/>
              <p:nvPr/>
            </p:nvSpPr>
            <p:spPr>
              <a:xfrm>
                <a:off x="1578003" y="4897087"/>
                <a:ext cx="208289" cy="25173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8EB33E0-41C1-4383-9C6E-96ABB494905A}"/>
                </a:ext>
              </a:extLst>
            </p:cNvPr>
            <p:cNvGrpSpPr/>
            <p:nvPr/>
          </p:nvGrpSpPr>
          <p:grpSpPr>
            <a:xfrm>
              <a:off x="1871430" y="4801135"/>
              <a:ext cx="216799" cy="1220661"/>
              <a:chOff x="1882454" y="4787265"/>
              <a:chExt cx="208290" cy="122066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0F200E8-21CA-4F4C-A00D-35077870F8F8}"/>
                  </a:ext>
                </a:extLst>
              </p:cNvPr>
              <p:cNvSpPr/>
              <p:nvPr/>
            </p:nvSpPr>
            <p:spPr>
              <a:xfrm>
                <a:off x="1882455" y="5151956"/>
                <a:ext cx="208289" cy="8559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99DF069-6C3D-E556-B8A3-91E495C35ACA}"/>
                  </a:ext>
                </a:extLst>
              </p:cNvPr>
              <p:cNvSpPr/>
              <p:nvPr/>
            </p:nvSpPr>
            <p:spPr>
              <a:xfrm>
                <a:off x="1882454" y="4787265"/>
                <a:ext cx="208289" cy="3651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EB412AD-6481-4F46-91BC-E613704938A8}"/>
                </a:ext>
              </a:extLst>
            </p:cNvPr>
            <p:cNvGrpSpPr/>
            <p:nvPr/>
          </p:nvGrpSpPr>
          <p:grpSpPr>
            <a:xfrm>
              <a:off x="3117580" y="4902001"/>
              <a:ext cx="216799" cy="1113101"/>
              <a:chOff x="3128604" y="4888131"/>
              <a:chExt cx="208290" cy="1113101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34ADDD6-9696-400A-8E10-CC540D3F4973}"/>
                  </a:ext>
                </a:extLst>
              </p:cNvPr>
              <p:cNvSpPr/>
              <p:nvPr/>
            </p:nvSpPr>
            <p:spPr>
              <a:xfrm>
                <a:off x="3128605" y="5145262"/>
                <a:ext cx="208289" cy="8559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9DDF2C7A-02A4-EBCF-E9ED-E5FE5D2E93E0}"/>
                  </a:ext>
                </a:extLst>
              </p:cNvPr>
              <p:cNvSpPr/>
              <p:nvPr/>
            </p:nvSpPr>
            <p:spPr>
              <a:xfrm>
                <a:off x="3128604" y="4888131"/>
                <a:ext cx="208289" cy="26161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FEC7BA1-93C4-4598-8941-FF6175CB6698}"/>
                </a:ext>
              </a:extLst>
            </p:cNvPr>
            <p:cNvGrpSpPr/>
            <p:nvPr/>
          </p:nvGrpSpPr>
          <p:grpSpPr>
            <a:xfrm>
              <a:off x="3427530" y="4303725"/>
              <a:ext cx="216799" cy="1711377"/>
              <a:chOff x="3438554" y="4289855"/>
              <a:chExt cx="208290" cy="1711377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0ADC2C5-D46B-46D2-9E69-B48C4527CCD1}"/>
                  </a:ext>
                </a:extLst>
              </p:cNvPr>
              <p:cNvSpPr/>
              <p:nvPr/>
            </p:nvSpPr>
            <p:spPr>
              <a:xfrm>
                <a:off x="3438555" y="4775455"/>
                <a:ext cx="208289" cy="122577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5098E64-86C8-D168-B1C4-B23CF20A72B2}"/>
                  </a:ext>
                </a:extLst>
              </p:cNvPr>
              <p:cNvSpPr/>
              <p:nvPr/>
            </p:nvSpPr>
            <p:spPr>
              <a:xfrm>
                <a:off x="3438554" y="4289855"/>
                <a:ext cx="208289" cy="48559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6D955FB-CECD-4B99-8AEE-EF075CD43BA3}"/>
                </a:ext>
              </a:extLst>
            </p:cNvPr>
            <p:cNvGrpSpPr/>
            <p:nvPr/>
          </p:nvGrpSpPr>
          <p:grpSpPr>
            <a:xfrm>
              <a:off x="4356785" y="4672428"/>
              <a:ext cx="216798" cy="1348164"/>
              <a:chOff x="4367808" y="4658558"/>
              <a:chExt cx="208289" cy="1348164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9641F3A-10A4-4B3B-BC25-4F00E8E503B5}"/>
                  </a:ext>
                </a:extLst>
              </p:cNvPr>
              <p:cNvSpPr/>
              <p:nvPr/>
            </p:nvSpPr>
            <p:spPr>
              <a:xfrm>
                <a:off x="4367808" y="4782721"/>
                <a:ext cx="208289" cy="122400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016B1936-A40F-0B4C-2E5B-05121AC937EB}"/>
                  </a:ext>
                </a:extLst>
              </p:cNvPr>
              <p:cNvSpPr/>
              <p:nvPr/>
            </p:nvSpPr>
            <p:spPr>
              <a:xfrm>
                <a:off x="4367808" y="4658558"/>
                <a:ext cx="208289" cy="12850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1A43A4E-CF07-4A80-8F0D-C0133472A9A7}"/>
                </a:ext>
              </a:extLst>
            </p:cNvPr>
            <p:cNvGrpSpPr/>
            <p:nvPr/>
          </p:nvGrpSpPr>
          <p:grpSpPr>
            <a:xfrm>
              <a:off x="4977104" y="3701769"/>
              <a:ext cx="216983" cy="2318823"/>
              <a:chOff x="4988127" y="3687899"/>
              <a:chExt cx="208467" cy="2318823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7E09F3D-4E97-46CD-AA8B-6E388A61BD6A}"/>
                  </a:ext>
                </a:extLst>
              </p:cNvPr>
              <p:cNvSpPr/>
              <p:nvPr/>
            </p:nvSpPr>
            <p:spPr>
              <a:xfrm>
                <a:off x="4988305" y="4537364"/>
                <a:ext cx="208289" cy="146935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F94F2DB-BDD1-2952-DA0D-BD0330FC00E6}"/>
                  </a:ext>
                </a:extLst>
              </p:cNvPr>
              <p:cNvSpPr/>
              <p:nvPr/>
            </p:nvSpPr>
            <p:spPr>
              <a:xfrm>
                <a:off x="4988127" y="3687899"/>
                <a:ext cx="208289" cy="85658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BBEBFBF-ECEC-4DE3-8232-6583837ACD7A}"/>
                </a:ext>
              </a:extLst>
            </p:cNvPr>
            <p:cNvGrpSpPr/>
            <p:nvPr/>
          </p:nvGrpSpPr>
          <p:grpSpPr>
            <a:xfrm>
              <a:off x="2806877" y="4799024"/>
              <a:ext cx="218116" cy="1221568"/>
              <a:chOff x="2817900" y="4785154"/>
              <a:chExt cx="209555" cy="122156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E82408E-7E2C-491A-AAF6-D5469B16596F}"/>
                  </a:ext>
                </a:extLst>
              </p:cNvPr>
              <p:cNvSpPr/>
              <p:nvPr/>
            </p:nvSpPr>
            <p:spPr>
              <a:xfrm>
                <a:off x="2818655" y="5394630"/>
                <a:ext cx="208289" cy="6120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C3D3BF0-25EB-95E2-E5CA-A6E6710430A4}"/>
                  </a:ext>
                </a:extLst>
              </p:cNvPr>
              <p:cNvSpPr/>
              <p:nvPr/>
            </p:nvSpPr>
            <p:spPr>
              <a:xfrm>
                <a:off x="2817900" y="4785154"/>
                <a:ext cx="209555" cy="61271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7D413F8-7400-4B82-81AB-68AFE180AAA6}"/>
                </a:ext>
              </a:extLst>
            </p:cNvPr>
            <p:cNvGrpSpPr/>
            <p:nvPr/>
          </p:nvGrpSpPr>
          <p:grpSpPr>
            <a:xfrm>
              <a:off x="3736082" y="5298024"/>
              <a:ext cx="218070" cy="722568"/>
              <a:chOff x="3747105" y="5284154"/>
              <a:chExt cx="209511" cy="72256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574D3FE-300C-4C75-A75A-427E82E2BE42}"/>
                  </a:ext>
                </a:extLst>
              </p:cNvPr>
              <p:cNvSpPr/>
              <p:nvPr/>
            </p:nvSpPr>
            <p:spPr>
              <a:xfrm>
                <a:off x="3747105" y="5639986"/>
                <a:ext cx="208289" cy="36673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298364C1-BD70-775B-0023-CFA7BA830A9F}"/>
                  </a:ext>
                </a:extLst>
              </p:cNvPr>
              <p:cNvSpPr/>
              <p:nvPr/>
            </p:nvSpPr>
            <p:spPr>
              <a:xfrm>
                <a:off x="3747105" y="5284154"/>
                <a:ext cx="209511" cy="3593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AAA9FA69-9168-4592-ADEE-FEB80227C040}"/>
                </a:ext>
              </a:extLst>
            </p:cNvPr>
            <p:cNvGrpSpPr/>
            <p:nvPr/>
          </p:nvGrpSpPr>
          <p:grpSpPr>
            <a:xfrm>
              <a:off x="8974463" y="4796591"/>
              <a:ext cx="216798" cy="1226779"/>
              <a:chOff x="8985486" y="4782721"/>
              <a:chExt cx="208289" cy="122677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952F714-1C03-D8D9-481C-E9918AD611AB}"/>
                  </a:ext>
                </a:extLst>
              </p:cNvPr>
              <p:cNvSpPr/>
              <p:nvPr/>
            </p:nvSpPr>
            <p:spPr>
              <a:xfrm>
                <a:off x="8985486" y="4782721"/>
                <a:ext cx="208289" cy="110899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89D45B2-E02C-1E4C-3495-0868B4C638E0}"/>
                  </a:ext>
                </a:extLst>
              </p:cNvPr>
              <p:cNvSpPr/>
              <p:nvPr/>
            </p:nvSpPr>
            <p:spPr>
              <a:xfrm>
                <a:off x="8985486" y="5891453"/>
                <a:ext cx="208289" cy="1180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8578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B1879CB-128E-4310-BF12-D4F457C3D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chemeClr val="bg1"/>
                </a:solidFill>
              </a:rPr>
              <a:t>Institut</a:t>
            </a:r>
            <a:r>
              <a:rPr lang="en-US" sz="3600" dirty="0">
                <a:solidFill>
                  <a:schemeClr val="bg1"/>
                </a:solidFill>
              </a:rPr>
              <a:t> “</a:t>
            </a:r>
            <a:r>
              <a:rPr lang="en-US" sz="3600" dirty="0" err="1">
                <a:solidFill>
                  <a:schemeClr val="bg1"/>
                </a:solidFill>
              </a:rPr>
              <a:t>Jožef</a:t>
            </a:r>
            <a:r>
              <a:rPr lang="en-US" sz="3600" dirty="0">
                <a:solidFill>
                  <a:schemeClr val="bg1"/>
                </a:solidFill>
              </a:rPr>
              <a:t> Stefan”</a:t>
            </a:r>
            <a:r>
              <a:rPr lang="sl-SI" sz="3600" dirty="0">
                <a:solidFill>
                  <a:schemeClr val="bg1"/>
                </a:solidFill>
              </a:rPr>
              <a:t> (IJS)</a:t>
            </a:r>
            <a:endParaRPr lang="sl-S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3B92F6-993B-4500-8345-DB7D4663B48B}"/>
              </a:ext>
            </a:extLst>
          </p:cNvPr>
          <p:cNvSpPr txBox="1">
            <a:spLocks/>
          </p:cNvSpPr>
          <p:nvPr/>
        </p:nvSpPr>
        <p:spPr>
          <a:xfrm>
            <a:off x="831850" y="5771327"/>
            <a:ext cx="10515600" cy="476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2000" i="1" dirty="0">
                <a:solidFill>
                  <a:srgbClr val="47979F"/>
                </a:solidFill>
                <a:latin typeface="+mn-lt"/>
              </a:rPr>
              <a:t>Znanje v gibanju, prihodnost v nastajanju</a:t>
            </a:r>
          </a:p>
        </p:txBody>
      </p:sp>
    </p:spTree>
    <p:extLst>
      <p:ext uri="{BB962C8B-B14F-4D97-AF65-F5344CB8AC3E}">
        <p14:creationId xmlns:p14="http://schemas.microsoft.com/office/powerpoint/2010/main" val="3527713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F150A0D-122D-4D80-8953-615A4F904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Izbrana odcepljena podjetja </a:t>
            </a:r>
            <a:br>
              <a:rPr lang="sl-SI" dirty="0"/>
            </a:br>
            <a:endParaRPr lang="sl-S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CB228B-89F2-4E53-B6E6-7A9F8468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30</a:t>
            </a:fld>
            <a:endParaRPr lang="sl-SI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378289B-A408-40BD-84BF-87FD00FD4126}"/>
              </a:ext>
            </a:extLst>
          </p:cNvPr>
          <p:cNvSpPr txBox="1">
            <a:spLocks/>
          </p:cNvSpPr>
          <p:nvPr/>
        </p:nvSpPr>
        <p:spPr>
          <a:xfrm>
            <a:off x="838200" y="1776044"/>
            <a:ext cx="2357438" cy="84366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 b="1" dirty="0" err="1"/>
              <a:t>Plasmadis</a:t>
            </a:r>
            <a:br>
              <a:rPr lang="en-US" sz="1200" dirty="0"/>
            </a:br>
            <a:r>
              <a:rPr lang="sl-SI" sz="1200" dirty="0"/>
              <a:t>Optimizacija reaktorske plazme z laserskim optičnim katalitičnim senzorjem</a:t>
            </a:r>
            <a:r>
              <a:rPr lang="en-US" sz="1200" dirty="0"/>
              <a:t> (LO</a:t>
            </a:r>
            <a:r>
              <a:rPr lang="sl-SI" sz="1200" dirty="0"/>
              <a:t>K</a:t>
            </a:r>
            <a:r>
              <a:rPr lang="en-US" sz="1200" dirty="0"/>
              <a:t>S)</a:t>
            </a:r>
            <a:br>
              <a:rPr lang="en-US" sz="1200" dirty="0"/>
            </a:br>
            <a:r>
              <a:rPr lang="en-US" sz="1200" dirty="0">
                <a:solidFill>
                  <a:schemeClr val="accent1"/>
                </a:solidFill>
              </a:rPr>
              <a:t>http://www.plasmadis.com/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200" dirty="0"/>
          </a:p>
        </p:txBody>
      </p:sp>
      <p:pic>
        <p:nvPicPr>
          <p:cNvPr id="20" name="Picture 14" descr="http://www.startup.si/img/Novice/06_Plasmadis_ekipa_web.jpg">
            <a:extLst>
              <a:ext uri="{FF2B5EF4-FFF2-40B4-BE49-F238E27FC236}">
                <a16:creationId xmlns:a16="http://schemas.microsoft.com/office/drawing/2014/main" id="{E68DA6CE-9DE0-490E-95DE-8630D7660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839788" y="2787939"/>
            <a:ext cx="2368550" cy="123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50C876-B055-4415-AAA9-EEC4DE791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146" y="2619709"/>
            <a:ext cx="1044066" cy="1450091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57F228E-56E5-4FA6-9570-6D31C6C6E979}"/>
              </a:ext>
            </a:extLst>
          </p:cNvPr>
          <p:cNvSpPr txBox="1">
            <a:spLocks/>
          </p:cNvSpPr>
          <p:nvPr/>
        </p:nvSpPr>
        <p:spPr>
          <a:xfrm>
            <a:off x="3544888" y="1776044"/>
            <a:ext cx="2357438" cy="965786"/>
          </a:xfrm>
          <a:prstGeom prst="rect">
            <a:avLst/>
          </a:prstGeom>
        </p:spPr>
        <p:txBody>
          <a:bodyPr vert="horz" lIns="0" tIns="0" rIns="0" bIns="0" numCol="1" spcCol="342000" rtlCol="0">
            <a:noAutofit/>
          </a:bodyPr>
          <a:lstStyle>
            <a:lvl1pPr marL="182563" indent="-1825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1pPr>
            <a:lvl2pPr marL="4524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2pPr>
            <a:lvl3pPr marL="7223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3pPr>
            <a:lvl4pPr marL="98107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4pPr>
            <a:lvl5pPr marL="125095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400" b="1" dirty="0">
                <a:latin typeface="+mn-lt"/>
              </a:rPr>
              <a:t>Nanos </a:t>
            </a:r>
            <a:r>
              <a:rPr lang="en-GB" sz="1400" b="1" dirty="0" err="1">
                <a:latin typeface="+mn-lt"/>
              </a:rPr>
              <a:t>Scientificae</a:t>
            </a:r>
            <a:r>
              <a:rPr lang="en-GB" sz="1400" dirty="0">
                <a:latin typeface="+mn-lt"/>
              </a:rPr>
              <a:t> </a:t>
            </a:r>
            <a:endParaRPr lang="sl-SI" sz="14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dirty="0" err="1">
                <a:latin typeface="+mn-lt"/>
              </a:rPr>
              <a:t>Nanote</a:t>
            </a:r>
            <a:r>
              <a:rPr lang="sl-SI" dirty="0" err="1">
                <a:latin typeface="+mn-lt"/>
              </a:rPr>
              <a:t>hnološke</a:t>
            </a:r>
            <a:r>
              <a:rPr lang="sl-SI" dirty="0">
                <a:latin typeface="+mn-lt"/>
              </a:rPr>
              <a:t> rešitve, ki temeljijo na grozdih magnetnih nanodelcev -</a:t>
            </a:r>
            <a:r>
              <a:rPr lang="en-GB" dirty="0">
                <a:latin typeface="+mn-lt"/>
              </a:rPr>
              <a:t> magnet</a:t>
            </a:r>
            <a:r>
              <a:rPr lang="sl-SI" dirty="0" err="1">
                <a:latin typeface="+mn-lt"/>
              </a:rPr>
              <a:t>nih</a:t>
            </a:r>
            <a:r>
              <a:rPr lang="en-GB" dirty="0">
                <a:latin typeface="+mn-lt"/>
              </a:rPr>
              <a:t> nano</a:t>
            </a:r>
            <a:r>
              <a:rPr lang="sl-SI" dirty="0">
                <a:latin typeface="+mn-lt"/>
              </a:rPr>
              <a:t>kroglicah</a:t>
            </a:r>
            <a:r>
              <a:rPr lang="en-GB" dirty="0">
                <a:latin typeface="+mn-lt"/>
              </a:rPr>
              <a:t> – </a:t>
            </a:r>
            <a:r>
              <a:rPr lang="en-GB" dirty="0" err="1">
                <a:latin typeface="+mn-lt"/>
              </a:rPr>
              <a:t>iNANOvative</a:t>
            </a:r>
            <a:r>
              <a:rPr lang="en-GB" dirty="0">
                <a:latin typeface="+mn-lt"/>
              </a:rPr>
              <a:t>™ platform</a:t>
            </a:r>
            <a:r>
              <a:rPr lang="sl-SI" dirty="0">
                <a:latin typeface="+mn-lt"/>
              </a:rPr>
              <a:t>a</a:t>
            </a:r>
            <a:r>
              <a:rPr lang="en-GB" dirty="0">
                <a:latin typeface="+mn-lt"/>
              </a:rPr>
              <a:t>.</a:t>
            </a:r>
            <a:br>
              <a:rPr lang="en-GB" dirty="0">
                <a:latin typeface="+mn-lt"/>
              </a:rPr>
            </a:br>
            <a:r>
              <a:rPr lang="en-GB" dirty="0">
                <a:solidFill>
                  <a:schemeClr val="accent1"/>
                </a:solidFill>
                <a:latin typeface="+mn-lt"/>
              </a:rPr>
              <a:t>http://www.nanos-sci.com/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6057FA-49A0-498C-AC83-00A6758FEC1D}"/>
              </a:ext>
            </a:extLst>
          </p:cNvPr>
          <p:cNvCxnSpPr/>
          <p:nvPr/>
        </p:nvCxnSpPr>
        <p:spPr>
          <a:xfrm>
            <a:off x="839788" y="1690688"/>
            <a:ext cx="23558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94843EF-2FE0-4AAA-BEE4-EBFAE168E043}"/>
              </a:ext>
            </a:extLst>
          </p:cNvPr>
          <p:cNvCxnSpPr>
            <a:cxnSpLocks/>
          </p:cNvCxnSpPr>
          <p:nvPr/>
        </p:nvCxnSpPr>
        <p:spPr>
          <a:xfrm>
            <a:off x="839788" y="4121226"/>
            <a:ext cx="23558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CA40F7-6364-4EF4-B436-EFDEAE60CE02}"/>
              </a:ext>
            </a:extLst>
          </p:cNvPr>
          <p:cNvCxnSpPr>
            <a:cxnSpLocks/>
          </p:cNvCxnSpPr>
          <p:nvPr/>
        </p:nvCxnSpPr>
        <p:spPr>
          <a:xfrm>
            <a:off x="3544888" y="1690688"/>
            <a:ext cx="23558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18" descr="http://www.nanos-sci.com/images/prod-silica.jpg">
            <a:extLst>
              <a:ext uri="{FF2B5EF4-FFF2-40B4-BE49-F238E27FC236}">
                <a16:creationId xmlns:a16="http://schemas.microsoft.com/office/drawing/2014/main" id="{F959744A-3A8D-4734-A9D8-B0275C10B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</a:blip>
          <a:srcRect t="29542"/>
          <a:stretch/>
        </p:blipFill>
        <p:spPr bwMode="auto">
          <a:xfrm>
            <a:off x="3544888" y="2939867"/>
            <a:ext cx="2339056" cy="108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DDB305-8B10-429F-BA5B-3A88DA6785DA}"/>
              </a:ext>
            </a:extLst>
          </p:cNvPr>
          <p:cNvCxnSpPr>
            <a:cxnSpLocks/>
          </p:cNvCxnSpPr>
          <p:nvPr/>
        </p:nvCxnSpPr>
        <p:spPr>
          <a:xfrm>
            <a:off x="3544888" y="4121226"/>
            <a:ext cx="23558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41A9B4A-63FB-4909-86E1-D05894A46480}"/>
              </a:ext>
            </a:extLst>
          </p:cNvPr>
          <p:cNvSpPr txBox="1">
            <a:spLocks/>
          </p:cNvSpPr>
          <p:nvPr/>
        </p:nvSpPr>
        <p:spPr>
          <a:xfrm>
            <a:off x="6269038" y="4177812"/>
            <a:ext cx="2357438" cy="843665"/>
          </a:xfrm>
          <a:prstGeom prst="rect">
            <a:avLst/>
          </a:prstGeom>
        </p:spPr>
        <p:txBody>
          <a:bodyPr vert="horz" lIns="0" tIns="0" rIns="0" bIns="0" numCol="1" spcCol="342000" rtlCol="0">
            <a:noAutofit/>
          </a:bodyPr>
          <a:lstStyle>
            <a:lvl1pPr marL="182563" indent="-1825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1pPr>
            <a:lvl2pPr marL="4524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2pPr>
            <a:lvl3pPr marL="7223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3pPr>
            <a:lvl4pPr marL="98107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4pPr>
            <a:lvl5pPr marL="125095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l-SI" sz="1400" b="1" dirty="0" err="1">
                <a:latin typeface="+mn-lt"/>
              </a:rPr>
              <a:t>Particulars</a:t>
            </a:r>
            <a:br>
              <a:rPr lang="en-US" dirty="0">
                <a:latin typeface="+mn-lt"/>
              </a:rPr>
            </a:br>
            <a:r>
              <a:rPr lang="sl-SI" dirty="0">
                <a:latin typeface="+mn-lt"/>
              </a:rPr>
              <a:t>Naprava za tehniko prehodnih tokov (TPT) za preučevanje (študije) različnih polprevodniških naprav in materialov. </a:t>
            </a:r>
            <a:br>
              <a:rPr lang="en-US" dirty="0">
                <a:latin typeface="+mn-lt"/>
              </a:rPr>
            </a:br>
            <a:r>
              <a:rPr lang="en-US" dirty="0">
                <a:solidFill>
                  <a:schemeClr val="accent1"/>
                </a:solidFill>
                <a:latin typeface="+mn-lt"/>
              </a:rPr>
              <a:t>http://particulars.si/</a:t>
            </a:r>
            <a:endParaRPr lang="en-GB" dirty="0">
              <a:latin typeface="+mn-lt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307D801-CCCE-4987-AF81-B5DAD56A0F7D}"/>
              </a:ext>
            </a:extLst>
          </p:cNvPr>
          <p:cNvCxnSpPr>
            <a:cxnSpLocks/>
          </p:cNvCxnSpPr>
          <p:nvPr/>
        </p:nvCxnSpPr>
        <p:spPr>
          <a:xfrm>
            <a:off x="6269038" y="1690688"/>
            <a:ext cx="23558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A106A1F-2F54-403E-A410-52B46B839696}"/>
              </a:ext>
            </a:extLst>
          </p:cNvPr>
          <p:cNvCxnSpPr>
            <a:cxnSpLocks/>
          </p:cNvCxnSpPr>
          <p:nvPr/>
        </p:nvCxnSpPr>
        <p:spPr>
          <a:xfrm>
            <a:off x="6269038" y="4121226"/>
            <a:ext cx="23558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D8ACD10-D2EE-45E2-8A15-584C19F15E4E}"/>
              </a:ext>
            </a:extLst>
          </p:cNvPr>
          <p:cNvCxnSpPr>
            <a:cxnSpLocks/>
          </p:cNvCxnSpPr>
          <p:nvPr/>
        </p:nvCxnSpPr>
        <p:spPr>
          <a:xfrm>
            <a:off x="8974138" y="1690688"/>
            <a:ext cx="23558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1691408-EC36-48A1-BB8C-1023A4395B33}"/>
              </a:ext>
            </a:extLst>
          </p:cNvPr>
          <p:cNvCxnSpPr>
            <a:cxnSpLocks/>
          </p:cNvCxnSpPr>
          <p:nvPr/>
        </p:nvCxnSpPr>
        <p:spPr>
          <a:xfrm>
            <a:off x="8974138" y="4121226"/>
            <a:ext cx="23558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35276AF-FD1F-424C-AFAD-0121E4FECD17}"/>
              </a:ext>
            </a:extLst>
          </p:cNvPr>
          <p:cNvSpPr txBox="1">
            <a:spLocks/>
          </p:cNvSpPr>
          <p:nvPr/>
        </p:nvSpPr>
        <p:spPr>
          <a:xfrm>
            <a:off x="8974138" y="4177812"/>
            <a:ext cx="2357438" cy="843665"/>
          </a:xfrm>
          <a:prstGeom prst="rect">
            <a:avLst/>
          </a:prstGeom>
        </p:spPr>
        <p:txBody>
          <a:bodyPr vert="horz" lIns="0" tIns="0" rIns="0" bIns="0" numCol="1" spcCol="342000" rtlCol="0">
            <a:noAutofit/>
          </a:bodyPr>
          <a:lstStyle>
            <a:lvl1pPr marL="182563" indent="-1825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1pPr>
            <a:lvl2pPr marL="4524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2pPr>
            <a:lvl3pPr marL="7223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3pPr>
            <a:lvl4pPr marL="98107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4pPr>
            <a:lvl5pPr marL="125095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l-SI" sz="1400" b="1" dirty="0">
                <a:latin typeface="+mn-lt"/>
              </a:rPr>
              <a:t>Genuine Technologies</a:t>
            </a:r>
            <a:br>
              <a:rPr lang="en-US" dirty="0">
                <a:latin typeface="+mn-lt"/>
              </a:rPr>
            </a:br>
            <a:r>
              <a:rPr lang="sl-SI" dirty="0">
                <a:latin typeface="+mn-lt"/>
              </a:rPr>
              <a:t>Sintetični </a:t>
            </a:r>
            <a:r>
              <a:rPr lang="sl-SI" dirty="0" err="1">
                <a:latin typeface="+mn-lt"/>
              </a:rPr>
              <a:t>biokeramični</a:t>
            </a:r>
            <a:r>
              <a:rPr lang="sl-SI" dirty="0">
                <a:latin typeface="+mn-lt"/>
              </a:rPr>
              <a:t> praškasti material na osnovi kalcijevega </a:t>
            </a:r>
            <a:r>
              <a:rPr lang="sl-SI" dirty="0" err="1">
                <a:latin typeface="+mn-lt"/>
              </a:rPr>
              <a:t>trisilikata</a:t>
            </a:r>
            <a:r>
              <a:rPr lang="sl-SI" dirty="0">
                <a:latin typeface="+mn-lt"/>
              </a:rPr>
              <a:t> z visoko </a:t>
            </a:r>
            <a:r>
              <a:rPr lang="sl-SI" dirty="0" err="1">
                <a:latin typeface="+mn-lt"/>
              </a:rPr>
              <a:t>bioaktivnostjo</a:t>
            </a:r>
            <a:r>
              <a:rPr lang="sl-SI" dirty="0">
                <a:latin typeface="+mn-lt"/>
              </a:rPr>
              <a:t>  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http</a:t>
            </a:r>
            <a:r>
              <a:rPr lang="sl-SI" dirty="0">
                <a:solidFill>
                  <a:schemeClr val="accent1"/>
                </a:solidFill>
                <a:latin typeface="+mn-lt"/>
              </a:rPr>
              <a:t>s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://</a:t>
            </a:r>
            <a:r>
              <a:rPr lang="sl-SI" dirty="0">
                <a:solidFill>
                  <a:schemeClr val="accent1"/>
                </a:solidFill>
                <a:latin typeface="+mn-lt"/>
              </a:rPr>
              <a:t>www.gen-tech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.si/</a:t>
            </a:r>
            <a:endParaRPr lang="en-GB" dirty="0">
              <a:latin typeface="+mn-lt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518E3B6-0E89-4A85-8E8D-430A631C999A}"/>
              </a:ext>
            </a:extLst>
          </p:cNvPr>
          <p:cNvSpPr txBox="1">
            <a:spLocks/>
          </p:cNvSpPr>
          <p:nvPr/>
        </p:nvSpPr>
        <p:spPr>
          <a:xfrm>
            <a:off x="3544888" y="4177812"/>
            <a:ext cx="2357438" cy="843665"/>
          </a:xfrm>
          <a:prstGeom prst="rect">
            <a:avLst/>
          </a:prstGeom>
        </p:spPr>
        <p:txBody>
          <a:bodyPr vert="horz" lIns="0" tIns="0" rIns="0" bIns="0" numCol="1" spcCol="342000" rtlCol="0">
            <a:noAutofit/>
          </a:bodyPr>
          <a:lstStyle>
            <a:lvl1pPr marL="182563" indent="-1825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1pPr>
            <a:lvl2pPr marL="4524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2pPr>
            <a:lvl3pPr marL="7223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3pPr>
            <a:lvl4pPr marL="98107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4pPr>
            <a:lvl5pPr marL="125095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400" b="1" dirty="0" err="1">
                <a:latin typeface="+mn-lt"/>
              </a:rPr>
              <a:t>Infinite</a:t>
            </a:r>
            <a:br>
              <a:rPr lang="en-US" dirty="0">
                <a:latin typeface="+mn-lt"/>
              </a:rPr>
            </a:br>
            <a:r>
              <a:rPr lang="sl-SI" dirty="0">
                <a:latin typeface="+mn-lt"/>
              </a:rPr>
              <a:t>Testiranje toksičnosti materialov.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latin typeface="+mn-lt"/>
              </a:rPr>
              <a:t>Nove </a:t>
            </a:r>
            <a:r>
              <a:rPr lang="it-IT" dirty="0" err="1">
                <a:latin typeface="+mn-lt"/>
              </a:rPr>
              <a:t>senzorične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celične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naprave</a:t>
            </a:r>
            <a:r>
              <a:rPr lang="it-IT" dirty="0">
                <a:latin typeface="+mn-lt"/>
              </a:rPr>
              <a:t> za </a:t>
            </a:r>
            <a:r>
              <a:rPr lang="it-IT" dirty="0" err="1">
                <a:latin typeface="+mn-lt"/>
              </a:rPr>
              <a:t>osebno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diagnostiko</a:t>
            </a:r>
            <a:r>
              <a:rPr lang="it-IT" dirty="0">
                <a:latin typeface="+mn-lt"/>
              </a:rPr>
              <a:t>. </a:t>
            </a:r>
            <a:r>
              <a:rPr lang="it-IT" dirty="0" err="1">
                <a:latin typeface="+mn-lt"/>
              </a:rPr>
              <a:t>Znanstveno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utemeljene</a:t>
            </a:r>
            <a:r>
              <a:rPr lang="it-IT" dirty="0">
                <a:latin typeface="+mn-lt"/>
              </a:rPr>
              <a:t> alternative za </a:t>
            </a:r>
            <a:r>
              <a:rPr lang="it-IT" dirty="0" err="1">
                <a:latin typeface="+mn-lt"/>
              </a:rPr>
              <a:t>živali</a:t>
            </a:r>
            <a:r>
              <a:rPr lang="it-IT" dirty="0">
                <a:latin typeface="+mn-lt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1"/>
                </a:solidFill>
                <a:latin typeface="+mn-lt"/>
              </a:rPr>
              <a:t>http://infinite-biotech.com/</a:t>
            </a:r>
            <a:endParaRPr lang="en-GB" dirty="0">
              <a:latin typeface="+mn-lt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D21CFF8D-EF0A-4E44-B801-7C478EEC0795}"/>
              </a:ext>
            </a:extLst>
          </p:cNvPr>
          <p:cNvSpPr txBox="1">
            <a:spLocks/>
          </p:cNvSpPr>
          <p:nvPr/>
        </p:nvSpPr>
        <p:spPr>
          <a:xfrm>
            <a:off x="838199" y="4177812"/>
            <a:ext cx="2357438" cy="843665"/>
          </a:xfrm>
          <a:prstGeom prst="rect">
            <a:avLst/>
          </a:prstGeom>
        </p:spPr>
        <p:txBody>
          <a:bodyPr vert="horz" lIns="0" tIns="0" rIns="0" bIns="0" numCol="1" spcCol="342000" rtlCol="0">
            <a:noAutofit/>
          </a:bodyPr>
          <a:lstStyle>
            <a:lvl1pPr marL="182563" indent="-1825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1pPr>
            <a:lvl2pPr marL="4524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2pPr>
            <a:lvl3pPr marL="7223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3pPr>
            <a:lvl4pPr marL="98107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4pPr>
            <a:lvl5pPr marL="125095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l-SI" sz="1400" b="1" dirty="0" err="1">
                <a:latin typeface="+mn-lt"/>
              </a:rPr>
              <a:t>InoVine</a:t>
            </a:r>
            <a:br>
              <a:rPr lang="en-US" dirty="0">
                <a:latin typeface="+mn-lt"/>
              </a:rPr>
            </a:br>
            <a:r>
              <a:rPr lang="sl-SI" dirty="0">
                <a:latin typeface="+mn-lt"/>
              </a:rPr>
              <a:t>Hitro ločevanje usedline kvasovk iz penečega vina.</a:t>
            </a:r>
            <a:br>
              <a:rPr lang="en-US" dirty="0">
                <a:latin typeface="+mn-lt"/>
              </a:rPr>
            </a:br>
            <a:r>
              <a:rPr lang="en-US" dirty="0">
                <a:solidFill>
                  <a:schemeClr val="accent1"/>
                </a:solidFill>
                <a:latin typeface="+mn-lt"/>
              </a:rPr>
              <a:t>http://</a:t>
            </a:r>
            <a:r>
              <a:rPr lang="sl-SI" dirty="0">
                <a:solidFill>
                  <a:schemeClr val="accent1"/>
                </a:solidFill>
                <a:latin typeface="+mn-lt"/>
              </a:rPr>
              <a:t>www.ino-vine.com/</a:t>
            </a:r>
            <a:endParaRPr lang="en-GB" dirty="0">
              <a:latin typeface="+mn-lt"/>
            </a:endParaRPr>
          </a:p>
        </p:txBody>
      </p:sp>
      <p:pic>
        <p:nvPicPr>
          <p:cNvPr id="39" name="Picture 8">
            <a:extLst>
              <a:ext uri="{FF2B5EF4-FFF2-40B4-BE49-F238E27FC236}">
                <a16:creationId xmlns:a16="http://schemas.microsoft.com/office/drawing/2014/main" id="{202DE858-C040-499D-873B-F9BFD6D8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6269038" y="5444330"/>
            <a:ext cx="2391744" cy="45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73E08C5-3E8F-411B-BEA7-6DB3C24AAC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78250"/>
            <a:ext cx="2368550" cy="8511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060684E-5D7A-4088-8907-A850E03A0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5406" y="2964560"/>
            <a:ext cx="2342020" cy="1060456"/>
          </a:xfrm>
          <a:prstGeom prst="rect">
            <a:avLst/>
          </a:prstGeom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7C5FE5C-5AE3-4698-A00F-A5B6D498283E}"/>
              </a:ext>
            </a:extLst>
          </p:cNvPr>
          <p:cNvSpPr txBox="1">
            <a:spLocks/>
          </p:cNvSpPr>
          <p:nvPr/>
        </p:nvSpPr>
        <p:spPr>
          <a:xfrm>
            <a:off x="8974138" y="1776044"/>
            <a:ext cx="2234869" cy="1295839"/>
          </a:xfrm>
          <a:prstGeom prst="rect">
            <a:avLst/>
          </a:prstGeom>
        </p:spPr>
        <p:txBody>
          <a:bodyPr vert="horz" lIns="0" tIns="0" rIns="0" bIns="0" numCol="1" spcCol="342000" rtlCol="0">
            <a:noAutofit/>
          </a:bodyPr>
          <a:lstStyle>
            <a:lvl1pPr marL="182563" indent="-1825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1pPr>
            <a:lvl2pPr marL="4524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2pPr>
            <a:lvl3pPr marL="7223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3pPr>
            <a:lvl4pPr marL="98107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4pPr>
            <a:lvl5pPr marL="125095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 b="1" dirty="0" err="1">
                <a:latin typeface="+mn-lt"/>
              </a:rPr>
              <a:t>FlexHex</a:t>
            </a:r>
            <a:br>
              <a:rPr lang="en-US" dirty="0">
                <a:latin typeface="+mn-lt"/>
              </a:rPr>
            </a:br>
            <a:r>
              <a:rPr lang="sl-SI" dirty="0">
                <a:latin typeface="+mn-lt"/>
              </a:rPr>
              <a:t>Robotski </a:t>
            </a:r>
            <a:r>
              <a:rPr lang="sl-SI" dirty="0" err="1">
                <a:latin typeface="+mn-lt"/>
              </a:rPr>
              <a:t>hexapodi</a:t>
            </a:r>
            <a:r>
              <a:rPr lang="sl-SI" dirty="0">
                <a:latin typeface="+mn-lt"/>
              </a:rPr>
              <a:t> za avtomobilsko industrijo</a:t>
            </a:r>
            <a:br>
              <a:rPr lang="en-US" dirty="0">
                <a:highlight>
                  <a:srgbClr val="FFFF00"/>
                </a:highlight>
                <a:latin typeface="+mn-lt"/>
              </a:rPr>
            </a:br>
            <a:r>
              <a:rPr lang="en-US" dirty="0">
                <a:solidFill>
                  <a:schemeClr val="accent1"/>
                </a:solidFill>
                <a:latin typeface="+mn-lt"/>
              </a:rPr>
              <a:t>http://flexhex-robot.com/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DE58E559-2880-458A-B8F9-A9691E4032C5}"/>
              </a:ext>
            </a:extLst>
          </p:cNvPr>
          <p:cNvSpPr txBox="1">
            <a:spLocks/>
          </p:cNvSpPr>
          <p:nvPr/>
        </p:nvSpPr>
        <p:spPr>
          <a:xfrm>
            <a:off x="6269038" y="1776044"/>
            <a:ext cx="2357438" cy="843665"/>
          </a:xfrm>
          <a:prstGeom prst="rect">
            <a:avLst/>
          </a:prstGeom>
        </p:spPr>
        <p:txBody>
          <a:bodyPr vert="horz" lIns="0" tIns="0" rIns="0" bIns="0" numCol="1" spcCol="342000" rtlCol="0">
            <a:noAutofit/>
          </a:bodyPr>
          <a:lstStyle>
            <a:lvl1pPr marL="182563" indent="-1825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1pPr>
            <a:lvl2pPr marL="4524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2pPr>
            <a:lvl3pPr marL="7223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3pPr>
            <a:lvl4pPr marL="98107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4pPr>
            <a:lvl5pPr marL="125095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ai Jamjuree" panose="00000500000000000000" pitchFamily="2" charset="-34"/>
                <a:ea typeface="+mn-ea"/>
                <a:cs typeface="Bai Jamjuree" panose="00000500000000000000" pitchFamily="2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l-SI" sz="1400" b="1" dirty="0">
                <a:latin typeface="+mn-lt"/>
              </a:rPr>
              <a:t>Atom </a:t>
            </a:r>
            <a:r>
              <a:rPr lang="sl-SI" sz="1400" b="1" dirty="0" err="1">
                <a:latin typeface="+mn-lt"/>
              </a:rPr>
              <a:t>Quantum</a:t>
            </a:r>
            <a:r>
              <a:rPr lang="sl-SI" sz="1400" b="1" dirty="0">
                <a:latin typeface="+mn-lt"/>
              </a:rPr>
              <a:t> </a:t>
            </a:r>
            <a:r>
              <a:rPr lang="sl-SI" sz="1400" b="1" dirty="0" err="1">
                <a:latin typeface="+mn-lt"/>
              </a:rPr>
              <a:t>Labs</a:t>
            </a:r>
            <a:br>
              <a:rPr lang="en-US" dirty="0">
                <a:latin typeface="+mn-lt"/>
              </a:rPr>
            </a:br>
            <a:r>
              <a:rPr lang="sl-SI" dirty="0">
                <a:latin typeface="+mn-lt"/>
              </a:rPr>
              <a:t>Razvoj kvantnih računalnikov s hladnimi nevtralnimi atomi</a:t>
            </a:r>
            <a:br>
              <a:rPr lang="en-US" dirty="0">
                <a:latin typeface="+mn-lt"/>
              </a:rPr>
            </a:br>
            <a:r>
              <a:rPr lang="en-US" dirty="0">
                <a:solidFill>
                  <a:schemeClr val="accent1"/>
                </a:solidFill>
                <a:latin typeface="+mn-lt"/>
              </a:rPr>
              <a:t>http</a:t>
            </a:r>
            <a:r>
              <a:rPr lang="sl-SI" dirty="0">
                <a:solidFill>
                  <a:schemeClr val="accent1"/>
                </a:solidFill>
                <a:latin typeface="+mn-lt"/>
              </a:rPr>
              <a:t>s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://</a:t>
            </a:r>
            <a:r>
              <a:rPr lang="sl-SI" dirty="0">
                <a:solidFill>
                  <a:schemeClr val="accent1"/>
                </a:solidFill>
                <a:latin typeface="+mn-lt"/>
              </a:rPr>
              <a:t>atomql.com/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5051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62F6-5DB7-4F55-B7BB-9208DCAE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Primerjava</a:t>
            </a:r>
            <a:r>
              <a:rPr lang="en-US" dirty="0"/>
              <a:t> s </a:t>
            </a:r>
            <a:r>
              <a:rPr lang="sl-SI" dirty="0"/>
              <a:t>tujino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1CF9D-3099-436C-8C93-9EEDF0789D0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sl-SI" dirty="0"/>
              <a:t>Primerjava IJS // Maks Planck Institute (MPG) // </a:t>
            </a:r>
            <a:r>
              <a:rPr lang="en-US" dirty="0"/>
              <a:t>French National Centre for Scientific Research</a:t>
            </a:r>
            <a:r>
              <a:rPr lang="sl-SI" dirty="0"/>
              <a:t> (CNRS) </a:t>
            </a:r>
          </a:p>
          <a:p>
            <a:endParaRPr lang="sl-S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418D4-4E3B-49EE-8669-9A8DD7A8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Podatki so za leto 2025.</a:t>
            </a:r>
            <a:endParaRPr lang="sl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C38B5-E26B-40F1-AC9F-04C221FC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31</a:t>
            </a:fld>
            <a:endParaRPr lang="sl-SI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AC5D46E-00C2-470E-A1CA-1CB1F2F85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206868"/>
              </p:ext>
            </p:extLst>
          </p:nvPr>
        </p:nvGraphicFramePr>
        <p:xfrm>
          <a:off x="2906207" y="2359029"/>
          <a:ext cx="8391565" cy="16916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167805">
                  <a:extLst>
                    <a:ext uri="{9D8B030D-6E8A-4147-A177-3AD203B41FA5}">
                      <a16:colId xmlns:a16="http://schemas.microsoft.com/office/drawing/2014/main" val="1948608093"/>
                    </a:ext>
                  </a:extLst>
                </a:gridCol>
                <a:gridCol w="1285837">
                  <a:extLst>
                    <a:ext uri="{9D8B030D-6E8A-4147-A177-3AD203B41FA5}">
                      <a16:colId xmlns:a16="http://schemas.microsoft.com/office/drawing/2014/main" val="3297349526"/>
                    </a:ext>
                  </a:extLst>
                </a:gridCol>
                <a:gridCol w="1610359">
                  <a:extLst>
                    <a:ext uri="{9D8B030D-6E8A-4147-A177-3AD203B41FA5}">
                      <a16:colId xmlns:a16="http://schemas.microsoft.com/office/drawing/2014/main" val="661240353"/>
                    </a:ext>
                  </a:extLst>
                </a:gridCol>
                <a:gridCol w="1923229">
                  <a:extLst>
                    <a:ext uri="{9D8B030D-6E8A-4147-A177-3AD203B41FA5}">
                      <a16:colId xmlns:a16="http://schemas.microsoft.com/office/drawing/2014/main" val="1002807491"/>
                    </a:ext>
                  </a:extLst>
                </a:gridCol>
                <a:gridCol w="2404335">
                  <a:extLst>
                    <a:ext uri="{9D8B030D-6E8A-4147-A177-3AD203B41FA5}">
                      <a16:colId xmlns:a16="http://schemas.microsoft.com/office/drawing/2014/main" val="185214132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sl-SI" dirty="0">
                        <a:latin typeface="+mn-lt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  <a:latin typeface="+mn-lt"/>
                        </a:rPr>
                        <a:t>Št. prebivalstva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  <a:latin typeface="+mn-lt"/>
                        </a:rPr>
                        <a:t>Št. zaposlenih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  <a:latin typeface="+mn-lt"/>
                        </a:rPr>
                        <a:t>Št. zaposlenih </a:t>
                      </a:r>
                    </a:p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  <a:latin typeface="+mn-lt"/>
                        </a:rPr>
                        <a:t>glede na št. prebivalstva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146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sl-SI" sz="1600" b="1" dirty="0">
                          <a:latin typeface="+mn-lt"/>
                        </a:rPr>
                        <a:t>IJS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+mn-lt"/>
                        </a:rPr>
                        <a:t>Slovenija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>
                          <a:latin typeface="+mn-lt"/>
                        </a:rPr>
                        <a:t>2,13 milijonov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1.306</a:t>
                      </a:r>
                      <a:endParaRPr lang="sl-SI" sz="1600" dirty="0"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>
                          <a:latin typeface="+mn-lt"/>
                        </a:rPr>
                        <a:t>0,06 %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0574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latin typeface="+mn-lt"/>
                        </a:rPr>
                        <a:t>MPG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+mn-lt"/>
                        </a:rPr>
                        <a:t>Nemčija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>
                          <a:latin typeface="+mn-lt"/>
                        </a:rPr>
                        <a:t>84,08 milijonov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>
                          <a:latin typeface="+mn-lt"/>
                        </a:rPr>
                        <a:t>26.000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>
                          <a:latin typeface="+mn-lt"/>
                        </a:rPr>
                        <a:t>0,03 %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6180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latin typeface="+mn-lt"/>
                        </a:rPr>
                        <a:t>CNRS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+mn-lt"/>
                        </a:rPr>
                        <a:t>Francija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>
                          <a:latin typeface="+mn-lt"/>
                        </a:rPr>
                        <a:t>69,08 milijonov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>
                          <a:latin typeface="+mn-lt"/>
                        </a:rPr>
                        <a:t>35.000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>
                          <a:latin typeface="+mn-lt"/>
                        </a:rPr>
                        <a:t>0,05 %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5470474"/>
                  </a:ext>
                </a:extLst>
              </a:tr>
            </a:tbl>
          </a:graphicData>
        </a:graphic>
      </p:graphicFrame>
      <p:graphicFrame>
        <p:nvGraphicFramePr>
          <p:cNvPr id="46" name="Table 4">
            <a:extLst>
              <a:ext uri="{FF2B5EF4-FFF2-40B4-BE49-F238E27FC236}">
                <a16:creationId xmlns:a16="http://schemas.microsoft.com/office/drawing/2014/main" id="{8BFFF364-A91B-4D06-877A-1C0C5BF28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725569"/>
              </p:ext>
            </p:extLst>
          </p:nvPr>
        </p:nvGraphicFramePr>
        <p:xfrm>
          <a:off x="2906207" y="4327068"/>
          <a:ext cx="8402322" cy="16916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194699">
                  <a:extLst>
                    <a:ext uri="{9D8B030D-6E8A-4147-A177-3AD203B41FA5}">
                      <a16:colId xmlns:a16="http://schemas.microsoft.com/office/drawing/2014/main" val="1948608093"/>
                    </a:ext>
                  </a:extLst>
                </a:gridCol>
                <a:gridCol w="1283296">
                  <a:extLst>
                    <a:ext uri="{9D8B030D-6E8A-4147-A177-3AD203B41FA5}">
                      <a16:colId xmlns:a16="http://schemas.microsoft.com/office/drawing/2014/main" val="3297349526"/>
                    </a:ext>
                  </a:extLst>
                </a:gridCol>
                <a:gridCol w="3520712">
                  <a:extLst>
                    <a:ext uri="{9D8B030D-6E8A-4147-A177-3AD203B41FA5}">
                      <a16:colId xmlns:a16="http://schemas.microsoft.com/office/drawing/2014/main" val="661240353"/>
                    </a:ext>
                  </a:extLst>
                </a:gridCol>
                <a:gridCol w="2403615">
                  <a:extLst>
                    <a:ext uri="{9D8B030D-6E8A-4147-A177-3AD203B41FA5}">
                      <a16:colId xmlns:a16="http://schemas.microsoft.com/office/drawing/2014/main" val="10028074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l-SI" dirty="0">
                        <a:latin typeface="+mn-lt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  <a:latin typeface="+mn-lt"/>
                        </a:rPr>
                        <a:t>Letni prihodki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  <a:latin typeface="+mn-lt"/>
                        </a:rPr>
                        <a:t>Letni prihodki na zaposlenega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146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sl-SI" sz="1600" b="1" dirty="0">
                          <a:latin typeface="+mn-lt"/>
                        </a:rPr>
                        <a:t>IJS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+mn-lt"/>
                        </a:rPr>
                        <a:t>Slovenija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>
                          <a:latin typeface="+mn-lt"/>
                        </a:rPr>
                        <a:t>96 milijonov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>
                          <a:latin typeface="+mn-lt"/>
                        </a:rPr>
                        <a:t>73.439 €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0574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latin typeface="+mn-lt"/>
                        </a:rPr>
                        <a:t>MPG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+mn-lt"/>
                        </a:rPr>
                        <a:t>Nemčija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>
                          <a:latin typeface="+mn-lt"/>
                        </a:rPr>
                        <a:t>2698 milijonov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>
                          <a:latin typeface="+mn-lt"/>
                        </a:rPr>
                        <a:t>103.769 €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6180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latin typeface="+mn-lt"/>
                        </a:rPr>
                        <a:t>CNRS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+mn-lt"/>
                        </a:rPr>
                        <a:t>Francija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>
                          <a:latin typeface="+mn-lt"/>
                        </a:rPr>
                        <a:t>3974 milijonov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>
                          <a:latin typeface="+mn-lt"/>
                        </a:rPr>
                        <a:t>113.543 €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547047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06EB479-56FF-4A0A-BD5C-29C2A63A6A07}"/>
              </a:ext>
            </a:extLst>
          </p:cNvPr>
          <p:cNvSpPr txBox="1"/>
          <p:nvPr/>
        </p:nvSpPr>
        <p:spPr>
          <a:xfrm>
            <a:off x="768304" y="3674066"/>
            <a:ext cx="202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1"/>
                </a:solidFill>
              </a:rPr>
              <a:t>Zaposleni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74AAEC1-DFB9-4451-BB22-0F64A8436E71}"/>
              </a:ext>
            </a:extLst>
          </p:cNvPr>
          <p:cNvSpPr txBox="1"/>
          <p:nvPr/>
        </p:nvSpPr>
        <p:spPr>
          <a:xfrm>
            <a:off x="768304" y="5625624"/>
            <a:ext cx="202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1"/>
                </a:solidFill>
              </a:rPr>
              <a:t>Prihodki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CEAEC51-6458-4BB9-9778-092AF75FDA61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C25E3E7-AF3B-4ACD-B3AC-79CF0F33D886}"/>
              </a:ext>
            </a:extLst>
          </p:cNvPr>
          <p:cNvCxnSpPr>
            <a:cxnSpLocks/>
          </p:cNvCxnSpPr>
          <p:nvPr/>
        </p:nvCxnSpPr>
        <p:spPr>
          <a:xfrm>
            <a:off x="821224" y="4057941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8FDDC04-04DB-447E-982C-B03E3AE958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87" y="2041606"/>
            <a:ext cx="710507" cy="710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083FB3-E614-4D0A-A9F9-7056BACFB7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04" y="1935976"/>
            <a:ext cx="847317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4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66208F-D2EE-4DA3-B047-EE742D2061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3"/>
          <a:stretch/>
        </p:blipFill>
        <p:spPr>
          <a:xfrm>
            <a:off x="6284883" y="2837333"/>
            <a:ext cx="5023646" cy="3172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8A8C7-7545-4D6D-9482-4034D7CC1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Sodelovanje z javnostmi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7AF945C-CC66-4663-A67F-8CEE2EB0DC24}"/>
              </a:ext>
            </a:extLst>
          </p:cNvPr>
          <p:cNvSpPr txBox="1">
            <a:spLocks noGrp="1"/>
          </p:cNvSpPr>
          <p:nvPr>
            <p:ph sz="half" idx="13"/>
          </p:nvPr>
        </p:nvSpPr>
        <p:spPr>
          <a:xfrm>
            <a:off x="838200" y="1569266"/>
            <a:ext cx="6979024" cy="43531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800" dirty="0"/>
              <a:t>Število obiskovalk in obiskovalcev dogodkov, organiziranih za različne javnosti ter število obiskovalk in obiskovalcev izobraževalnega centra</a:t>
            </a:r>
          </a:p>
          <a:p>
            <a:pPr marL="0" indent="0">
              <a:buNone/>
            </a:pPr>
            <a:endParaRPr lang="sl-SI" sz="1800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E7D83D74-1A44-7E3C-C09A-41A7C6BAF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Podatki so za leto 2025.</a:t>
            </a:r>
            <a:endParaRPr lang="sl-S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F21363-5963-4F07-AFFF-DB8FEE144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32</a:t>
            </a:fld>
            <a:endParaRPr lang="sl-SI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9B28C69E-B0BF-4258-AADE-BF90A64D166F}"/>
              </a:ext>
            </a:extLst>
          </p:cNvPr>
          <p:cNvSpPr txBox="1">
            <a:spLocks/>
          </p:cNvSpPr>
          <p:nvPr/>
        </p:nvSpPr>
        <p:spPr>
          <a:xfrm>
            <a:off x="2867432" y="3063892"/>
            <a:ext cx="2115937" cy="26012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1.200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9.500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1.010</a:t>
            </a:r>
            <a:endParaRPr lang="sl-SI" sz="1800" dirty="0"/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1.000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2.000</a:t>
            </a:r>
            <a:r>
              <a:rPr lang="sl-SI" sz="1800" dirty="0"/>
              <a:t>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83222A-F7F2-49D9-B28E-AACF8FDF36B3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 več kot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21.600+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obiskovalk in obiskovalcev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C3CBD3-A7B6-4C10-AC45-D63EDC84F60E}"/>
              </a:ext>
            </a:extLst>
          </p:cNvPr>
          <p:cNvSpPr txBox="1">
            <a:spLocks/>
          </p:cNvSpPr>
          <p:nvPr/>
        </p:nvSpPr>
        <p:spPr>
          <a:xfrm>
            <a:off x="883471" y="2701570"/>
            <a:ext cx="2873928" cy="3623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1800" b="1" dirty="0">
                <a:solidFill>
                  <a:schemeClr val="accent1"/>
                </a:solidFill>
              </a:rPr>
              <a:t>Dogodki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468592-26D7-4061-9F0D-9B6244856976}"/>
              </a:ext>
            </a:extLst>
          </p:cNvPr>
          <p:cNvSpPr txBox="1">
            <a:spLocks/>
          </p:cNvSpPr>
          <p:nvPr/>
        </p:nvSpPr>
        <p:spPr>
          <a:xfrm>
            <a:off x="883471" y="5124817"/>
            <a:ext cx="2873928" cy="12458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800" b="1" dirty="0">
                <a:solidFill>
                  <a:schemeClr val="accent1"/>
                </a:solidFill>
              </a:rPr>
              <a:t>Izobraževalni center za jedrsko tehnologijo</a:t>
            </a:r>
            <a:endParaRPr lang="sl-SI" sz="1800" b="1" dirty="0">
              <a:solidFill>
                <a:schemeClr val="accent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672873B-E9D7-44DF-BB5B-E89808E12242}"/>
              </a:ext>
            </a:extLst>
          </p:cNvPr>
          <p:cNvSpPr txBox="1">
            <a:spLocks/>
          </p:cNvSpPr>
          <p:nvPr/>
        </p:nvSpPr>
        <p:spPr>
          <a:xfrm>
            <a:off x="2866950" y="5124817"/>
            <a:ext cx="2115937" cy="26012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6.940</a:t>
            </a:r>
            <a:endParaRPr lang="sl-SI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239CC4-514B-4080-8233-83E97831255B}"/>
              </a:ext>
            </a:extLst>
          </p:cNvPr>
          <p:cNvSpPr txBox="1"/>
          <p:nvPr/>
        </p:nvSpPr>
        <p:spPr>
          <a:xfrm>
            <a:off x="838198" y="3125124"/>
            <a:ext cx="2873928" cy="169277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sl-SI" sz="1800" dirty="0">
                <a:solidFill>
                  <a:schemeClr val="accent1"/>
                </a:solidFill>
              </a:rPr>
              <a:t>Kolokviji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l-SI" sz="1800" dirty="0">
                <a:solidFill>
                  <a:schemeClr val="accent1"/>
                </a:solidFill>
              </a:rPr>
              <a:t>Galerija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l-SI" sz="1800" dirty="0">
                <a:solidFill>
                  <a:schemeClr val="accent1"/>
                </a:solidFill>
              </a:rPr>
              <a:t>Obiski šol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l-SI" sz="1800" dirty="0">
                <a:solidFill>
                  <a:schemeClr val="accent1"/>
                </a:solidFill>
              </a:rPr>
              <a:t>Štefanovi dnevi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l-SI" sz="1800" dirty="0">
                <a:solidFill>
                  <a:schemeClr val="accent1"/>
                </a:solidFill>
              </a:rPr>
              <a:t>Dan odprtih vrat</a:t>
            </a:r>
          </a:p>
        </p:txBody>
      </p:sp>
    </p:spTree>
    <p:extLst>
      <p:ext uri="{BB962C8B-B14F-4D97-AF65-F5344CB8AC3E}">
        <p14:creationId xmlns:p14="http://schemas.microsoft.com/office/powerpoint/2010/main" val="782950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8A8C7-7545-4D6D-9482-4034D7CC1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Pojavljanje v medijih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945B0E-E4A5-466B-8546-A1FE52B89FC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sl-SI" dirty="0"/>
              <a:t>Pojavnost Instituta ”Jožef Stefan ” in </a:t>
            </a:r>
          </a:p>
          <a:p>
            <a:r>
              <a:rPr lang="sl-SI" dirty="0"/>
              <a:t>direktorja v tiskanih in spletnih medijih</a:t>
            </a:r>
          </a:p>
          <a:p>
            <a:endParaRPr lang="sl-SI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C4E59B9C-C9FF-46A2-66FE-218BE9EC4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Podatki so za leto 2025.</a:t>
            </a:r>
            <a:endParaRPr lang="sl-S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80C73-996F-4BD6-AE8D-3CA650D73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33</a:t>
            </a:fld>
            <a:endParaRPr lang="sl-SI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83222A-F7F2-49D9-B28E-AACF8FDF36B3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</a:rPr>
              <a:t>3.182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medijskih objav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CC33F-9830-4937-9697-04CEC099EB53}"/>
              </a:ext>
            </a:extLst>
          </p:cNvPr>
          <p:cNvSpPr txBox="1"/>
          <p:nvPr/>
        </p:nvSpPr>
        <p:spPr>
          <a:xfrm>
            <a:off x="6351959" y="4261101"/>
            <a:ext cx="295720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gorenjskiglas.si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rtvslo.si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sta.si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telex.si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Delo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218090-DAA4-4CB9-A5C0-84984C262EAF}"/>
              </a:ext>
            </a:extLst>
          </p:cNvPr>
          <p:cNvSpPr txBox="1"/>
          <p:nvPr/>
        </p:nvSpPr>
        <p:spPr>
          <a:xfrm>
            <a:off x="9037863" y="4234150"/>
            <a:ext cx="295720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STA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Saša Senica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S. S.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Nina </a:t>
            </a:r>
            <a:r>
              <a:rPr lang="sl-SI" b="1" dirty="0" err="1">
                <a:solidFill>
                  <a:schemeClr val="accent1"/>
                </a:solidFill>
              </a:rPr>
              <a:t>Slaček</a:t>
            </a:r>
            <a:endParaRPr lang="sl-SI" b="1" dirty="0">
              <a:solidFill>
                <a:schemeClr val="accent1"/>
              </a:solidFill>
            </a:endParaRP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A. I.</a:t>
            </a:r>
            <a:endParaRPr lang="sl-SI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EBBF1-3578-436E-AA43-D58DEB59E675}"/>
              </a:ext>
            </a:extLst>
          </p:cNvPr>
          <p:cNvSpPr txBox="1"/>
          <p:nvPr/>
        </p:nvSpPr>
        <p:spPr>
          <a:xfrm>
            <a:off x="6266350" y="3322060"/>
            <a:ext cx="21107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</a:t>
            </a:r>
            <a:r>
              <a:rPr lang="sl-SI" b="1" dirty="0" err="1"/>
              <a:t>edij</a:t>
            </a:r>
            <a:r>
              <a:rPr lang="en-US" b="1" dirty="0" err="1"/>
              <a:t>i</a:t>
            </a:r>
            <a:r>
              <a:rPr lang="sl-SI" dirty="0"/>
              <a:t>, ki so največ pisali o omenjenih temah: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4082D4-63F4-401C-99A6-3E835DB9E403}"/>
              </a:ext>
            </a:extLst>
          </p:cNvPr>
          <p:cNvSpPr txBox="1"/>
          <p:nvPr/>
        </p:nvSpPr>
        <p:spPr>
          <a:xfrm>
            <a:off x="8870212" y="3322060"/>
            <a:ext cx="21107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Avtorice</a:t>
            </a:r>
            <a:r>
              <a:rPr lang="en-US" b="1" dirty="0"/>
              <a:t> </a:t>
            </a:r>
            <a:r>
              <a:rPr lang="sl-SI" b="1" dirty="0"/>
              <a:t>in </a:t>
            </a:r>
            <a:r>
              <a:rPr lang="sl-SI" b="1" dirty="0" err="1"/>
              <a:t>avtorj</a:t>
            </a:r>
            <a:r>
              <a:rPr lang="en-US" b="1" dirty="0" err="1"/>
              <a:t>i</a:t>
            </a:r>
            <a:r>
              <a:rPr lang="sl-SI" dirty="0"/>
              <a:t>, ki so največ pisali o  omenjenih temah: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546265-749F-4611-A806-557FFCA4BA82}"/>
              </a:ext>
            </a:extLst>
          </p:cNvPr>
          <p:cNvSpPr/>
          <p:nvPr/>
        </p:nvSpPr>
        <p:spPr>
          <a:xfrm>
            <a:off x="774404" y="2521848"/>
            <a:ext cx="3085489" cy="30854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accent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9E96692-57CE-4E03-8F3D-76D8AA83B764}"/>
              </a:ext>
            </a:extLst>
          </p:cNvPr>
          <p:cNvSpPr/>
          <p:nvPr/>
        </p:nvSpPr>
        <p:spPr>
          <a:xfrm>
            <a:off x="2519473" y="2465079"/>
            <a:ext cx="1659526" cy="1659526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16D99C-30C9-463C-AEE9-AF0EB1DAF492}"/>
              </a:ext>
            </a:extLst>
          </p:cNvPr>
          <p:cNvSpPr txBox="1"/>
          <p:nvPr/>
        </p:nvSpPr>
        <p:spPr>
          <a:xfrm>
            <a:off x="4786998" y="2777573"/>
            <a:ext cx="1277028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sl-SI" sz="3200" b="1" dirty="0">
                <a:solidFill>
                  <a:schemeClr val="accent6"/>
                </a:solidFill>
              </a:rPr>
              <a:t>20 %</a:t>
            </a:r>
          </a:p>
          <a:p>
            <a:pPr>
              <a:defRPr/>
            </a:pPr>
            <a:r>
              <a:rPr lang="sl-SI" dirty="0">
                <a:solidFill>
                  <a:schemeClr val="accent6"/>
                </a:solidFill>
              </a:rPr>
              <a:t>objav v </a:t>
            </a:r>
          </a:p>
          <a:p>
            <a:pPr>
              <a:defRPr/>
            </a:pPr>
            <a:r>
              <a:rPr lang="sl-SI" dirty="0">
                <a:solidFill>
                  <a:schemeClr val="accent6"/>
                </a:solidFill>
              </a:rPr>
              <a:t>tiskanih medijih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2DF901-CD8F-47E3-80AD-7C290A128BD3}"/>
              </a:ext>
            </a:extLst>
          </p:cNvPr>
          <p:cNvSpPr txBox="1"/>
          <p:nvPr/>
        </p:nvSpPr>
        <p:spPr>
          <a:xfrm>
            <a:off x="1267079" y="4002034"/>
            <a:ext cx="1761554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3200" b="1" dirty="0">
                <a:solidFill>
                  <a:schemeClr val="bg1"/>
                </a:solidFill>
              </a:rPr>
              <a:t>80 %</a:t>
            </a:r>
            <a:r>
              <a:rPr lang="sl-SI" sz="2400" b="1" dirty="0">
                <a:solidFill>
                  <a:schemeClr val="bg1"/>
                </a:solidFill>
              </a:rPr>
              <a:t>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objav v spletnih medijih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90A1FB-2A2F-4858-937D-FD937D5EE9D3}"/>
              </a:ext>
            </a:extLst>
          </p:cNvPr>
          <p:cNvCxnSpPr>
            <a:cxnSpLocks/>
          </p:cNvCxnSpPr>
          <p:nvPr/>
        </p:nvCxnSpPr>
        <p:spPr>
          <a:xfrm flipH="1">
            <a:off x="3720701" y="3007317"/>
            <a:ext cx="80777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31FB70-8CB9-4350-ACD8-FA25837AEA5F}"/>
              </a:ext>
            </a:extLst>
          </p:cNvPr>
          <p:cNvCxnSpPr>
            <a:cxnSpLocks/>
          </p:cNvCxnSpPr>
          <p:nvPr/>
        </p:nvCxnSpPr>
        <p:spPr>
          <a:xfrm>
            <a:off x="4550616" y="2779507"/>
            <a:ext cx="0" cy="132150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11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0121AE-D5BB-4299-87C4-FC106089A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9C5090-7CD0-4540-9AEC-2207690D1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B51CE-944E-46F9-A814-250F0E9700E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40D99-4309-4F3E-AB54-D7DE37130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36C58C5-B627-48D0-A1A2-F881587ADEA7}" type="slidenum">
              <a:rPr lang="sl-SI" smtClean="0"/>
              <a:t>34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5986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CB670B2-6254-47C6-A11D-E804515CC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E17CCD-BC08-4D34-BD85-F7D6F8488B4C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40D99-4309-4F3E-AB54-D7DE37130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35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1380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C0DCD8-E14F-7FED-2825-F6FFD4E1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20F3D2-AD57-CB3A-D2F7-73069D23577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8925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97E45B-A8D6-4B39-95BF-893A6449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9791C6-40FC-4315-9AD8-11897FC52FA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80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B6955-5D3F-40EF-BBC1-667A1BF1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4BC55-065F-4DD3-9F2B-13126AA0CCB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20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798D0-788B-465A-91EF-4A6A30903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4E63E-2CBE-4FB9-B14E-DCFADE6008B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44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B1879CB-128E-4310-BF12-D4F457C3D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chemeClr val="bg1"/>
                </a:solidFill>
              </a:rPr>
              <a:t>Institut</a:t>
            </a:r>
            <a:r>
              <a:rPr lang="en-US" sz="3600" dirty="0">
                <a:solidFill>
                  <a:schemeClr val="bg1"/>
                </a:solidFill>
              </a:rPr>
              <a:t> “</a:t>
            </a:r>
            <a:r>
              <a:rPr lang="en-US" sz="3600" dirty="0" err="1">
                <a:solidFill>
                  <a:schemeClr val="bg1"/>
                </a:solidFill>
              </a:rPr>
              <a:t>Jožef</a:t>
            </a:r>
            <a:r>
              <a:rPr lang="en-US" sz="3600" dirty="0">
                <a:solidFill>
                  <a:schemeClr val="bg1"/>
                </a:solidFill>
              </a:rPr>
              <a:t> Stefan”</a:t>
            </a:r>
            <a:r>
              <a:rPr lang="sl-SI" sz="3600" dirty="0">
                <a:solidFill>
                  <a:schemeClr val="bg1"/>
                </a:solidFill>
              </a:rPr>
              <a:t> (IJS)</a:t>
            </a:r>
            <a:endParaRPr lang="sl-S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B7D2A5-BFDD-41BB-B25D-A003215BF7A0}"/>
              </a:ext>
            </a:extLst>
          </p:cNvPr>
          <p:cNvSpPr txBox="1">
            <a:spLocks/>
          </p:cNvSpPr>
          <p:nvPr/>
        </p:nvSpPr>
        <p:spPr>
          <a:xfrm>
            <a:off x="831850" y="5771327"/>
            <a:ext cx="10515600" cy="476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7979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Text25L" panose="020000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2000" i="1" dirty="0">
                <a:solidFill>
                  <a:srgbClr val="47979F"/>
                </a:solidFill>
                <a:latin typeface="+mn-lt"/>
              </a:rPr>
              <a:t>Znanje v gibanju, prihodnost v nastajanju</a:t>
            </a:r>
          </a:p>
        </p:txBody>
      </p:sp>
    </p:spTree>
    <p:extLst>
      <p:ext uri="{BB962C8B-B14F-4D97-AF65-F5344CB8AC3E}">
        <p14:creationId xmlns:p14="http://schemas.microsoft.com/office/powerpoint/2010/main" val="2145032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66321-0DE4-42E7-A226-579A905B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FAD71-DFCD-421B-ADB8-883CB017C97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61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86A1-2DCC-4D52-8954-1FA3B59A9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B9C96-2AD5-4CC8-B6A6-53FFEE6E590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09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07E612-77F6-4205-A9EF-418AF218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904D7E-FE04-47A0-901D-20437E03E77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35819-52F8-4551-A218-57A3A092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36C58C5-B627-48D0-A1A2-F881587ADEA7}" type="slidenum">
              <a:rPr lang="sl-SI" smtClean="0"/>
              <a:t>42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9258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F66C-7A27-4124-B641-2F47186B1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6B266-3A5B-4A1E-BF3D-49CF7F226E96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67975-0705-44B0-9BB2-32E7A6DA8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36C58C5-B627-48D0-A1A2-F881587ADEA7}" type="slidenum">
              <a:rPr lang="sl-SI" smtClean="0"/>
              <a:pPr/>
              <a:t>43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6544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634A1D-49AF-4915-AD6B-701E246D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789E91-C7D5-4FD0-B2F7-6462080A1F5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9A8C7-902D-46FD-A95D-F2CF2F96E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36C58C5-B627-48D0-A1A2-F881587ADEA7}" type="slidenum">
              <a:rPr lang="sl-SI" smtClean="0"/>
              <a:t>44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47220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C062B-BFBF-4216-AA63-CFD4375AC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27F68-2752-4469-A9AB-3EDAFF72F5B4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78657-A689-480C-8A9C-BC50E4B23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36C58C5-B627-48D0-A1A2-F881587ADEA7}" type="slidenum">
              <a:rPr lang="sl-SI" smtClean="0"/>
              <a:pPr/>
              <a:t>45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3498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E815-CBBC-4613-BB48-EDFB5103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60676-0E40-4424-8CE4-08A5497BAA7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7D6B6-4F28-43DA-AFA9-93B9C7A7A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36C58C5-B627-48D0-A1A2-F881587ADEA7}" type="slidenum">
              <a:rPr lang="sl-SI" smtClean="0"/>
              <a:t>46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95537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050897-63F5-4469-9FF0-CF2F954EF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3B8484-CF25-4779-9B21-7307606DE313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A205D-5E03-412C-B6FA-258B255F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36C58C5-B627-48D0-A1A2-F881587ADEA7}" type="slidenum">
              <a:rPr lang="sl-SI" smtClean="0"/>
              <a:pPr/>
              <a:t>47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19590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5046233" cy="523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>
                <a:solidFill>
                  <a:schemeClr val="bg1"/>
                </a:solidFill>
              </a:rPr>
              <a:t>Hvala za pozornost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B3D7D8-4E3C-4416-8B92-3B5B47338B06}"/>
              </a:ext>
            </a:extLst>
          </p:cNvPr>
          <p:cNvCxnSpPr>
            <a:cxnSpLocks/>
          </p:cNvCxnSpPr>
          <p:nvPr/>
        </p:nvCxnSpPr>
        <p:spPr>
          <a:xfrm>
            <a:off x="838199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5C9912-D089-43E5-AFFD-749B8E527EDB}"/>
              </a:ext>
            </a:extLst>
          </p:cNvPr>
          <p:cNvSpPr txBox="1"/>
          <p:nvPr/>
        </p:nvSpPr>
        <p:spPr>
          <a:xfrm>
            <a:off x="838200" y="4292750"/>
            <a:ext cx="687456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 err="1">
                <a:solidFill>
                  <a:schemeClr val="bg1"/>
                </a:solidFill>
                <a:latin typeface="Titillium Web" panose="00000500000000000000" pitchFamily="2" charset="-18"/>
              </a:rPr>
              <a:t>Institu</a:t>
            </a:r>
            <a:r>
              <a:rPr lang="en-US" dirty="0">
                <a:solidFill>
                  <a:schemeClr val="bg1"/>
                </a:solidFill>
                <a:latin typeface="Titillium Web" panose="00000500000000000000" pitchFamily="2" charset="-18"/>
              </a:rPr>
              <a:t>t “</a:t>
            </a:r>
            <a:r>
              <a:rPr lang="en-US" dirty="0" err="1">
                <a:solidFill>
                  <a:schemeClr val="bg1"/>
                </a:solidFill>
                <a:latin typeface="Titillium Web" panose="00000500000000000000" pitchFamily="2" charset="-18"/>
              </a:rPr>
              <a:t>Jožef</a:t>
            </a:r>
            <a:r>
              <a:rPr lang="en-US" dirty="0">
                <a:solidFill>
                  <a:schemeClr val="bg1"/>
                </a:solidFill>
                <a:latin typeface="Titillium Web" panose="00000500000000000000" pitchFamily="2" charset="-18"/>
              </a:rPr>
              <a:t> Stefan”</a:t>
            </a:r>
            <a:br>
              <a:rPr lang="sl-SI" dirty="0">
                <a:solidFill>
                  <a:schemeClr val="bg1"/>
                </a:solidFill>
                <a:latin typeface="Titillium Web" panose="00000500000000000000" pitchFamily="2" charset="-18"/>
              </a:rPr>
            </a:br>
            <a:r>
              <a:rPr lang="sl-SI" dirty="0">
                <a:solidFill>
                  <a:schemeClr val="bg1"/>
                </a:solidFill>
                <a:latin typeface="Titillium Web" panose="00000500000000000000" pitchFamily="2" charset="-18"/>
              </a:rPr>
              <a:t>Jamova cesta 39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  <a:latin typeface="Titillium Web" panose="00000500000000000000" pitchFamily="2" charset="-18"/>
              </a:rPr>
              <a:t>1000 Ljubljana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  <a:latin typeface="Titillium Web" panose="00000500000000000000" pitchFamily="2" charset="-18"/>
              </a:rPr>
              <a:t>Sloveni</a:t>
            </a:r>
            <a:r>
              <a:rPr lang="en-US" dirty="0">
                <a:solidFill>
                  <a:schemeClr val="bg1"/>
                </a:solidFill>
                <a:latin typeface="Titillium Web" panose="00000500000000000000" pitchFamily="2" charset="-18"/>
              </a:rPr>
              <a:t>j</a:t>
            </a:r>
            <a:r>
              <a:rPr lang="sl-SI" dirty="0">
                <a:solidFill>
                  <a:schemeClr val="bg1"/>
                </a:solidFill>
                <a:latin typeface="Titillium Web" panose="00000500000000000000" pitchFamily="2" charset="-18"/>
              </a:rPr>
              <a:t>a</a:t>
            </a:r>
            <a:br>
              <a:rPr lang="sl-SI" dirty="0">
                <a:solidFill>
                  <a:schemeClr val="bg1"/>
                </a:solidFill>
                <a:latin typeface="Titillium Web" panose="00000500000000000000" pitchFamily="2" charset="-18"/>
              </a:rPr>
            </a:br>
            <a:endParaRPr lang="sl-SI" dirty="0">
              <a:solidFill>
                <a:schemeClr val="bg1"/>
              </a:solidFill>
              <a:latin typeface="Titillium Web" panose="00000500000000000000" pitchFamily="2" charset="-1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  <a:latin typeface="Titillium Web" panose="00000500000000000000" pitchFamily="2" charset="-1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https://www.ijs.si/</a:t>
            </a:r>
            <a:endParaRPr lang="en-GB" sz="1800" dirty="0">
              <a:solidFill>
                <a:schemeClr val="bg1"/>
              </a:solidFill>
              <a:latin typeface="Titillium Web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95729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F9D776-5341-47D9-8259-35A094765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9738"/>
            <a:ext cx="10515600" cy="2852737"/>
          </a:xfrm>
        </p:spPr>
        <p:txBody>
          <a:bodyPr/>
          <a:lstStyle/>
          <a:p>
            <a:r>
              <a:rPr lang="en-US" sz="4800" b="1" dirty="0" err="1">
                <a:latin typeface="+mn-lt"/>
              </a:rPr>
              <a:t>Institut</a:t>
            </a:r>
            <a:r>
              <a:rPr lang="en-US" sz="4800" b="1" dirty="0">
                <a:latin typeface="+mn-lt"/>
              </a:rPr>
              <a:t> “</a:t>
            </a:r>
            <a:r>
              <a:rPr lang="en-US" sz="4800" b="1" dirty="0" err="1">
                <a:latin typeface="+mn-lt"/>
              </a:rPr>
              <a:t>Jožef</a:t>
            </a:r>
            <a:r>
              <a:rPr lang="en-US" sz="4800" b="1" dirty="0">
                <a:latin typeface="+mn-lt"/>
              </a:rPr>
              <a:t> Stefan”</a:t>
            </a:r>
            <a:r>
              <a:rPr lang="sl-SI" sz="4800" b="1" dirty="0">
                <a:latin typeface="+mn-lt"/>
              </a:rPr>
              <a:t> (IJS)</a:t>
            </a:r>
            <a:endParaRPr lang="sl-SI" b="1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0CF8C-8267-4683-B1D5-D810CC46A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62476"/>
            <a:ext cx="10515600" cy="1309406"/>
          </a:xfrm>
        </p:spPr>
        <p:txBody>
          <a:bodyPr/>
          <a:lstStyle/>
          <a:p>
            <a:r>
              <a:rPr lang="sl-SI" dirty="0">
                <a:solidFill>
                  <a:srgbClr val="47979F"/>
                </a:solidFill>
              </a:rPr>
              <a:t>Znanje v gibanju, prihodnost v nastajanju</a:t>
            </a:r>
          </a:p>
        </p:txBody>
      </p:sp>
    </p:spTree>
    <p:extLst>
      <p:ext uri="{BB962C8B-B14F-4D97-AF65-F5344CB8AC3E}">
        <p14:creationId xmlns:p14="http://schemas.microsoft.com/office/powerpoint/2010/main" val="531356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62D2E3-6680-4F8A-B8A0-FA6B38699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err="1">
                <a:solidFill>
                  <a:schemeClr val="bg1"/>
                </a:solidFill>
                <a:latin typeface="+mn-lt"/>
              </a:rPr>
              <a:t>Institut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 “</a:t>
            </a:r>
            <a:r>
              <a:rPr lang="en-US" sz="4800" b="1" dirty="0" err="1">
                <a:solidFill>
                  <a:schemeClr val="bg1"/>
                </a:solidFill>
                <a:latin typeface="+mn-lt"/>
              </a:rPr>
              <a:t>Jožef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 Stefan”</a:t>
            </a:r>
            <a:r>
              <a:rPr lang="sl-SI" sz="4800" b="1" dirty="0">
                <a:solidFill>
                  <a:schemeClr val="bg1"/>
                </a:solidFill>
                <a:latin typeface="+mn-lt"/>
              </a:rPr>
              <a:t> (IJS)</a:t>
            </a:r>
            <a:endParaRPr lang="sl-SI" b="1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DC5DAD-5B71-4EB0-BCA3-7BBE99B9A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>
                <a:solidFill>
                  <a:srgbClr val="47979F"/>
                </a:solidFill>
              </a:rPr>
              <a:t>Znanje v gibanju, prihodnost v nastajanju</a:t>
            </a:r>
          </a:p>
        </p:txBody>
      </p:sp>
    </p:spTree>
    <p:extLst>
      <p:ext uri="{BB962C8B-B14F-4D97-AF65-F5344CB8AC3E}">
        <p14:creationId xmlns:p14="http://schemas.microsoft.com/office/powerpoint/2010/main" val="2725093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12">
            <a:extLst>
              <a:ext uri="{FF2B5EF4-FFF2-40B4-BE49-F238E27FC236}">
                <a16:creationId xmlns:a16="http://schemas.microsoft.com/office/drawing/2014/main" id="{518B09E7-E291-EFBC-696F-0A770C1905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1"/>
          <a:stretch/>
        </p:blipFill>
        <p:spPr>
          <a:xfrm>
            <a:off x="687471" y="1994482"/>
            <a:ext cx="3486051" cy="3823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E162A-DF57-4678-AB0A-0131D25F4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D14BD94-0550-C718-6FB2-18BB849958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30353" y="3387853"/>
            <a:ext cx="5661220" cy="1248156"/>
          </a:xfrm>
        </p:spPr>
        <p:txBody>
          <a:bodyPr lIns="0" tIns="0" rIns="0" bIns="0">
            <a:noAutofit/>
          </a:bodyPr>
          <a:lstStyle/>
          <a:p>
            <a:pPr marL="0" indent="0">
              <a:buNone/>
            </a:pPr>
            <a:r>
              <a:rPr lang="en-US" sz="1800" dirty="0" err="1"/>
              <a:t>Institut</a:t>
            </a:r>
            <a:r>
              <a:rPr lang="en-US" sz="1800" dirty="0"/>
              <a:t> “</a:t>
            </a:r>
            <a:r>
              <a:rPr lang="en-US" sz="1800" dirty="0" err="1"/>
              <a:t>Jožef</a:t>
            </a:r>
            <a:r>
              <a:rPr lang="en-US" sz="1800" dirty="0"/>
              <a:t> Stefan” </a:t>
            </a:r>
            <a:r>
              <a:rPr lang="en-US" dirty="0" err="1"/>
              <a:t>nosi</a:t>
            </a:r>
            <a:r>
              <a:rPr lang="en-US" dirty="0"/>
              <a:t> </a:t>
            </a:r>
            <a:r>
              <a:rPr lang="en-US" dirty="0" err="1"/>
              <a:t>ime</a:t>
            </a:r>
            <a:r>
              <a:rPr lang="en-US" dirty="0"/>
              <a:t> po </a:t>
            </a:r>
            <a:r>
              <a:rPr lang="en-US" dirty="0" err="1"/>
              <a:t>slavnem</a:t>
            </a:r>
            <a:r>
              <a:rPr lang="en-US" dirty="0"/>
              <a:t> </a:t>
            </a:r>
            <a:r>
              <a:rPr lang="en-US" dirty="0" err="1"/>
              <a:t>slovenskem</a:t>
            </a:r>
            <a:r>
              <a:rPr lang="en-US" dirty="0"/>
              <a:t> </a:t>
            </a:r>
            <a:r>
              <a:rPr lang="en-US" dirty="0" err="1"/>
              <a:t>fiziku</a:t>
            </a:r>
            <a:r>
              <a:rPr lang="en-US" dirty="0"/>
              <a:t> </a:t>
            </a:r>
            <a:r>
              <a:rPr lang="en-US" dirty="0" err="1"/>
              <a:t>Jožefu</a:t>
            </a:r>
            <a:r>
              <a:rPr lang="en-US" dirty="0"/>
              <a:t> </a:t>
            </a:r>
            <a:r>
              <a:rPr lang="en-US" dirty="0" err="1"/>
              <a:t>Stefanu</a:t>
            </a:r>
            <a:r>
              <a:rPr lang="en-US" dirty="0"/>
              <a:t> in </a:t>
            </a:r>
            <a:r>
              <a:rPr lang="en-US" dirty="0" err="1"/>
              <a:t>edinem</a:t>
            </a:r>
            <a:r>
              <a:rPr lang="en-US" dirty="0"/>
              <a:t> </a:t>
            </a:r>
            <a:r>
              <a:rPr lang="en-US" dirty="0" err="1"/>
              <a:t>Slovencu</a:t>
            </a:r>
            <a:r>
              <a:rPr lang="en-US" dirty="0"/>
              <a:t>, po </a:t>
            </a:r>
            <a:r>
              <a:rPr lang="en-US" dirty="0" err="1"/>
              <a:t>katerem</a:t>
            </a:r>
            <a:r>
              <a:rPr lang="en-US" dirty="0"/>
              <a:t> je </a:t>
            </a:r>
            <a:r>
              <a:rPr lang="en-US" dirty="0" err="1"/>
              <a:t>bil</a:t>
            </a:r>
            <a:r>
              <a:rPr lang="en-US" dirty="0"/>
              <a:t> </a:t>
            </a:r>
            <a:r>
              <a:rPr lang="en-US" dirty="0" err="1"/>
              <a:t>poimenovan</a:t>
            </a:r>
            <a:r>
              <a:rPr lang="en-US" dirty="0"/>
              <a:t> </a:t>
            </a:r>
            <a:r>
              <a:rPr lang="en-US" dirty="0" err="1"/>
              <a:t>kak</a:t>
            </a:r>
            <a:r>
              <a:rPr lang="en-US" dirty="0"/>
              <a:t> </a:t>
            </a:r>
            <a:r>
              <a:rPr lang="en-US" dirty="0" err="1"/>
              <a:t>fizikalni</a:t>
            </a:r>
            <a:r>
              <a:rPr lang="en-US" dirty="0"/>
              <a:t> </a:t>
            </a:r>
            <a:r>
              <a:rPr lang="en-US" dirty="0" err="1"/>
              <a:t>zakon</a:t>
            </a:r>
            <a:r>
              <a:rPr lang="en-US" dirty="0"/>
              <a:t> - Stefan-</a:t>
            </a:r>
            <a:r>
              <a:rPr lang="en-US" dirty="0" err="1"/>
              <a:t>Boltzmannov</a:t>
            </a:r>
            <a:r>
              <a:rPr lang="en-US" dirty="0"/>
              <a:t> </a:t>
            </a:r>
            <a:r>
              <a:rPr lang="en-US" dirty="0" err="1"/>
              <a:t>zakon</a:t>
            </a:r>
            <a:r>
              <a:rPr lang="en-US" dirty="0"/>
              <a:t> o </a:t>
            </a:r>
            <a:r>
              <a:rPr lang="en-US" dirty="0" err="1"/>
              <a:t>sevanju</a:t>
            </a:r>
            <a:r>
              <a:rPr lang="en-US" dirty="0"/>
              <a:t> </a:t>
            </a:r>
            <a:r>
              <a:rPr lang="en-US" dirty="0" err="1"/>
              <a:t>črnega</a:t>
            </a:r>
            <a:r>
              <a:rPr lang="en-US" dirty="0"/>
              <a:t> </a:t>
            </a:r>
            <a:r>
              <a:rPr lang="en-US" dirty="0" err="1"/>
              <a:t>telesa</a:t>
            </a:r>
            <a:r>
              <a:rPr lang="en-US" dirty="0"/>
              <a:t>.</a:t>
            </a:r>
            <a:endParaRPr lang="en-GB" dirty="0"/>
          </a:p>
          <a:p>
            <a:pPr marL="0" indent="0">
              <a:buNone/>
            </a:pPr>
            <a:endParaRPr lang="sl-SI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F52871-8536-4CA0-9219-17FE25E1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7</a:t>
            </a:fld>
            <a:endParaRPr lang="sl-SI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DAC50F-E1F0-43B8-B116-D0E302AA3F02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9672CFF7-2E1F-4596-B39A-D1F9CCFA8484}"/>
              </a:ext>
            </a:extLst>
          </p:cNvPr>
          <p:cNvSpPr txBox="1">
            <a:spLocks/>
          </p:cNvSpPr>
          <p:nvPr/>
        </p:nvSpPr>
        <p:spPr>
          <a:xfrm>
            <a:off x="4630353" y="4901565"/>
            <a:ext cx="2572597" cy="1161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/>
              <a:t>Jožef</a:t>
            </a:r>
            <a:r>
              <a:rPr lang="en-US" b="1" dirty="0"/>
              <a:t> Stefan</a:t>
            </a:r>
            <a:br>
              <a:rPr lang="en-US" b="1" dirty="0"/>
            </a:br>
            <a:r>
              <a:rPr lang="en-US" dirty="0"/>
              <a:t>1835–1893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3A7762-2C6D-481C-9268-D34658F7945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3335323" cy="523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Ime Instituta</a:t>
            </a:r>
          </a:p>
        </p:txBody>
      </p:sp>
    </p:spTree>
    <p:extLst>
      <p:ext uri="{BB962C8B-B14F-4D97-AF65-F5344CB8AC3E}">
        <p14:creationId xmlns:p14="http://schemas.microsoft.com/office/powerpoint/2010/main" val="185035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40957A-99B7-4B86-88D9-FD32FCF40185}"/>
              </a:ext>
            </a:extLst>
          </p:cNvPr>
          <p:cNvCxnSpPr>
            <a:cxnSpLocks/>
          </p:cNvCxnSpPr>
          <p:nvPr/>
        </p:nvCxnSpPr>
        <p:spPr>
          <a:xfrm flipV="1">
            <a:off x="1050813" y="2357593"/>
            <a:ext cx="0" cy="234794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463DD94-3EEA-486F-8FD1-0C0593E94193}"/>
              </a:ext>
            </a:extLst>
          </p:cNvPr>
          <p:cNvCxnSpPr>
            <a:cxnSpLocks/>
          </p:cNvCxnSpPr>
          <p:nvPr/>
        </p:nvCxnSpPr>
        <p:spPr>
          <a:xfrm flipV="1">
            <a:off x="2715244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7E1A6CD-408C-4FC4-BB6F-B65D7B0FE443}"/>
              </a:ext>
            </a:extLst>
          </p:cNvPr>
          <p:cNvCxnSpPr>
            <a:cxnSpLocks/>
          </p:cNvCxnSpPr>
          <p:nvPr/>
        </p:nvCxnSpPr>
        <p:spPr>
          <a:xfrm flipV="1">
            <a:off x="3556510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68A0688-0326-44C7-BE4B-C0B3DA3CCBA7}"/>
              </a:ext>
            </a:extLst>
          </p:cNvPr>
          <p:cNvCxnSpPr>
            <a:cxnSpLocks/>
          </p:cNvCxnSpPr>
          <p:nvPr/>
        </p:nvCxnSpPr>
        <p:spPr>
          <a:xfrm flipV="1">
            <a:off x="4145105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5FE67B2-810D-43CE-A8AF-57262F1A1E83}"/>
              </a:ext>
            </a:extLst>
          </p:cNvPr>
          <p:cNvCxnSpPr>
            <a:cxnSpLocks/>
          </p:cNvCxnSpPr>
          <p:nvPr/>
        </p:nvCxnSpPr>
        <p:spPr>
          <a:xfrm flipV="1">
            <a:off x="6212345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27496E6-7857-48DB-95AD-BCBB72117872}"/>
              </a:ext>
            </a:extLst>
          </p:cNvPr>
          <p:cNvCxnSpPr>
            <a:cxnSpLocks/>
          </p:cNvCxnSpPr>
          <p:nvPr/>
        </p:nvCxnSpPr>
        <p:spPr>
          <a:xfrm flipV="1">
            <a:off x="7119662" y="2357593"/>
            <a:ext cx="0" cy="204214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44D5C49-8447-417D-B4D9-03D310084A62}"/>
              </a:ext>
            </a:extLst>
          </p:cNvPr>
          <p:cNvCxnSpPr>
            <a:cxnSpLocks/>
          </p:cNvCxnSpPr>
          <p:nvPr/>
        </p:nvCxnSpPr>
        <p:spPr>
          <a:xfrm flipV="1">
            <a:off x="8704018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62D059B-18E9-42C0-AAA7-1402CC2C68FB}"/>
              </a:ext>
            </a:extLst>
          </p:cNvPr>
          <p:cNvCxnSpPr>
            <a:cxnSpLocks/>
          </p:cNvCxnSpPr>
          <p:nvPr/>
        </p:nvCxnSpPr>
        <p:spPr>
          <a:xfrm flipV="1">
            <a:off x="10776877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864BF35-965B-450D-B3E4-1AEF96FB21A1}"/>
              </a:ext>
            </a:extLst>
          </p:cNvPr>
          <p:cNvCxnSpPr>
            <a:cxnSpLocks/>
          </p:cNvCxnSpPr>
          <p:nvPr/>
        </p:nvCxnSpPr>
        <p:spPr>
          <a:xfrm flipV="1">
            <a:off x="9747325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9D26A38-6B56-4945-836B-82A8E6DFF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+mn-lt"/>
              </a:rPr>
              <a:t>Zgodovina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A7CF5E-B60B-4952-B571-BB31D361E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129395"/>
            <a:ext cx="675640" cy="365125"/>
          </a:xfrm>
        </p:spPr>
        <p:txBody>
          <a:bodyPr/>
          <a:lstStyle/>
          <a:p>
            <a:fld id="{536C58C5-B627-48D0-A1A2-F881587ADEA7}" type="slidenum">
              <a:rPr lang="sl-SI" smtClean="0"/>
              <a:t>8</a:t>
            </a:fld>
            <a:endParaRPr lang="sl-S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D8E804-2FD1-49E4-A398-20D6F473109B}"/>
              </a:ext>
            </a:extLst>
          </p:cNvPr>
          <p:cNvCxnSpPr>
            <a:cxnSpLocks/>
          </p:cNvCxnSpPr>
          <p:nvPr/>
        </p:nvCxnSpPr>
        <p:spPr>
          <a:xfrm>
            <a:off x="0" y="4524668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043C554-6E28-4DCC-8E14-651E3C07C1C9}"/>
              </a:ext>
            </a:extLst>
          </p:cNvPr>
          <p:cNvSpPr txBox="1"/>
          <p:nvPr/>
        </p:nvSpPr>
        <p:spPr>
          <a:xfrm>
            <a:off x="838200" y="1565687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Mejniki in rast po zaposlenih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BEEB7E-C4FF-47AC-8FD2-8CD4073CF56D}"/>
              </a:ext>
            </a:extLst>
          </p:cNvPr>
          <p:cNvSpPr txBox="1"/>
          <p:nvPr/>
        </p:nvSpPr>
        <p:spPr>
          <a:xfrm rot="5400000">
            <a:off x="1088741" y="4826750"/>
            <a:ext cx="369332" cy="88019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eto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ustanovitve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C66A5D-4D73-40CE-B6DD-EA2CA5762D91}"/>
              </a:ext>
            </a:extLst>
          </p:cNvPr>
          <p:cNvSpPr/>
          <p:nvPr/>
        </p:nvSpPr>
        <p:spPr>
          <a:xfrm>
            <a:off x="2358142" y="4184137"/>
            <a:ext cx="678900" cy="678900"/>
          </a:xfrm>
          <a:prstGeom prst="ellipse">
            <a:avLst/>
          </a:prstGeom>
          <a:solidFill>
            <a:srgbClr val="273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D42197-A1E8-45BC-AAF5-1277AB3D3DDF}"/>
              </a:ext>
            </a:extLst>
          </p:cNvPr>
          <p:cNvSpPr txBox="1">
            <a:spLocks/>
          </p:cNvSpPr>
          <p:nvPr/>
        </p:nvSpPr>
        <p:spPr>
          <a:xfrm>
            <a:off x="2358142" y="4431406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600" dirty="0">
                <a:solidFill>
                  <a:schemeClr val="bg1"/>
                </a:solidFill>
              </a:rPr>
              <a:t>1959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2FE087-A370-4F5B-8960-9C1344425749}"/>
              </a:ext>
            </a:extLst>
          </p:cNvPr>
          <p:cNvSpPr txBox="1"/>
          <p:nvPr/>
        </p:nvSpPr>
        <p:spPr>
          <a:xfrm rot="5400000">
            <a:off x="2310027" y="4874655"/>
            <a:ext cx="553998" cy="969053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Nuklearni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inštitut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Jožef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efan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E4AD8BE-6D2C-446E-964F-8F7DDC92A01E}"/>
              </a:ext>
            </a:extLst>
          </p:cNvPr>
          <p:cNvSpPr/>
          <p:nvPr/>
        </p:nvSpPr>
        <p:spPr>
          <a:xfrm>
            <a:off x="10380914" y="4169228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32C6286-3DFA-4710-8CDF-85A5B3D650C4}"/>
              </a:ext>
            </a:extLst>
          </p:cNvPr>
          <p:cNvSpPr txBox="1">
            <a:spLocks/>
          </p:cNvSpPr>
          <p:nvPr/>
        </p:nvSpPr>
        <p:spPr>
          <a:xfrm>
            <a:off x="10380914" y="4416497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600" dirty="0">
                <a:solidFill>
                  <a:schemeClr val="bg1"/>
                </a:solidFill>
              </a:rPr>
              <a:t>202</a:t>
            </a:r>
            <a:r>
              <a:rPr lang="en-US" sz="1600" dirty="0">
                <a:solidFill>
                  <a:schemeClr val="bg1"/>
                </a:solidFill>
              </a:rPr>
              <a:t>0</a:t>
            </a:r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7CCE50F-53A0-4863-A197-D51E5C2A9FCD}"/>
              </a:ext>
            </a:extLst>
          </p:cNvPr>
          <p:cNvSpPr/>
          <p:nvPr/>
        </p:nvSpPr>
        <p:spPr>
          <a:xfrm>
            <a:off x="3766178" y="4184137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FCF0360-ACBB-422F-BB3A-B970DE44126D}"/>
              </a:ext>
            </a:extLst>
          </p:cNvPr>
          <p:cNvSpPr txBox="1">
            <a:spLocks/>
          </p:cNvSpPr>
          <p:nvPr/>
        </p:nvSpPr>
        <p:spPr>
          <a:xfrm>
            <a:off x="3766178" y="4431406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600" dirty="0">
                <a:solidFill>
                  <a:schemeClr val="bg1"/>
                </a:solidFill>
              </a:rPr>
              <a:t>1969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35592C-0A3A-4258-890A-64B3E3AD08F0}"/>
              </a:ext>
            </a:extLst>
          </p:cNvPr>
          <p:cNvSpPr txBox="1"/>
          <p:nvPr/>
        </p:nvSpPr>
        <p:spPr>
          <a:xfrm rot="5400000">
            <a:off x="4713752" y="4357733"/>
            <a:ext cx="369332" cy="1818231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defTabSz="534988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Institut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sl-SI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534988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Jožef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Stefan”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4AC607-8873-4C6C-A660-F743B19EC1FC}"/>
              </a:ext>
            </a:extLst>
          </p:cNvPr>
          <p:cNvSpPr/>
          <p:nvPr/>
        </p:nvSpPr>
        <p:spPr>
          <a:xfrm>
            <a:off x="695048" y="4184137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8D8715B-5CBE-4613-8CDE-851AF0C84E0E}"/>
              </a:ext>
            </a:extLst>
          </p:cNvPr>
          <p:cNvSpPr txBox="1">
            <a:spLocks/>
          </p:cNvSpPr>
          <p:nvPr/>
        </p:nvSpPr>
        <p:spPr>
          <a:xfrm>
            <a:off x="695048" y="4431406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600" dirty="0">
                <a:solidFill>
                  <a:schemeClr val="bg1"/>
                </a:solidFill>
              </a:rPr>
              <a:t>1949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42243B1-AD17-409F-8BCB-BC6D35A6853B}"/>
              </a:ext>
            </a:extLst>
          </p:cNvPr>
          <p:cNvSpPr/>
          <p:nvPr/>
        </p:nvSpPr>
        <p:spPr>
          <a:xfrm>
            <a:off x="9358771" y="4169228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5A768CE-E35A-46DD-B547-715A93831F26}"/>
              </a:ext>
            </a:extLst>
          </p:cNvPr>
          <p:cNvSpPr txBox="1">
            <a:spLocks/>
          </p:cNvSpPr>
          <p:nvPr/>
        </p:nvSpPr>
        <p:spPr>
          <a:xfrm>
            <a:off x="9358771" y="4416497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201</a:t>
            </a:r>
            <a:r>
              <a:rPr lang="sl-SI" sz="1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7CE312-CF84-4F93-A8F3-8F52F598E579}"/>
              </a:ext>
            </a:extLst>
          </p:cNvPr>
          <p:cNvSpPr txBox="1"/>
          <p:nvPr/>
        </p:nvSpPr>
        <p:spPr>
          <a:xfrm rot="5400000">
            <a:off x="9572144" y="4910057"/>
            <a:ext cx="369332" cy="713582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defTabSz="534988"/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Prvi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ERC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projekt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C35D87E-5249-4E7A-9953-618BFCA3388C}"/>
              </a:ext>
            </a:extLst>
          </p:cNvPr>
          <p:cNvSpPr/>
          <p:nvPr/>
        </p:nvSpPr>
        <p:spPr>
          <a:xfrm>
            <a:off x="8317012" y="4184137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14C601-D16B-4600-9579-CB2AA6D7BE86}"/>
              </a:ext>
            </a:extLst>
          </p:cNvPr>
          <p:cNvSpPr txBox="1">
            <a:spLocks/>
          </p:cNvSpPr>
          <p:nvPr/>
        </p:nvSpPr>
        <p:spPr>
          <a:xfrm>
            <a:off x="8317012" y="4431406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2004</a:t>
            </a:r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4E0036-1F11-44DC-88C1-453E22078524}"/>
              </a:ext>
            </a:extLst>
          </p:cNvPr>
          <p:cNvSpPr txBox="1"/>
          <p:nvPr/>
        </p:nvSpPr>
        <p:spPr>
          <a:xfrm rot="5400000">
            <a:off x="8324253" y="4619151"/>
            <a:ext cx="553998" cy="1480061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Mednarodna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podiplomska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šola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Jožefa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Stefana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56DEA32-423B-41EC-9377-9DBC35BE2BC8}"/>
              </a:ext>
            </a:extLst>
          </p:cNvPr>
          <p:cNvSpPr/>
          <p:nvPr/>
        </p:nvSpPr>
        <p:spPr>
          <a:xfrm>
            <a:off x="6780212" y="4184137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AA8D475-F65A-47E9-BFC7-2C868E6ABE73}"/>
              </a:ext>
            </a:extLst>
          </p:cNvPr>
          <p:cNvSpPr txBox="1">
            <a:spLocks/>
          </p:cNvSpPr>
          <p:nvPr/>
        </p:nvSpPr>
        <p:spPr>
          <a:xfrm>
            <a:off x="6780212" y="4431406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1992</a:t>
            </a:r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7F0CFB-E29A-4782-AF3E-25423564BCCA}"/>
              </a:ext>
            </a:extLst>
          </p:cNvPr>
          <p:cNvSpPr txBox="1"/>
          <p:nvPr/>
        </p:nvSpPr>
        <p:spPr>
          <a:xfrm rot="5400000">
            <a:off x="7044848" y="4791655"/>
            <a:ext cx="369332" cy="95038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Tehnološki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park IJS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442A11B-BEA6-4277-BE96-53000AE62FB1}"/>
              </a:ext>
            </a:extLst>
          </p:cNvPr>
          <p:cNvSpPr/>
          <p:nvPr/>
        </p:nvSpPr>
        <p:spPr>
          <a:xfrm>
            <a:off x="5830154" y="4169228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E0012CE4-95A3-430B-B0A3-CDAE0E51A625}"/>
              </a:ext>
            </a:extLst>
          </p:cNvPr>
          <p:cNvSpPr txBox="1">
            <a:spLocks/>
          </p:cNvSpPr>
          <p:nvPr/>
        </p:nvSpPr>
        <p:spPr>
          <a:xfrm>
            <a:off x="5830154" y="4416497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1985</a:t>
            </a:r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840797-CF35-453A-BE09-2EE99FF418B3}"/>
              </a:ext>
            </a:extLst>
          </p:cNvPr>
          <p:cNvSpPr txBox="1"/>
          <p:nvPr/>
        </p:nvSpPr>
        <p:spPr>
          <a:xfrm rot="5400000">
            <a:off x="5570006" y="4883988"/>
            <a:ext cx="553998" cy="950388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Projekt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2.000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novih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raziskovalcev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E2DC1D5-D7AB-4DBC-B291-2D5C72C4A8D1}"/>
              </a:ext>
            </a:extLst>
          </p:cNvPr>
          <p:cNvSpPr/>
          <p:nvPr/>
        </p:nvSpPr>
        <p:spPr>
          <a:xfrm>
            <a:off x="3197148" y="4191593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77A11ED-C1F0-480B-98B3-55B5508C7377}"/>
              </a:ext>
            </a:extLst>
          </p:cNvPr>
          <p:cNvSpPr txBox="1">
            <a:spLocks/>
          </p:cNvSpPr>
          <p:nvPr/>
        </p:nvSpPr>
        <p:spPr>
          <a:xfrm>
            <a:off x="3197148" y="4438862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600" dirty="0">
                <a:solidFill>
                  <a:schemeClr val="bg1"/>
                </a:solidFill>
              </a:rPr>
              <a:t>196</a:t>
            </a:r>
            <a:r>
              <a:rPr lang="en-US" sz="1600" dirty="0">
                <a:solidFill>
                  <a:schemeClr val="bg1"/>
                </a:solidFill>
              </a:rPr>
              <a:t>6</a:t>
            </a:r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2C960E-65C2-40D1-856B-8263759726E9}"/>
              </a:ext>
            </a:extLst>
          </p:cNvPr>
          <p:cNvSpPr txBox="1"/>
          <p:nvPr/>
        </p:nvSpPr>
        <p:spPr>
          <a:xfrm rot="5400000">
            <a:off x="3485732" y="4931166"/>
            <a:ext cx="369332" cy="732919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defTabSz="534988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Rektor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TRIGA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0366662-54B2-4773-9559-039819B43929}"/>
              </a:ext>
            </a:extLst>
          </p:cNvPr>
          <p:cNvSpPr txBox="1"/>
          <p:nvPr/>
        </p:nvSpPr>
        <p:spPr>
          <a:xfrm rot="5400000">
            <a:off x="10116894" y="5098753"/>
            <a:ext cx="1107996" cy="107030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Mednarodni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raziskovalni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center za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umetno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inteligenco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(UNESCO)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95128BF1-445B-4F48-BE49-446B2CD55145}"/>
              </a:ext>
            </a:extLst>
          </p:cNvPr>
          <p:cNvSpPr txBox="1">
            <a:spLocks/>
          </p:cNvSpPr>
          <p:nvPr/>
        </p:nvSpPr>
        <p:spPr>
          <a:xfrm>
            <a:off x="1060758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CF870904-F1D2-4160-B098-347132E87353}"/>
              </a:ext>
            </a:extLst>
          </p:cNvPr>
          <p:cNvSpPr txBox="1">
            <a:spLocks/>
          </p:cNvSpPr>
          <p:nvPr/>
        </p:nvSpPr>
        <p:spPr>
          <a:xfrm>
            <a:off x="2711109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335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1953AA9B-2F70-4CBD-8AAE-7EDA2E4A392E}"/>
              </a:ext>
            </a:extLst>
          </p:cNvPr>
          <p:cNvSpPr txBox="1">
            <a:spLocks/>
          </p:cNvSpPr>
          <p:nvPr/>
        </p:nvSpPr>
        <p:spPr>
          <a:xfrm>
            <a:off x="3556509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443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4A43E04E-BCF0-439F-AFA7-066DE838D8DD}"/>
              </a:ext>
            </a:extLst>
          </p:cNvPr>
          <p:cNvSpPr txBox="1">
            <a:spLocks/>
          </p:cNvSpPr>
          <p:nvPr/>
        </p:nvSpPr>
        <p:spPr>
          <a:xfrm>
            <a:off x="4152505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420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1DBDA27F-A352-48C1-87F9-DBECF93D1358}"/>
              </a:ext>
            </a:extLst>
          </p:cNvPr>
          <p:cNvSpPr txBox="1">
            <a:spLocks/>
          </p:cNvSpPr>
          <p:nvPr/>
        </p:nvSpPr>
        <p:spPr>
          <a:xfrm>
            <a:off x="6209177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749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C099836E-872A-4B71-A4A3-5B83654B3B26}"/>
              </a:ext>
            </a:extLst>
          </p:cNvPr>
          <p:cNvSpPr txBox="1">
            <a:spLocks/>
          </p:cNvSpPr>
          <p:nvPr/>
        </p:nvSpPr>
        <p:spPr>
          <a:xfrm>
            <a:off x="7119662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809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0094735C-D3FE-4603-B6FF-291D3B372D45}"/>
              </a:ext>
            </a:extLst>
          </p:cNvPr>
          <p:cNvSpPr txBox="1">
            <a:spLocks/>
          </p:cNvSpPr>
          <p:nvPr/>
        </p:nvSpPr>
        <p:spPr>
          <a:xfrm>
            <a:off x="8721054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770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12390AAA-C928-472E-98D3-E09E24A19EB1}"/>
              </a:ext>
            </a:extLst>
          </p:cNvPr>
          <p:cNvSpPr txBox="1">
            <a:spLocks/>
          </p:cNvSpPr>
          <p:nvPr/>
        </p:nvSpPr>
        <p:spPr>
          <a:xfrm>
            <a:off x="9756811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961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96A38ED3-D728-4EA8-80BF-B8F7368BCF1F}"/>
              </a:ext>
            </a:extLst>
          </p:cNvPr>
          <p:cNvSpPr txBox="1">
            <a:spLocks/>
          </p:cNvSpPr>
          <p:nvPr/>
        </p:nvSpPr>
        <p:spPr>
          <a:xfrm>
            <a:off x="10763336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1087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243BB3A9-5CFA-4D8B-9E26-B5F3DA700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13" y="2644449"/>
            <a:ext cx="10283286" cy="1450568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1E60CA7-24C8-4CEA-BB6D-5BC13B518C76}"/>
              </a:ext>
            </a:extLst>
          </p:cNvPr>
          <p:cNvCxnSpPr>
            <a:cxnSpLocks/>
          </p:cNvCxnSpPr>
          <p:nvPr/>
        </p:nvCxnSpPr>
        <p:spPr>
          <a:xfrm flipV="1">
            <a:off x="11334099" y="2363461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19EA0E27-FBFC-4D54-895F-CE86F573200A}"/>
              </a:ext>
            </a:extLst>
          </p:cNvPr>
          <p:cNvSpPr/>
          <p:nvPr/>
        </p:nvSpPr>
        <p:spPr>
          <a:xfrm>
            <a:off x="10938136" y="4175097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dirty="0"/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884F6869-DEF9-47DF-93EA-C6704E2D02AD}"/>
              </a:ext>
            </a:extLst>
          </p:cNvPr>
          <p:cNvSpPr txBox="1">
            <a:spLocks/>
          </p:cNvSpPr>
          <p:nvPr/>
        </p:nvSpPr>
        <p:spPr>
          <a:xfrm>
            <a:off x="10938136" y="4422366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6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569E356-5E0F-49AA-B061-697FFC2EB2E2}"/>
              </a:ext>
            </a:extLst>
          </p:cNvPr>
          <p:cNvSpPr txBox="1"/>
          <p:nvPr/>
        </p:nvSpPr>
        <p:spPr>
          <a:xfrm rot="5400000">
            <a:off x="11195181" y="5013830"/>
            <a:ext cx="923330" cy="107030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defTabSz="534988"/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Deseti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ERC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projekt</a:t>
            </a:r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sl-SI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534988"/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Katan</a:t>
            </a:r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a, </a:t>
            </a:r>
          </a:p>
          <a:p>
            <a:pPr defTabSz="534988"/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projekt</a:t>
            </a:r>
          </a:p>
          <a:p>
            <a:pPr marL="0" indent="0" defTabSz="534988">
              <a:buFont typeface="Arial" panose="020B0604020202020204" pitchFamily="34" charset="0"/>
              <a:buNone/>
            </a:pP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Squash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997FF378-1013-47CD-B8EB-4C3D3F0AAD3D}"/>
              </a:ext>
            </a:extLst>
          </p:cNvPr>
          <p:cNvSpPr txBox="1">
            <a:spLocks/>
          </p:cNvSpPr>
          <p:nvPr/>
        </p:nvSpPr>
        <p:spPr>
          <a:xfrm>
            <a:off x="11315448" y="2340344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1263</a:t>
            </a:r>
          </a:p>
        </p:txBody>
      </p:sp>
    </p:spTree>
    <p:extLst>
      <p:ext uri="{BB962C8B-B14F-4D97-AF65-F5344CB8AC3E}">
        <p14:creationId xmlns:p14="http://schemas.microsoft.com/office/powerpoint/2010/main" val="3759878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58611DD1-29CB-22AA-0753-0D1080298629}"/>
              </a:ext>
            </a:extLst>
          </p:cNvPr>
          <p:cNvSpPr/>
          <p:nvPr/>
        </p:nvSpPr>
        <p:spPr>
          <a:xfrm>
            <a:off x="458310" y="542237"/>
            <a:ext cx="9173370" cy="5982221"/>
          </a:xfrm>
          <a:custGeom>
            <a:avLst/>
            <a:gdLst>
              <a:gd name="connsiteX0" fmla="*/ 1935397 w 4468049"/>
              <a:gd name="connsiteY0" fmla="*/ 757552 h 2913744"/>
              <a:gd name="connsiteX1" fmla="*/ 1975071 w 4468049"/>
              <a:gd name="connsiteY1" fmla="*/ 738648 h 2913744"/>
              <a:gd name="connsiteX2" fmla="*/ 1974370 w 4468049"/>
              <a:gd name="connsiteY2" fmla="*/ 709010 h 2913744"/>
              <a:gd name="connsiteX3" fmla="*/ 1981372 w 4468049"/>
              <a:gd name="connsiteY3" fmla="*/ 687773 h 2913744"/>
              <a:gd name="connsiteX4" fmla="*/ 1996774 w 4468049"/>
              <a:gd name="connsiteY4" fmla="*/ 664668 h 2913744"/>
              <a:gd name="connsiteX5" fmla="*/ 1994441 w 4468049"/>
              <a:gd name="connsiteY5" fmla="*/ 635730 h 2913744"/>
              <a:gd name="connsiteX6" fmla="*/ 2002142 w 4468049"/>
              <a:gd name="connsiteY6" fmla="*/ 609825 h 2913744"/>
              <a:gd name="connsiteX7" fmla="*/ 2019178 w 4468049"/>
              <a:gd name="connsiteY7" fmla="*/ 595123 h 2913744"/>
              <a:gd name="connsiteX8" fmla="*/ 2036915 w 4468049"/>
              <a:gd name="connsiteY8" fmla="*/ 566884 h 2913744"/>
              <a:gd name="connsiteX9" fmla="*/ 2046950 w 4468049"/>
              <a:gd name="connsiteY9" fmla="*/ 542613 h 2913744"/>
              <a:gd name="connsiteX10" fmla="*/ 2095259 w 4468049"/>
              <a:gd name="connsiteY10" fmla="*/ 558016 h 2913744"/>
              <a:gd name="connsiteX11" fmla="*/ 2109728 w 4468049"/>
              <a:gd name="connsiteY11" fmla="*/ 552182 h 2913744"/>
              <a:gd name="connsiteX12" fmla="*/ 2117196 w 4468049"/>
              <a:gd name="connsiteY12" fmla="*/ 530945 h 2913744"/>
              <a:gd name="connsiteX13" fmla="*/ 2125364 w 4468049"/>
              <a:gd name="connsiteY13" fmla="*/ 518342 h 2913744"/>
              <a:gd name="connsiteX14" fmla="*/ 2139366 w 4468049"/>
              <a:gd name="connsiteY14" fmla="*/ 512508 h 2913744"/>
              <a:gd name="connsiteX15" fmla="*/ 2157570 w 4468049"/>
              <a:gd name="connsiteY15" fmla="*/ 500606 h 2913744"/>
              <a:gd name="connsiteX16" fmla="*/ 2175073 w 4468049"/>
              <a:gd name="connsiteY16" fmla="*/ 503640 h 2913744"/>
              <a:gd name="connsiteX17" fmla="*/ 2186742 w 4468049"/>
              <a:gd name="connsiteY17" fmla="*/ 519276 h 2913744"/>
              <a:gd name="connsiteX18" fmla="*/ 2189075 w 4468049"/>
              <a:gd name="connsiteY18" fmla="*/ 544480 h 2913744"/>
              <a:gd name="connsiteX19" fmla="*/ 2203078 w 4468049"/>
              <a:gd name="connsiteY19" fmla="*/ 551715 h 2913744"/>
              <a:gd name="connsiteX20" fmla="*/ 2212880 w 4468049"/>
              <a:gd name="connsiteY20" fmla="*/ 526511 h 2913744"/>
              <a:gd name="connsiteX21" fmla="*/ 2218714 w 4468049"/>
              <a:gd name="connsiteY21" fmla="*/ 505507 h 2913744"/>
              <a:gd name="connsiteX22" fmla="*/ 2264222 w 4468049"/>
              <a:gd name="connsiteY22" fmla="*/ 466533 h 2913744"/>
              <a:gd name="connsiteX23" fmla="*/ 2298528 w 4468049"/>
              <a:gd name="connsiteY23" fmla="*/ 452297 h 2913744"/>
              <a:gd name="connsiteX24" fmla="*/ 2321399 w 4468049"/>
              <a:gd name="connsiteY24" fmla="*/ 455798 h 2913744"/>
              <a:gd name="connsiteX25" fmla="*/ 2330734 w 4468049"/>
              <a:gd name="connsiteY25" fmla="*/ 466533 h 2913744"/>
              <a:gd name="connsiteX26" fmla="*/ 2340536 w 4468049"/>
              <a:gd name="connsiteY26" fmla="*/ 464666 h 2913744"/>
              <a:gd name="connsiteX27" fmla="*/ 2357572 w 4468049"/>
              <a:gd name="connsiteY27" fmla="*/ 452997 h 2913744"/>
              <a:gd name="connsiteX28" fmla="*/ 2375542 w 4468049"/>
              <a:gd name="connsiteY28" fmla="*/ 450197 h 2913744"/>
              <a:gd name="connsiteX29" fmla="*/ 2405881 w 4468049"/>
              <a:gd name="connsiteY29" fmla="*/ 447630 h 2913744"/>
              <a:gd name="connsiteX30" fmla="*/ 2438787 w 4468049"/>
              <a:gd name="connsiteY30" fmla="*/ 447396 h 2913744"/>
              <a:gd name="connsiteX31" fmla="*/ 2465858 w 4468049"/>
              <a:gd name="connsiteY31" fmla="*/ 447396 h 2913744"/>
              <a:gd name="connsiteX32" fmla="*/ 2481494 w 4468049"/>
              <a:gd name="connsiteY32" fmla="*/ 456265 h 2913744"/>
              <a:gd name="connsiteX33" fmla="*/ 2497830 w 4468049"/>
              <a:gd name="connsiteY33" fmla="*/ 469334 h 2913744"/>
              <a:gd name="connsiteX34" fmla="*/ 2517201 w 4468049"/>
              <a:gd name="connsiteY34" fmla="*/ 473534 h 2913744"/>
              <a:gd name="connsiteX35" fmla="*/ 2550573 w 4468049"/>
              <a:gd name="connsiteY35" fmla="*/ 479602 h 2913744"/>
              <a:gd name="connsiteX36" fmla="*/ 2593281 w 4468049"/>
              <a:gd name="connsiteY36" fmla="*/ 474701 h 2913744"/>
              <a:gd name="connsiteX37" fmla="*/ 2619652 w 4468049"/>
              <a:gd name="connsiteY37" fmla="*/ 456265 h 2913744"/>
              <a:gd name="connsiteX38" fmla="*/ 2662593 w 4468049"/>
              <a:gd name="connsiteY38" fmla="*/ 448096 h 2913744"/>
              <a:gd name="connsiteX39" fmla="*/ 2700633 w 4468049"/>
              <a:gd name="connsiteY39" fmla="*/ 458832 h 2913744"/>
              <a:gd name="connsiteX40" fmla="*/ 2743108 w 4468049"/>
              <a:gd name="connsiteY40" fmla="*/ 456498 h 2913744"/>
              <a:gd name="connsiteX41" fmla="*/ 2773913 w 4468049"/>
              <a:gd name="connsiteY41" fmla="*/ 452297 h 2913744"/>
              <a:gd name="connsiteX42" fmla="*/ 2799118 w 4468049"/>
              <a:gd name="connsiteY42" fmla="*/ 456731 h 2913744"/>
              <a:gd name="connsiteX43" fmla="*/ 2819888 w 4468049"/>
              <a:gd name="connsiteY43" fmla="*/ 475168 h 2913744"/>
              <a:gd name="connsiteX44" fmla="*/ 2853727 w 4468049"/>
              <a:gd name="connsiteY44" fmla="*/ 505040 h 2913744"/>
              <a:gd name="connsiteX45" fmla="*/ 2860495 w 4468049"/>
              <a:gd name="connsiteY45" fmla="*/ 520676 h 2913744"/>
              <a:gd name="connsiteX46" fmla="*/ 2884766 w 4468049"/>
              <a:gd name="connsiteY46" fmla="*/ 528144 h 2913744"/>
              <a:gd name="connsiteX47" fmla="*/ 2899002 w 4468049"/>
              <a:gd name="connsiteY47" fmla="*/ 521610 h 2913744"/>
              <a:gd name="connsiteX48" fmla="*/ 2920706 w 4468049"/>
              <a:gd name="connsiteY48" fmla="*/ 521376 h 2913744"/>
              <a:gd name="connsiteX49" fmla="*/ 2949644 w 4468049"/>
              <a:gd name="connsiteY49" fmla="*/ 498039 h 2913744"/>
              <a:gd name="connsiteX50" fmla="*/ 2976249 w 4468049"/>
              <a:gd name="connsiteY50" fmla="*/ 473301 h 2913744"/>
              <a:gd name="connsiteX51" fmla="*/ 2975549 w 4468049"/>
              <a:gd name="connsiteY51" fmla="*/ 447396 h 2913744"/>
              <a:gd name="connsiteX52" fmla="*/ 2981617 w 4468049"/>
              <a:gd name="connsiteY52" fmla="*/ 419858 h 2913744"/>
              <a:gd name="connsiteX53" fmla="*/ 3004954 w 4468049"/>
              <a:gd name="connsiteY53" fmla="*/ 396754 h 2913744"/>
              <a:gd name="connsiteX54" fmla="*/ 3037860 w 4468049"/>
              <a:gd name="connsiteY54" fmla="*/ 388352 h 2913744"/>
              <a:gd name="connsiteX55" fmla="*/ 3067499 w 4468049"/>
              <a:gd name="connsiteY55" fmla="*/ 390686 h 2913744"/>
              <a:gd name="connsiteX56" fmla="*/ 3096671 w 4468049"/>
              <a:gd name="connsiteY56" fmla="*/ 384618 h 2913744"/>
              <a:gd name="connsiteX57" fmla="*/ 3113474 w 4468049"/>
              <a:gd name="connsiteY57" fmla="*/ 371316 h 2913744"/>
              <a:gd name="connsiteX58" fmla="*/ 3136811 w 4468049"/>
              <a:gd name="connsiteY58" fmla="*/ 345178 h 2913744"/>
              <a:gd name="connsiteX59" fmla="*/ 3159215 w 4468049"/>
              <a:gd name="connsiteY59" fmla="*/ 351012 h 2913744"/>
              <a:gd name="connsiteX60" fmla="*/ 3187220 w 4468049"/>
              <a:gd name="connsiteY60" fmla="*/ 360347 h 2913744"/>
              <a:gd name="connsiteX61" fmla="*/ 3252565 w 4468049"/>
              <a:gd name="connsiteY61" fmla="*/ 360814 h 2913744"/>
              <a:gd name="connsiteX62" fmla="*/ 3273335 w 4468049"/>
              <a:gd name="connsiteY62" fmla="*/ 356147 h 2913744"/>
              <a:gd name="connsiteX63" fmla="*/ 3312076 w 4468049"/>
              <a:gd name="connsiteY63" fmla="*/ 328842 h 2913744"/>
              <a:gd name="connsiteX64" fmla="*/ 3339147 w 4468049"/>
              <a:gd name="connsiteY64" fmla="*/ 311339 h 2913744"/>
              <a:gd name="connsiteX65" fmla="*/ 3371353 w 4468049"/>
              <a:gd name="connsiteY65" fmla="*/ 302470 h 2913744"/>
              <a:gd name="connsiteX66" fmla="*/ 3425496 w 4468049"/>
              <a:gd name="connsiteY66" fmla="*/ 306438 h 2913744"/>
              <a:gd name="connsiteX67" fmla="*/ 3470538 w 4468049"/>
              <a:gd name="connsiteY67" fmla="*/ 322074 h 2913744"/>
              <a:gd name="connsiteX68" fmla="*/ 3496909 w 4468049"/>
              <a:gd name="connsiteY68" fmla="*/ 347045 h 2913744"/>
              <a:gd name="connsiteX69" fmla="*/ 3522347 w 4468049"/>
              <a:gd name="connsiteY69" fmla="*/ 372016 h 2913744"/>
              <a:gd name="connsiteX70" fmla="*/ 3551752 w 4468049"/>
              <a:gd name="connsiteY70" fmla="*/ 375750 h 2913744"/>
              <a:gd name="connsiteX71" fmla="*/ 3565988 w 4468049"/>
              <a:gd name="connsiteY71" fmla="*/ 396521 h 2913744"/>
              <a:gd name="connsiteX72" fmla="*/ 3589559 w 4468049"/>
              <a:gd name="connsiteY72" fmla="*/ 427093 h 2913744"/>
              <a:gd name="connsiteX73" fmla="*/ 3615230 w 4468049"/>
              <a:gd name="connsiteY73" fmla="*/ 445296 h 2913744"/>
              <a:gd name="connsiteX74" fmla="*/ 3637634 w 4468049"/>
              <a:gd name="connsiteY74" fmla="*/ 434794 h 2913744"/>
              <a:gd name="connsiteX75" fmla="*/ 3636000 w 4468049"/>
              <a:gd name="connsiteY75" fmla="*/ 400488 h 2913744"/>
              <a:gd name="connsiteX76" fmla="*/ 3627132 w 4468049"/>
              <a:gd name="connsiteY76" fmla="*/ 361981 h 2913744"/>
              <a:gd name="connsiteX77" fmla="*/ 3585825 w 4468049"/>
              <a:gd name="connsiteY77" fmla="*/ 295936 h 2913744"/>
              <a:gd name="connsiteX78" fmla="*/ 3566921 w 4468049"/>
              <a:gd name="connsiteY78" fmla="*/ 264664 h 2913744"/>
              <a:gd name="connsiteX79" fmla="*/ 3564821 w 4468049"/>
              <a:gd name="connsiteY79" fmla="*/ 225223 h 2913744"/>
              <a:gd name="connsiteX80" fmla="*/ 3564821 w 4468049"/>
              <a:gd name="connsiteY80" fmla="*/ 193251 h 2913744"/>
              <a:gd name="connsiteX81" fmla="*/ 3572289 w 4468049"/>
              <a:gd name="connsiteY81" fmla="*/ 161979 h 2913744"/>
              <a:gd name="connsiteX82" fmla="*/ 3575790 w 4468049"/>
              <a:gd name="connsiteY82" fmla="*/ 132107 h 2913744"/>
              <a:gd name="connsiteX83" fmla="*/ 3564354 w 4468049"/>
              <a:gd name="connsiteY83" fmla="*/ 105269 h 2913744"/>
              <a:gd name="connsiteX84" fmla="*/ 3572756 w 4468049"/>
              <a:gd name="connsiteY84" fmla="*/ 85432 h 2913744"/>
              <a:gd name="connsiteX85" fmla="*/ 3590025 w 4468049"/>
              <a:gd name="connsiteY85" fmla="*/ 84732 h 2913744"/>
              <a:gd name="connsiteX86" fmla="*/ 3606128 w 4468049"/>
              <a:gd name="connsiteY86" fmla="*/ 73763 h 2913744"/>
              <a:gd name="connsiteX87" fmla="*/ 3627366 w 4468049"/>
              <a:gd name="connsiteY87" fmla="*/ 71429 h 2913744"/>
              <a:gd name="connsiteX88" fmla="*/ 3653037 w 4468049"/>
              <a:gd name="connsiteY88" fmla="*/ 71429 h 2913744"/>
              <a:gd name="connsiteX89" fmla="*/ 3674041 w 4468049"/>
              <a:gd name="connsiteY89" fmla="*/ 56493 h 2913744"/>
              <a:gd name="connsiteX90" fmla="*/ 3696678 w 4468049"/>
              <a:gd name="connsiteY90" fmla="*/ 30122 h 2913744"/>
              <a:gd name="connsiteX91" fmla="*/ 3710447 w 4468049"/>
              <a:gd name="connsiteY91" fmla="*/ 24754 h 2913744"/>
              <a:gd name="connsiteX92" fmla="*/ 3724683 w 4468049"/>
              <a:gd name="connsiteY92" fmla="*/ 18220 h 2913744"/>
              <a:gd name="connsiteX93" fmla="*/ 3742886 w 4468049"/>
              <a:gd name="connsiteY93" fmla="*/ 22654 h 2913744"/>
              <a:gd name="connsiteX94" fmla="*/ 3759222 w 4468049"/>
              <a:gd name="connsiteY94" fmla="*/ 40624 h 2913744"/>
              <a:gd name="connsiteX95" fmla="*/ 3790728 w 4468049"/>
              <a:gd name="connsiteY95" fmla="*/ 33622 h 2913744"/>
              <a:gd name="connsiteX96" fmla="*/ 3818966 w 4468049"/>
              <a:gd name="connsiteY96" fmla="*/ 33622 h 2913744"/>
              <a:gd name="connsiteX97" fmla="*/ 3842537 w 4468049"/>
              <a:gd name="connsiteY97" fmla="*/ 19387 h 2913744"/>
              <a:gd name="connsiteX98" fmla="*/ 3853739 w 4468049"/>
              <a:gd name="connsiteY98" fmla="*/ 13319 h 2913744"/>
              <a:gd name="connsiteX99" fmla="*/ 3881977 w 4468049"/>
              <a:gd name="connsiteY99" fmla="*/ 8885 h 2913744"/>
              <a:gd name="connsiteX100" fmla="*/ 3892946 w 4468049"/>
              <a:gd name="connsiteY100" fmla="*/ 3050 h 2913744"/>
              <a:gd name="connsiteX101" fmla="*/ 3912083 w 4468049"/>
              <a:gd name="connsiteY101" fmla="*/ 16 h 2913744"/>
              <a:gd name="connsiteX102" fmla="*/ 3939388 w 4468049"/>
              <a:gd name="connsiteY102" fmla="*/ 1650 h 2913744"/>
              <a:gd name="connsiteX103" fmla="*/ 3968793 w 4468049"/>
              <a:gd name="connsiteY103" fmla="*/ 5384 h 2913744"/>
              <a:gd name="connsiteX104" fmla="*/ 3990263 w 4468049"/>
              <a:gd name="connsiteY104" fmla="*/ 21720 h 2913744"/>
              <a:gd name="connsiteX105" fmla="*/ 4010334 w 4468049"/>
              <a:gd name="connsiteY105" fmla="*/ 35023 h 2913744"/>
              <a:gd name="connsiteX106" fmla="*/ 4040672 w 4468049"/>
              <a:gd name="connsiteY106" fmla="*/ 58594 h 2913744"/>
              <a:gd name="connsiteX107" fmla="*/ 4048607 w 4468049"/>
              <a:gd name="connsiteY107" fmla="*/ 74930 h 2913744"/>
              <a:gd name="connsiteX108" fmla="*/ 4053041 w 4468049"/>
              <a:gd name="connsiteY108" fmla="*/ 116704 h 2913744"/>
              <a:gd name="connsiteX109" fmla="*/ 4020369 w 4468049"/>
              <a:gd name="connsiteY109" fmla="*/ 157778 h 2913744"/>
              <a:gd name="connsiteX110" fmla="*/ 4001699 w 4468049"/>
              <a:gd name="connsiteY110" fmla="*/ 182049 h 2913744"/>
              <a:gd name="connsiteX111" fmla="*/ 4019435 w 4468049"/>
              <a:gd name="connsiteY111" fmla="*/ 199319 h 2913744"/>
              <a:gd name="connsiteX112" fmla="*/ 4030171 w 4468049"/>
              <a:gd name="connsiteY112" fmla="*/ 212854 h 2913744"/>
              <a:gd name="connsiteX113" fmla="*/ 4025036 w 4468049"/>
              <a:gd name="connsiteY113" fmla="*/ 230591 h 2913744"/>
              <a:gd name="connsiteX114" fmla="*/ 4029471 w 4468049"/>
              <a:gd name="connsiteY114" fmla="*/ 249961 h 2913744"/>
              <a:gd name="connsiteX115" fmla="*/ 4043706 w 4468049"/>
              <a:gd name="connsiteY115" fmla="*/ 267698 h 2913744"/>
              <a:gd name="connsiteX116" fmla="*/ 4059576 w 4468049"/>
              <a:gd name="connsiteY116" fmla="*/ 286368 h 2913744"/>
              <a:gd name="connsiteX117" fmla="*/ 4060509 w 4468049"/>
              <a:gd name="connsiteY117" fmla="*/ 305271 h 2913744"/>
              <a:gd name="connsiteX118" fmla="*/ 4077546 w 4468049"/>
              <a:gd name="connsiteY118" fmla="*/ 312272 h 2913744"/>
              <a:gd name="connsiteX119" fmla="*/ 4083380 w 4468049"/>
              <a:gd name="connsiteY119" fmla="*/ 306905 h 2913744"/>
              <a:gd name="connsiteX120" fmla="*/ 4096449 w 4468049"/>
              <a:gd name="connsiteY120" fmla="*/ 317873 h 2913744"/>
              <a:gd name="connsiteX121" fmla="*/ 4094116 w 4468049"/>
              <a:gd name="connsiteY121" fmla="*/ 337710 h 2913744"/>
              <a:gd name="connsiteX122" fmla="*/ 4122354 w 4468049"/>
              <a:gd name="connsiteY122" fmla="*/ 356380 h 2913744"/>
              <a:gd name="connsiteX123" fmla="*/ 4147791 w 4468049"/>
              <a:gd name="connsiteY123" fmla="*/ 357080 h 2913744"/>
              <a:gd name="connsiteX124" fmla="*/ 4161794 w 4468049"/>
              <a:gd name="connsiteY124" fmla="*/ 369449 h 2913744"/>
              <a:gd name="connsiteX125" fmla="*/ 4164128 w 4468049"/>
              <a:gd name="connsiteY125" fmla="*/ 386952 h 2913744"/>
              <a:gd name="connsiteX126" fmla="*/ 4157360 w 4468049"/>
              <a:gd name="connsiteY126" fmla="*/ 418925 h 2913744"/>
              <a:gd name="connsiteX127" fmla="*/ 4150359 w 4468049"/>
              <a:gd name="connsiteY127" fmla="*/ 432460 h 2913744"/>
              <a:gd name="connsiteX128" fmla="*/ 4129588 w 4468049"/>
              <a:gd name="connsiteY128" fmla="*/ 426859 h 2913744"/>
              <a:gd name="connsiteX129" fmla="*/ 4120253 w 4468049"/>
              <a:gd name="connsiteY129" fmla="*/ 438061 h 2913744"/>
              <a:gd name="connsiteX130" fmla="*/ 4115119 w 4468049"/>
              <a:gd name="connsiteY130" fmla="*/ 462566 h 2913744"/>
              <a:gd name="connsiteX131" fmla="*/ 4142424 w 4468049"/>
              <a:gd name="connsiteY131" fmla="*/ 484970 h 2913744"/>
              <a:gd name="connsiteX132" fmla="*/ 4157127 w 4468049"/>
              <a:gd name="connsiteY132" fmla="*/ 494071 h 2913744"/>
              <a:gd name="connsiteX133" fmla="*/ 4169496 w 4468049"/>
              <a:gd name="connsiteY133" fmla="*/ 514608 h 2913744"/>
              <a:gd name="connsiteX134" fmla="*/ 4191199 w 4468049"/>
              <a:gd name="connsiteY134" fmla="*/ 527211 h 2913744"/>
              <a:gd name="connsiteX135" fmla="*/ 4204502 w 4468049"/>
              <a:gd name="connsiteY135" fmla="*/ 541447 h 2913744"/>
              <a:gd name="connsiteX136" fmla="*/ 4222005 w 4468049"/>
              <a:gd name="connsiteY136" fmla="*/ 561984 h 2913744"/>
              <a:gd name="connsiteX137" fmla="*/ 4240908 w 4468049"/>
              <a:gd name="connsiteY137" fmla="*/ 582987 h 2913744"/>
              <a:gd name="connsiteX138" fmla="*/ 4252110 w 4468049"/>
              <a:gd name="connsiteY138" fmla="*/ 601891 h 2913744"/>
              <a:gd name="connsiteX139" fmla="*/ 4260979 w 4468049"/>
              <a:gd name="connsiteY139" fmla="*/ 617527 h 2913744"/>
              <a:gd name="connsiteX140" fmla="*/ 4281282 w 4468049"/>
              <a:gd name="connsiteY140" fmla="*/ 618927 h 2913744"/>
              <a:gd name="connsiteX141" fmla="*/ 4296218 w 4468049"/>
              <a:gd name="connsiteY141" fmla="*/ 631529 h 2913744"/>
              <a:gd name="connsiteX142" fmla="*/ 4299952 w 4468049"/>
              <a:gd name="connsiteY142" fmla="*/ 657434 h 2913744"/>
              <a:gd name="connsiteX143" fmla="*/ 4310221 w 4468049"/>
              <a:gd name="connsiteY143" fmla="*/ 677738 h 2913744"/>
              <a:gd name="connsiteX144" fmla="*/ 4313488 w 4468049"/>
              <a:gd name="connsiteY144" fmla="*/ 696874 h 2913744"/>
              <a:gd name="connsiteX145" fmla="*/ 4316288 w 4468049"/>
              <a:gd name="connsiteY145" fmla="*/ 709943 h 2913744"/>
              <a:gd name="connsiteX146" fmla="*/ 4315122 w 4468049"/>
              <a:gd name="connsiteY146" fmla="*/ 732814 h 2913744"/>
              <a:gd name="connsiteX147" fmla="*/ 4328891 w 4468049"/>
              <a:gd name="connsiteY147" fmla="*/ 748450 h 2913744"/>
              <a:gd name="connsiteX148" fmla="*/ 4371132 w 4468049"/>
              <a:gd name="connsiteY148" fmla="*/ 773655 h 2913744"/>
              <a:gd name="connsiteX149" fmla="*/ 4402871 w 4468049"/>
              <a:gd name="connsiteY149" fmla="*/ 789057 h 2913744"/>
              <a:gd name="connsiteX150" fmla="*/ 4429942 w 4468049"/>
              <a:gd name="connsiteY150" fmla="*/ 788591 h 2913744"/>
              <a:gd name="connsiteX151" fmla="*/ 4464015 w 4468049"/>
              <a:gd name="connsiteY151" fmla="*/ 791158 h 2913744"/>
              <a:gd name="connsiteX152" fmla="*/ 4463548 w 4468049"/>
              <a:gd name="connsiteY152" fmla="*/ 804227 h 2913744"/>
              <a:gd name="connsiteX153" fmla="*/ 4442311 w 4468049"/>
              <a:gd name="connsiteY153" fmla="*/ 814495 h 2913744"/>
              <a:gd name="connsiteX154" fmla="*/ 4423874 w 4468049"/>
              <a:gd name="connsiteY154" fmla="*/ 811928 h 2913744"/>
              <a:gd name="connsiteX155" fmla="*/ 4409172 w 4468049"/>
              <a:gd name="connsiteY155" fmla="*/ 806327 h 2913744"/>
              <a:gd name="connsiteX156" fmla="*/ 4390969 w 4468049"/>
              <a:gd name="connsiteY156" fmla="*/ 815895 h 2913744"/>
              <a:gd name="connsiteX157" fmla="*/ 4368331 w 4468049"/>
              <a:gd name="connsiteY157" fmla="*/ 813095 h 2913744"/>
              <a:gd name="connsiteX158" fmla="*/ 4343827 w 4468049"/>
              <a:gd name="connsiteY158" fmla="*/ 799093 h 2913744"/>
              <a:gd name="connsiteX159" fmla="*/ 4320256 w 4468049"/>
              <a:gd name="connsiteY159" fmla="*/ 797926 h 2913744"/>
              <a:gd name="connsiteX160" fmla="*/ 4293651 w 4468049"/>
              <a:gd name="connsiteY160" fmla="*/ 795592 h 2913744"/>
              <a:gd name="connsiteX161" fmla="*/ 4287350 w 4468049"/>
              <a:gd name="connsiteY161" fmla="*/ 787190 h 2913744"/>
              <a:gd name="connsiteX162" fmla="*/ 4289684 w 4468049"/>
              <a:gd name="connsiteY162" fmla="*/ 768054 h 2913744"/>
              <a:gd name="connsiteX163" fmla="*/ 4274514 w 4468049"/>
              <a:gd name="connsiteY163" fmla="*/ 756618 h 2913744"/>
              <a:gd name="connsiteX164" fmla="*/ 4263313 w 4468049"/>
              <a:gd name="connsiteY164" fmla="*/ 744016 h 2913744"/>
              <a:gd name="connsiteX165" fmla="*/ 4257945 w 4468049"/>
              <a:gd name="connsiteY165" fmla="*/ 735148 h 2913744"/>
              <a:gd name="connsiteX166" fmla="*/ 4249077 w 4468049"/>
              <a:gd name="connsiteY166" fmla="*/ 729547 h 2913744"/>
              <a:gd name="connsiteX167" fmla="*/ 4235774 w 4468049"/>
              <a:gd name="connsiteY167" fmla="*/ 726046 h 2913744"/>
              <a:gd name="connsiteX168" fmla="*/ 4228073 w 4468049"/>
              <a:gd name="connsiteY168" fmla="*/ 717411 h 2913744"/>
              <a:gd name="connsiteX169" fmla="*/ 4198201 w 4468049"/>
              <a:gd name="connsiteY169" fmla="*/ 725579 h 2913744"/>
              <a:gd name="connsiteX170" fmla="*/ 4186765 w 4468049"/>
              <a:gd name="connsiteY170" fmla="*/ 716244 h 2913744"/>
              <a:gd name="connsiteX171" fmla="*/ 4175797 w 4468049"/>
              <a:gd name="connsiteY171" fmla="*/ 704342 h 2913744"/>
              <a:gd name="connsiteX172" fmla="*/ 4156427 w 4468049"/>
              <a:gd name="connsiteY172" fmla="*/ 699208 h 2913744"/>
              <a:gd name="connsiteX173" fmla="*/ 4139390 w 4468049"/>
              <a:gd name="connsiteY173" fmla="*/ 696641 h 2913744"/>
              <a:gd name="connsiteX174" fmla="*/ 4125388 w 4468049"/>
              <a:gd name="connsiteY174" fmla="*/ 694074 h 2913744"/>
              <a:gd name="connsiteX175" fmla="*/ 4110919 w 4468049"/>
              <a:gd name="connsiteY175" fmla="*/ 703175 h 2913744"/>
              <a:gd name="connsiteX176" fmla="*/ 4094816 w 4468049"/>
              <a:gd name="connsiteY176" fmla="*/ 690573 h 2913744"/>
              <a:gd name="connsiteX177" fmla="*/ 4074045 w 4468049"/>
              <a:gd name="connsiteY177" fmla="*/ 681938 h 2913744"/>
              <a:gd name="connsiteX178" fmla="*/ 4060043 w 4468049"/>
              <a:gd name="connsiteY178" fmla="*/ 690573 h 2913744"/>
              <a:gd name="connsiteX179" fmla="*/ 4056309 w 4468049"/>
              <a:gd name="connsiteY179" fmla="*/ 707843 h 2913744"/>
              <a:gd name="connsiteX180" fmla="*/ 4025970 w 4468049"/>
              <a:gd name="connsiteY180" fmla="*/ 708776 h 2913744"/>
              <a:gd name="connsiteX181" fmla="*/ 4007767 w 4468049"/>
              <a:gd name="connsiteY181" fmla="*/ 723946 h 2913744"/>
              <a:gd name="connsiteX182" fmla="*/ 3983029 w 4468049"/>
              <a:gd name="connsiteY182" fmla="*/ 749850 h 2913744"/>
              <a:gd name="connsiteX183" fmla="*/ 3967626 w 4468049"/>
              <a:gd name="connsiteY183" fmla="*/ 779489 h 2913744"/>
              <a:gd name="connsiteX184" fmla="*/ 3973460 w 4468049"/>
              <a:gd name="connsiteY184" fmla="*/ 803293 h 2913744"/>
              <a:gd name="connsiteX185" fmla="*/ 3975327 w 4468049"/>
              <a:gd name="connsiteY185" fmla="*/ 849268 h 2913744"/>
              <a:gd name="connsiteX186" fmla="*/ 3978128 w 4468049"/>
              <a:gd name="connsiteY186" fmla="*/ 886608 h 2913744"/>
              <a:gd name="connsiteX187" fmla="*/ 3991430 w 4468049"/>
              <a:gd name="connsiteY187" fmla="*/ 909012 h 2913744"/>
              <a:gd name="connsiteX188" fmla="*/ 4005900 w 4468049"/>
              <a:gd name="connsiteY188" fmla="*/ 933283 h 2913744"/>
              <a:gd name="connsiteX189" fmla="*/ 4016868 w 4468049"/>
              <a:gd name="connsiteY189" fmla="*/ 951020 h 2913744"/>
              <a:gd name="connsiteX190" fmla="*/ 4018035 w 4468049"/>
              <a:gd name="connsiteY190" fmla="*/ 987659 h 2913744"/>
              <a:gd name="connsiteX191" fmla="*/ 4011034 w 4468049"/>
              <a:gd name="connsiteY191" fmla="*/ 1007496 h 2913744"/>
              <a:gd name="connsiteX192" fmla="*/ 3991897 w 4468049"/>
              <a:gd name="connsiteY192" fmla="*/ 1008197 h 2913744"/>
              <a:gd name="connsiteX193" fmla="*/ 3966226 w 4468049"/>
              <a:gd name="connsiteY193" fmla="*/ 1007030 h 2913744"/>
              <a:gd name="connsiteX194" fmla="*/ 3947089 w 4468049"/>
              <a:gd name="connsiteY194" fmla="*/ 998628 h 2913744"/>
              <a:gd name="connsiteX195" fmla="*/ 3922352 w 4468049"/>
              <a:gd name="connsiteY195" fmla="*/ 991160 h 2913744"/>
              <a:gd name="connsiteX196" fmla="*/ 3895047 w 4468049"/>
              <a:gd name="connsiteY196" fmla="*/ 996761 h 2913744"/>
              <a:gd name="connsiteX197" fmla="*/ 3871942 w 4468049"/>
              <a:gd name="connsiteY197" fmla="*/ 996294 h 2913744"/>
              <a:gd name="connsiteX198" fmla="*/ 3848838 w 4468049"/>
              <a:gd name="connsiteY198" fmla="*/ 991160 h 2913744"/>
              <a:gd name="connsiteX199" fmla="*/ 3829935 w 4468049"/>
              <a:gd name="connsiteY199" fmla="*/ 975757 h 2913744"/>
              <a:gd name="connsiteX200" fmla="*/ 3811498 w 4468049"/>
              <a:gd name="connsiteY200" fmla="*/ 958254 h 2913744"/>
              <a:gd name="connsiteX201" fmla="*/ 3796329 w 4468049"/>
              <a:gd name="connsiteY201" fmla="*/ 949386 h 2913744"/>
              <a:gd name="connsiteX202" fmla="*/ 3775792 w 4468049"/>
              <a:gd name="connsiteY202" fmla="*/ 964555 h 2913744"/>
              <a:gd name="connsiteX203" fmla="*/ 3758522 w 4468049"/>
              <a:gd name="connsiteY203" fmla="*/ 978558 h 2913744"/>
              <a:gd name="connsiteX204" fmla="*/ 3741719 w 4468049"/>
              <a:gd name="connsiteY204" fmla="*/ 987426 h 2913744"/>
              <a:gd name="connsiteX205" fmla="*/ 3727950 w 4468049"/>
              <a:gd name="connsiteY205" fmla="*/ 987659 h 2913744"/>
              <a:gd name="connsiteX206" fmla="*/ 3717915 w 4468049"/>
              <a:gd name="connsiteY206" fmla="*/ 996294 h 2913744"/>
              <a:gd name="connsiteX207" fmla="*/ 3701112 w 4468049"/>
              <a:gd name="connsiteY207" fmla="*/ 988593 h 2913744"/>
              <a:gd name="connsiteX208" fmla="*/ 3687810 w 4468049"/>
              <a:gd name="connsiteY208" fmla="*/ 982059 h 2913744"/>
              <a:gd name="connsiteX209" fmla="*/ 3682909 w 4468049"/>
              <a:gd name="connsiteY209" fmla="*/ 998161 h 2913744"/>
              <a:gd name="connsiteX210" fmla="*/ 3688743 w 4468049"/>
              <a:gd name="connsiteY210" fmla="*/ 1028733 h 2913744"/>
              <a:gd name="connsiteX211" fmla="*/ 3690610 w 4468049"/>
              <a:gd name="connsiteY211" fmla="*/ 1046237 h 2913744"/>
              <a:gd name="connsiteX212" fmla="*/ 3671940 w 4468049"/>
              <a:gd name="connsiteY212" fmla="*/ 1066540 h 2913744"/>
              <a:gd name="connsiteX213" fmla="*/ 3646269 w 4468049"/>
              <a:gd name="connsiteY213" fmla="*/ 1079376 h 2913744"/>
              <a:gd name="connsiteX214" fmla="*/ 3627366 w 4468049"/>
              <a:gd name="connsiteY214" fmla="*/ 1098513 h 2913744"/>
              <a:gd name="connsiteX215" fmla="*/ 3603561 w 4468049"/>
              <a:gd name="connsiteY215" fmla="*/ 1120917 h 2913744"/>
              <a:gd name="connsiteX216" fmla="*/ 3588392 w 4468049"/>
              <a:gd name="connsiteY216" fmla="*/ 1134452 h 2913744"/>
              <a:gd name="connsiteX217" fmla="*/ 3562020 w 4468049"/>
              <a:gd name="connsiteY217" fmla="*/ 1141920 h 2913744"/>
              <a:gd name="connsiteX218" fmla="*/ 3537749 w 4468049"/>
              <a:gd name="connsiteY218" fmla="*/ 1154989 h 2913744"/>
              <a:gd name="connsiteX219" fmla="*/ 3523980 w 4468049"/>
              <a:gd name="connsiteY219" fmla="*/ 1166191 h 2913744"/>
              <a:gd name="connsiteX220" fmla="*/ 3492241 w 4468049"/>
              <a:gd name="connsiteY220" fmla="*/ 1165491 h 2913744"/>
              <a:gd name="connsiteX221" fmla="*/ 3453034 w 4468049"/>
              <a:gd name="connsiteY221" fmla="*/ 1170859 h 2913744"/>
              <a:gd name="connsiteX222" fmla="*/ 3416861 w 4468049"/>
              <a:gd name="connsiteY222" fmla="*/ 1177393 h 2913744"/>
              <a:gd name="connsiteX223" fmla="*/ 3384889 w 4468049"/>
              <a:gd name="connsiteY223" fmla="*/ 1198164 h 2913744"/>
              <a:gd name="connsiteX224" fmla="*/ 3356884 w 4468049"/>
              <a:gd name="connsiteY224" fmla="*/ 1209599 h 2913744"/>
              <a:gd name="connsiteX225" fmla="*/ 3330279 w 4468049"/>
              <a:gd name="connsiteY225" fmla="*/ 1212866 h 2913744"/>
              <a:gd name="connsiteX226" fmla="*/ 3314176 w 4468049"/>
              <a:gd name="connsiteY226" fmla="*/ 1219168 h 2913744"/>
              <a:gd name="connsiteX227" fmla="*/ 3310209 w 4468049"/>
              <a:gd name="connsiteY227" fmla="*/ 1237837 h 2913744"/>
              <a:gd name="connsiteX228" fmla="*/ 3315810 w 4468049"/>
              <a:gd name="connsiteY228" fmla="*/ 1252774 h 2913744"/>
              <a:gd name="connsiteX229" fmla="*/ 3309742 w 4468049"/>
              <a:gd name="connsiteY229" fmla="*/ 1264442 h 2913744"/>
              <a:gd name="connsiteX230" fmla="*/ 3311376 w 4468049"/>
              <a:gd name="connsiteY230" fmla="*/ 1275411 h 2913744"/>
              <a:gd name="connsiteX231" fmla="*/ 3316977 w 4468049"/>
              <a:gd name="connsiteY231" fmla="*/ 1291047 h 2913744"/>
              <a:gd name="connsiteX232" fmla="*/ 3311842 w 4468049"/>
              <a:gd name="connsiteY232" fmla="*/ 1309950 h 2913744"/>
              <a:gd name="connsiteX233" fmla="*/ 3300641 w 4468049"/>
              <a:gd name="connsiteY233" fmla="*/ 1324886 h 2913744"/>
              <a:gd name="connsiteX234" fmla="*/ 3267735 w 4468049"/>
              <a:gd name="connsiteY234" fmla="*/ 1329087 h 2913744"/>
              <a:gd name="connsiteX235" fmla="*/ 3247898 w 4468049"/>
              <a:gd name="connsiteY235" fmla="*/ 1306450 h 2913744"/>
              <a:gd name="connsiteX236" fmla="*/ 3230394 w 4468049"/>
              <a:gd name="connsiteY236" fmla="*/ 1300615 h 2913744"/>
              <a:gd name="connsiteX237" fmla="*/ 3211958 w 4468049"/>
              <a:gd name="connsiteY237" fmla="*/ 1316485 h 2913744"/>
              <a:gd name="connsiteX238" fmla="*/ 3191188 w 4468049"/>
              <a:gd name="connsiteY238" fmla="*/ 1313918 h 2913744"/>
              <a:gd name="connsiteX239" fmla="*/ 3167617 w 4468049"/>
              <a:gd name="connsiteY239" fmla="*/ 1306450 h 2913744"/>
              <a:gd name="connsiteX240" fmla="*/ 3120475 w 4468049"/>
              <a:gd name="connsiteY240" fmla="*/ 1320919 h 2913744"/>
              <a:gd name="connsiteX241" fmla="*/ 3120475 w 4468049"/>
              <a:gd name="connsiteY241" fmla="*/ 1355458 h 2913744"/>
              <a:gd name="connsiteX242" fmla="*/ 3108106 w 4468049"/>
              <a:gd name="connsiteY242" fmla="*/ 1371328 h 2913744"/>
              <a:gd name="connsiteX243" fmla="*/ 3088502 w 4468049"/>
              <a:gd name="connsiteY243" fmla="*/ 1386964 h 2913744"/>
              <a:gd name="connsiteX244" fmla="*/ 3082435 w 4468049"/>
              <a:gd name="connsiteY244" fmla="*/ 1400500 h 2913744"/>
              <a:gd name="connsiteX245" fmla="*/ 3062365 w 4468049"/>
              <a:gd name="connsiteY245" fmla="*/ 1411469 h 2913744"/>
              <a:gd name="connsiteX246" fmla="*/ 3065399 w 4468049"/>
              <a:gd name="connsiteY246" fmla="*/ 1432706 h 2913744"/>
              <a:gd name="connsiteX247" fmla="*/ 3061898 w 4468049"/>
              <a:gd name="connsiteY247" fmla="*/ 1468879 h 2913744"/>
              <a:gd name="connsiteX248" fmla="*/ 3067499 w 4468049"/>
              <a:gd name="connsiteY248" fmla="*/ 1525122 h 2913744"/>
              <a:gd name="connsiteX249" fmla="*/ 3079168 w 4468049"/>
              <a:gd name="connsiteY249" fmla="*/ 1547059 h 2913744"/>
              <a:gd name="connsiteX250" fmla="*/ 3091536 w 4468049"/>
              <a:gd name="connsiteY250" fmla="*/ 1562462 h 2913744"/>
              <a:gd name="connsiteX251" fmla="*/ 3106239 w 4468049"/>
              <a:gd name="connsiteY251" fmla="*/ 1562462 h 2913744"/>
              <a:gd name="connsiteX252" fmla="*/ 3130744 w 4468049"/>
              <a:gd name="connsiteY252" fmla="*/ 1568530 h 2913744"/>
              <a:gd name="connsiteX253" fmla="*/ 3129577 w 4468049"/>
              <a:gd name="connsiteY253" fmla="*/ 1585333 h 2913744"/>
              <a:gd name="connsiteX254" fmla="*/ 3143346 w 4468049"/>
              <a:gd name="connsiteY254" fmla="*/ 1588833 h 2913744"/>
              <a:gd name="connsiteX255" fmla="*/ 3161082 w 4468049"/>
              <a:gd name="connsiteY255" fmla="*/ 1595601 h 2913744"/>
              <a:gd name="connsiteX256" fmla="*/ 3180686 w 4468049"/>
              <a:gd name="connsiteY256" fmla="*/ 1608904 h 2913744"/>
              <a:gd name="connsiteX257" fmla="*/ 3200989 w 4468049"/>
              <a:gd name="connsiteY257" fmla="*/ 1617305 h 2913744"/>
              <a:gd name="connsiteX258" fmla="*/ 3220126 w 4468049"/>
              <a:gd name="connsiteY258" fmla="*/ 1635742 h 2913744"/>
              <a:gd name="connsiteX259" fmla="*/ 3228061 w 4468049"/>
              <a:gd name="connsiteY259" fmla="*/ 1650678 h 2913744"/>
              <a:gd name="connsiteX260" fmla="*/ 3225727 w 4468049"/>
              <a:gd name="connsiteY260" fmla="*/ 1675882 h 2913744"/>
              <a:gd name="connsiteX261" fmla="*/ 3210791 w 4468049"/>
              <a:gd name="connsiteY261" fmla="*/ 1703887 h 2913744"/>
              <a:gd name="connsiteX262" fmla="*/ 3210324 w 4468049"/>
              <a:gd name="connsiteY262" fmla="*/ 1726058 h 2913744"/>
              <a:gd name="connsiteX263" fmla="*/ 3200289 w 4468049"/>
              <a:gd name="connsiteY263" fmla="*/ 1752429 h 2913744"/>
              <a:gd name="connsiteX264" fmla="*/ 3205190 w 4468049"/>
              <a:gd name="connsiteY264" fmla="*/ 1798404 h 2913744"/>
              <a:gd name="connsiteX265" fmla="*/ 3212891 w 4468049"/>
              <a:gd name="connsiteY265" fmla="*/ 1842746 h 2913744"/>
              <a:gd name="connsiteX266" fmla="*/ 3207757 w 4468049"/>
              <a:gd name="connsiteY266" fmla="*/ 1872151 h 2913744"/>
              <a:gd name="connsiteX267" fmla="*/ 3196322 w 4468049"/>
              <a:gd name="connsiteY267" fmla="*/ 1899456 h 2913744"/>
              <a:gd name="connsiteX268" fmla="*/ 3173918 w 4468049"/>
              <a:gd name="connsiteY268" fmla="*/ 1931895 h 2913744"/>
              <a:gd name="connsiteX269" fmla="*/ 3163883 w 4468049"/>
              <a:gd name="connsiteY269" fmla="*/ 1947531 h 2913744"/>
              <a:gd name="connsiteX270" fmla="*/ 3176952 w 4468049"/>
              <a:gd name="connsiteY270" fmla="*/ 1964101 h 2913744"/>
              <a:gd name="connsiteX271" fmla="*/ 3177419 w 4468049"/>
              <a:gd name="connsiteY271" fmla="*/ 1981370 h 2913744"/>
              <a:gd name="connsiteX272" fmla="*/ 3162949 w 4468049"/>
              <a:gd name="connsiteY272" fmla="*/ 1999807 h 2913744"/>
              <a:gd name="connsiteX273" fmla="*/ 3161782 w 4468049"/>
              <a:gd name="connsiteY273" fmla="*/ 2018477 h 2913744"/>
              <a:gd name="connsiteX274" fmla="*/ 3156882 w 4468049"/>
              <a:gd name="connsiteY274" fmla="*/ 2037380 h 2913744"/>
              <a:gd name="connsiteX275" fmla="*/ 3124909 w 4468049"/>
              <a:gd name="connsiteY275" fmla="*/ 2043915 h 2913744"/>
              <a:gd name="connsiteX276" fmla="*/ 3102738 w 4468049"/>
              <a:gd name="connsiteY276" fmla="*/ 2050683 h 2913744"/>
              <a:gd name="connsiteX277" fmla="*/ 3079634 w 4468049"/>
              <a:gd name="connsiteY277" fmla="*/ 2067252 h 2913744"/>
              <a:gd name="connsiteX278" fmla="*/ 3052796 w 4468049"/>
              <a:gd name="connsiteY278" fmla="*/ 2047649 h 2913744"/>
              <a:gd name="connsiteX279" fmla="*/ 3025958 w 4468049"/>
              <a:gd name="connsiteY279" fmla="*/ 2019644 h 2913744"/>
              <a:gd name="connsiteX280" fmla="*/ 3003321 w 4468049"/>
              <a:gd name="connsiteY280" fmla="*/ 2020811 h 2913744"/>
              <a:gd name="connsiteX281" fmla="*/ 2992585 w 4468049"/>
              <a:gd name="connsiteY281" fmla="*/ 2045548 h 2913744"/>
              <a:gd name="connsiteX282" fmla="*/ 2981150 w 4468049"/>
              <a:gd name="connsiteY282" fmla="*/ 2055117 h 2913744"/>
              <a:gd name="connsiteX283" fmla="*/ 2967148 w 4468049"/>
              <a:gd name="connsiteY283" fmla="*/ 2047182 h 2913744"/>
              <a:gd name="connsiteX284" fmla="*/ 2953612 w 4468049"/>
              <a:gd name="connsiteY284" fmla="*/ 2032946 h 2913744"/>
              <a:gd name="connsiteX285" fmla="*/ 2935875 w 4468049"/>
              <a:gd name="connsiteY285" fmla="*/ 2046015 h 2913744"/>
              <a:gd name="connsiteX286" fmla="*/ 2928874 w 4468049"/>
              <a:gd name="connsiteY286" fmla="*/ 2072387 h 2913744"/>
              <a:gd name="connsiteX287" fmla="*/ 2906937 w 4468049"/>
              <a:gd name="connsiteY287" fmla="*/ 2078454 h 2913744"/>
              <a:gd name="connsiteX288" fmla="*/ 2889200 w 4468049"/>
              <a:gd name="connsiteY288" fmla="*/ 2084989 h 2913744"/>
              <a:gd name="connsiteX289" fmla="*/ 2879165 w 4468049"/>
              <a:gd name="connsiteY289" fmla="*/ 2060251 h 2913744"/>
              <a:gd name="connsiteX290" fmla="*/ 2856761 w 4468049"/>
              <a:gd name="connsiteY290" fmla="*/ 2068419 h 2913744"/>
              <a:gd name="connsiteX291" fmla="*/ 2839258 w 4468049"/>
              <a:gd name="connsiteY291" fmla="*/ 2087789 h 2913744"/>
              <a:gd name="connsiteX292" fmla="*/ 2842292 w 4468049"/>
              <a:gd name="connsiteY292" fmla="*/ 2119295 h 2913744"/>
              <a:gd name="connsiteX293" fmla="*/ 2830857 w 4468049"/>
              <a:gd name="connsiteY293" fmla="*/ 2131430 h 2913744"/>
              <a:gd name="connsiteX294" fmla="*/ 2811020 w 4468049"/>
              <a:gd name="connsiteY294" fmla="*/ 2135164 h 2913744"/>
              <a:gd name="connsiteX295" fmla="*/ 2776714 w 4468049"/>
              <a:gd name="connsiteY295" fmla="*/ 2125363 h 2913744"/>
              <a:gd name="connsiteX296" fmla="*/ 2744041 w 4468049"/>
              <a:gd name="connsiteY296" fmla="*/ 2137032 h 2913744"/>
              <a:gd name="connsiteX297" fmla="*/ 2715336 w 4468049"/>
              <a:gd name="connsiteY297" fmla="*/ 2160602 h 2913744"/>
              <a:gd name="connsiteX298" fmla="*/ 2681497 w 4468049"/>
              <a:gd name="connsiteY298" fmla="*/ 2164803 h 2913744"/>
              <a:gd name="connsiteX299" fmla="*/ 2659793 w 4468049"/>
              <a:gd name="connsiteY299" fmla="*/ 2172971 h 2913744"/>
              <a:gd name="connsiteX300" fmla="*/ 2651158 w 4468049"/>
              <a:gd name="connsiteY300" fmla="*/ 2206577 h 2913744"/>
              <a:gd name="connsiteX301" fmla="*/ 2627587 w 4468049"/>
              <a:gd name="connsiteY301" fmla="*/ 2229681 h 2913744"/>
              <a:gd name="connsiteX302" fmla="*/ 2607283 w 4468049"/>
              <a:gd name="connsiteY302" fmla="*/ 2243917 h 2913744"/>
              <a:gd name="connsiteX303" fmla="*/ 2594214 w 4468049"/>
              <a:gd name="connsiteY303" fmla="*/ 2255586 h 2913744"/>
              <a:gd name="connsiteX304" fmla="*/ 2571110 w 4468049"/>
              <a:gd name="connsiteY304" fmla="*/ 2264921 h 2913744"/>
              <a:gd name="connsiteX305" fmla="*/ 2550807 w 4468049"/>
              <a:gd name="connsiteY305" fmla="*/ 2275656 h 2913744"/>
              <a:gd name="connsiteX306" fmla="*/ 2545672 w 4468049"/>
              <a:gd name="connsiteY306" fmla="*/ 2302028 h 2913744"/>
              <a:gd name="connsiteX307" fmla="*/ 2567376 w 4468049"/>
              <a:gd name="connsiteY307" fmla="*/ 2320698 h 2913744"/>
              <a:gd name="connsiteX308" fmla="*/ 2593981 w 4468049"/>
              <a:gd name="connsiteY308" fmla="*/ 2321398 h 2913744"/>
              <a:gd name="connsiteX309" fmla="*/ 2600749 w 4468049"/>
              <a:gd name="connsiteY309" fmla="*/ 2351503 h 2913744"/>
              <a:gd name="connsiteX310" fmla="*/ 2621286 w 4468049"/>
              <a:gd name="connsiteY310" fmla="*/ 2371107 h 2913744"/>
              <a:gd name="connsiteX311" fmla="*/ 2633188 w 4468049"/>
              <a:gd name="connsiteY311" fmla="*/ 2382542 h 2913744"/>
              <a:gd name="connsiteX312" fmla="*/ 2635755 w 4468049"/>
              <a:gd name="connsiteY312" fmla="*/ 2357804 h 2913744"/>
              <a:gd name="connsiteX313" fmla="*/ 2630387 w 4468049"/>
              <a:gd name="connsiteY313" fmla="*/ 2319997 h 2913744"/>
              <a:gd name="connsiteX314" fmla="*/ 2647424 w 4468049"/>
              <a:gd name="connsiteY314" fmla="*/ 2292459 h 2913744"/>
              <a:gd name="connsiteX315" fmla="*/ 2638322 w 4468049"/>
              <a:gd name="connsiteY315" fmla="*/ 2276356 h 2913744"/>
              <a:gd name="connsiteX316" fmla="*/ 2665394 w 4468049"/>
              <a:gd name="connsiteY316" fmla="*/ 2264454 h 2913744"/>
              <a:gd name="connsiteX317" fmla="*/ 2681730 w 4468049"/>
              <a:gd name="connsiteY317" fmla="*/ 2275656 h 2913744"/>
              <a:gd name="connsiteX318" fmla="*/ 2689198 w 4468049"/>
              <a:gd name="connsiteY318" fmla="*/ 2307629 h 2913744"/>
              <a:gd name="connsiteX319" fmla="*/ 2699466 w 4468049"/>
              <a:gd name="connsiteY319" fmla="*/ 2320931 h 2913744"/>
              <a:gd name="connsiteX320" fmla="*/ 2699933 w 4468049"/>
              <a:gd name="connsiteY320" fmla="*/ 2340534 h 2913744"/>
              <a:gd name="connsiteX321" fmla="*/ 2676829 w 4468049"/>
              <a:gd name="connsiteY321" fmla="*/ 2359671 h 2913744"/>
              <a:gd name="connsiteX322" fmla="*/ 2673795 w 4468049"/>
              <a:gd name="connsiteY322" fmla="*/ 2375074 h 2913744"/>
              <a:gd name="connsiteX323" fmla="*/ 2695966 w 4468049"/>
              <a:gd name="connsiteY323" fmla="*/ 2365506 h 2913744"/>
              <a:gd name="connsiteX324" fmla="*/ 2713702 w 4468049"/>
              <a:gd name="connsiteY324" fmla="*/ 2377174 h 2913744"/>
              <a:gd name="connsiteX325" fmla="*/ 2721871 w 4468049"/>
              <a:gd name="connsiteY325" fmla="*/ 2406346 h 2913744"/>
              <a:gd name="connsiteX326" fmla="*/ 2737040 w 4468049"/>
              <a:gd name="connsiteY326" fmla="*/ 2423849 h 2913744"/>
              <a:gd name="connsiteX327" fmla="*/ 2743341 w 4468049"/>
              <a:gd name="connsiteY327" fmla="*/ 2440886 h 2913744"/>
              <a:gd name="connsiteX328" fmla="*/ 2733072 w 4468049"/>
              <a:gd name="connsiteY328" fmla="*/ 2456522 h 2913744"/>
              <a:gd name="connsiteX329" fmla="*/ 2714169 w 4468049"/>
              <a:gd name="connsiteY329" fmla="*/ 2454422 h 2913744"/>
              <a:gd name="connsiteX330" fmla="*/ 2708335 w 4468049"/>
              <a:gd name="connsiteY330" fmla="*/ 2468424 h 2913744"/>
              <a:gd name="connsiteX331" fmla="*/ 2691065 w 4468049"/>
              <a:gd name="connsiteY331" fmla="*/ 2480793 h 2913744"/>
              <a:gd name="connsiteX332" fmla="*/ 2669594 w 4468049"/>
              <a:gd name="connsiteY332" fmla="*/ 2483593 h 2913744"/>
              <a:gd name="connsiteX333" fmla="*/ 2652558 w 4468049"/>
              <a:gd name="connsiteY333" fmla="*/ 2487327 h 2913744"/>
              <a:gd name="connsiteX334" fmla="*/ 2649991 w 4468049"/>
              <a:gd name="connsiteY334" fmla="*/ 2516032 h 2913744"/>
              <a:gd name="connsiteX335" fmla="*/ 2629221 w 4468049"/>
              <a:gd name="connsiteY335" fmla="*/ 2531669 h 2913744"/>
              <a:gd name="connsiteX336" fmla="*/ 2619886 w 4468049"/>
              <a:gd name="connsiteY336" fmla="*/ 2542171 h 2913744"/>
              <a:gd name="connsiteX337" fmla="*/ 2639722 w 4468049"/>
              <a:gd name="connsiteY337" fmla="*/ 2580444 h 2913744"/>
              <a:gd name="connsiteX338" fmla="*/ 2642523 w 4468049"/>
              <a:gd name="connsiteY338" fmla="*/ 2606115 h 2913744"/>
              <a:gd name="connsiteX339" fmla="*/ 2640423 w 4468049"/>
              <a:gd name="connsiteY339" fmla="*/ 2634354 h 2913744"/>
              <a:gd name="connsiteX340" fmla="*/ 2644623 w 4468049"/>
              <a:gd name="connsiteY340" fmla="*/ 2663759 h 2913744"/>
              <a:gd name="connsiteX341" fmla="*/ 2660726 w 4468049"/>
              <a:gd name="connsiteY341" fmla="*/ 2683362 h 2913744"/>
              <a:gd name="connsiteX342" fmla="*/ 2681963 w 4468049"/>
              <a:gd name="connsiteY342" fmla="*/ 2700866 h 2913744"/>
              <a:gd name="connsiteX343" fmla="*/ 2716269 w 4468049"/>
              <a:gd name="connsiteY343" fmla="*/ 2720936 h 2913744"/>
              <a:gd name="connsiteX344" fmla="*/ 2741007 w 4468049"/>
              <a:gd name="connsiteY344" fmla="*/ 2743573 h 2913744"/>
              <a:gd name="connsiteX345" fmla="*/ 2754543 w 4468049"/>
              <a:gd name="connsiteY345" fmla="*/ 2763410 h 2913744"/>
              <a:gd name="connsiteX346" fmla="*/ 2741474 w 4468049"/>
              <a:gd name="connsiteY346" fmla="*/ 2783247 h 2913744"/>
              <a:gd name="connsiteX347" fmla="*/ 2716736 w 4468049"/>
              <a:gd name="connsiteY347" fmla="*/ 2805651 h 2913744"/>
              <a:gd name="connsiteX348" fmla="*/ 2696899 w 4468049"/>
              <a:gd name="connsiteY348" fmla="*/ 2828288 h 2913744"/>
              <a:gd name="connsiteX349" fmla="*/ 2665861 w 4468049"/>
              <a:gd name="connsiteY349" fmla="*/ 2842524 h 2913744"/>
              <a:gd name="connsiteX350" fmla="*/ 2626187 w 4468049"/>
              <a:gd name="connsiteY350" fmla="*/ 2831555 h 2913744"/>
              <a:gd name="connsiteX351" fmla="*/ 2593981 w 4468049"/>
              <a:gd name="connsiteY351" fmla="*/ 2820587 h 2913744"/>
              <a:gd name="connsiteX352" fmla="*/ 2562709 w 4468049"/>
              <a:gd name="connsiteY352" fmla="*/ 2838090 h 2913744"/>
              <a:gd name="connsiteX353" fmla="*/ 2547773 w 4468049"/>
              <a:gd name="connsiteY353" fmla="*/ 2861894 h 2913744"/>
              <a:gd name="connsiteX354" fmla="*/ 2520935 w 4468049"/>
              <a:gd name="connsiteY354" fmla="*/ 2892700 h 2913744"/>
              <a:gd name="connsiteX355" fmla="*/ 2500398 w 4468049"/>
              <a:gd name="connsiteY355" fmla="*/ 2880097 h 2913744"/>
              <a:gd name="connsiteX356" fmla="*/ 2477527 w 4468049"/>
              <a:gd name="connsiteY356" fmla="*/ 2896900 h 2913744"/>
              <a:gd name="connsiteX357" fmla="*/ 2453723 w 4468049"/>
              <a:gd name="connsiteY357" fmla="*/ 2904602 h 2913744"/>
              <a:gd name="connsiteX358" fmla="*/ 2402847 w 4468049"/>
              <a:gd name="connsiteY358" fmla="*/ 2855127 h 2913744"/>
              <a:gd name="connsiteX359" fmla="*/ 2374608 w 4468049"/>
              <a:gd name="connsiteY359" fmla="*/ 2831555 h 2913744"/>
              <a:gd name="connsiteX360" fmla="*/ 2351038 w 4468049"/>
              <a:gd name="connsiteY360" fmla="*/ 2820120 h 2913744"/>
              <a:gd name="connsiteX361" fmla="*/ 2341936 w 4468049"/>
              <a:gd name="connsiteY361" fmla="*/ 2799583 h 2913744"/>
              <a:gd name="connsiteX362" fmla="*/ 2329100 w 4468049"/>
              <a:gd name="connsiteY362" fmla="*/ 2785347 h 2913744"/>
              <a:gd name="connsiteX363" fmla="*/ 2314164 w 4468049"/>
              <a:gd name="connsiteY363" fmla="*/ 2779746 h 2913744"/>
              <a:gd name="connsiteX364" fmla="*/ 2297128 w 4468049"/>
              <a:gd name="connsiteY364" fmla="*/ 2764810 h 2913744"/>
              <a:gd name="connsiteX365" fmla="*/ 2288260 w 4468049"/>
              <a:gd name="connsiteY365" fmla="*/ 2769244 h 2913744"/>
              <a:gd name="connsiteX366" fmla="*/ 2266322 w 4468049"/>
              <a:gd name="connsiteY366" fmla="*/ 2775079 h 2913744"/>
              <a:gd name="connsiteX367" fmla="*/ 2236451 w 4468049"/>
              <a:gd name="connsiteY367" fmla="*/ 2765977 h 2913744"/>
              <a:gd name="connsiteX368" fmla="*/ 2217314 w 4468049"/>
              <a:gd name="connsiteY368" fmla="*/ 2758509 h 2913744"/>
              <a:gd name="connsiteX369" fmla="*/ 2197477 w 4468049"/>
              <a:gd name="connsiteY369" fmla="*/ 2754075 h 2913744"/>
              <a:gd name="connsiteX370" fmla="*/ 2169939 w 4468049"/>
              <a:gd name="connsiteY370" fmla="*/ 2726303 h 2913744"/>
              <a:gd name="connsiteX371" fmla="*/ 2139600 w 4468049"/>
              <a:gd name="connsiteY371" fmla="*/ 2698532 h 2913744"/>
              <a:gd name="connsiteX372" fmla="*/ 2112995 w 4468049"/>
              <a:gd name="connsiteY372" fmla="*/ 2697832 h 2913744"/>
              <a:gd name="connsiteX373" fmla="*/ 2106694 w 4468049"/>
              <a:gd name="connsiteY373" fmla="*/ 2729104 h 2913744"/>
              <a:gd name="connsiteX374" fmla="*/ 2108094 w 4468049"/>
              <a:gd name="connsiteY374" fmla="*/ 2773912 h 2913744"/>
              <a:gd name="connsiteX375" fmla="*/ 2082890 w 4468049"/>
              <a:gd name="connsiteY375" fmla="*/ 2800050 h 2913744"/>
              <a:gd name="connsiteX376" fmla="*/ 2053951 w 4468049"/>
              <a:gd name="connsiteY376" fmla="*/ 2814286 h 2913744"/>
              <a:gd name="connsiteX377" fmla="*/ 2031547 w 4468049"/>
              <a:gd name="connsiteY377" fmla="*/ 2829222 h 2913744"/>
              <a:gd name="connsiteX378" fmla="*/ 1968303 w 4468049"/>
              <a:gd name="connsiteY378" fmla="*/ 2811719 h 2913744"/>
              <a:gd name="connsiteX379" fmla="*/ 1953367 w 4468049"/>
              <a:gd name="connsiteY379" fmla="*/ 2778113 h 2913744"/>
              <a:gd name="connsiteX380" fmla="*/ 1932830 w 4468049"/>
              <a:gd name="connsiteY380" fmla="*/ 2746607 h 2913744"/>
              <a:gd name="connsiteX381" fmla="*/ 1914160 w 4468049"/>
              <a:gd name="connsiteY381" fmla="*/ 2740539 h 2913744"/>
              <a:gd name="connsiteX382" fmla="*/ 1851382 w 4468049"/>
              <a:gd name="connsiteY382" fmla="*/ 2696431 h 2913744"/>
              <a:gd name="connsiteX383" fmla="*/ 1825244 w 4468049"/>
              <a:gd name="connsiteY383" fmla="*/ 2679395 h 2913744"/>
              <a:gd name="connsiteX384" fmla="*/ 1807507 w 4468049"/>
              <a:gd name="connsiteY384" fmla="*/ 2697365 h 2913744"/>
              <a:gd name="connsiteX385" fmla="*/ 1791171 w 4468049"/>
              <a:gd name="connsiteY385" fmla="*/ 2687796 h 2913744"/>
              <a:gd name="connsiteX386" fmla="*/ 1789537 w 4468049"/>
              <a:gd name="connsiteY386" fmla="*/ 2675427 h 2913744"/>
              <a:gd name="connsiteX387" fmla="*/ 1786737 w 4468049"/>
              <a:gd name="connsiteY387" fmla="*/ 2634587 h 2913744"/>
              <a:gd name="connsiteX388" fmla="*/ 1795605 w 4468049"/>
              <a:gd name="connsiteY388" fmla="*/ 2618718 h 2913744"/>
              <a:gd name="connsiteX389" fmla="*/ 1790237 w 4468049"/>
              <a:gd name="connsiteY389" fmla="*/ 2599347 h 2913744"/>
              <a:gd name="connsiteX390" fmla="*/ 1780903 w 4468049"/>
              <a:gd name="connsiteY390" fmla="*/ 2575077 h 2913744"/>
              <a:gd name="connsiteX391" fmla="*/ 1764566 w 4468049"/>
              <a:gd name="connsiteY391" fmla="*/ 2569475 h 2913744"/>
              <a:gd name="connsiteX392" fmla="*/ 1745429 w 4468049"/>
              <a:gd name="connsiteY392" fmla="*/ 2569009 h 2913744"/>
              <a:gd name="connsiteX393" fmla="*/ 1721859 w 4468049"/>
              <a:gd name="connsiteY393" fmla="*/ 2550805 h 2913744"/>
              <a:gd name="connsiteX394" fmla="*/ 1699455 w 4468049"/>
              <a:gd name="connsiteY394" fmla="*/ 2533302 h 2913744"/>
              <a:gd name="connsiteX395" fmla="*/ 1684519 w 4468049"/>
              <a:gd name="connsiteY395" fmla="*/ 2507398 h 2913744"/>
              <a:gd name="connsiteX396" fmla="*/ 1671216 w 4468049"/>
              <a:gd name="connsiteY396" fmla="*/ 2481726 h 2913744"/>
              <a:gd name="connsiteX397" fmla="*/ 1662348 w 4468049"/>
              <a:gd name="connsiteY397" fmla="*/ 2452088 h 2913744"/>
              <a:gd name="connsiteX398" fmla="*/ 1660714 w 4468049"/>
              <a:gd name="connsiteY398" fmla="*/ 2423849 h 2913744"/>
              <a:gd name="connsiteX399" fmla="*/ 1661881 w 4468049"/>
              <a:gd name="connsiteY399" fmla="*/ 2399578 h 2913744"/>
              <a:gd name="connsiteX400" fmla="*/ 1654413 w 4468049"/>
              <a:gd name="connsiteY400" fmla="*/ 2389543 h 2913744"/>
              <a:gd name="connsiteX401" fmla="*/ 1639477 w 4468049"/>
              <a:gd name="connsiteY401" fmla="*/ 2388143 h 2913744"/>
              <a:gd name="connsiteX402" fmla="*/ 1622674 w 4468049"/>
              <a:gd name="connsiteY402" fmla="*/ 2390477 h 2913744"/>
              <a:gd name="connsiteX403" fmla="*/ 1612406 w 4468049"/>
              <a:gd name="connsiteY403" fmla="*/ 2386043 h 2913744"/>
              <a:gd name="connsiteX404" fmla="*/ 1602371 w 4468049"/>
              <a:gd name="connsiteY404" fmla="*/ 2393277 h 2913744"/>
              <a:gd name="connsiteX405" fmla="*/ 1597003 w 4468049"/>
              <a:gd name="connsiteY405" fmla="*/ 2429450 h 2913744"/>
              <a:gd name="connsiteX406" fmla="*/ 1583934 w 4468049"/>
              <a:gd name="connsiteY406" fmla="*/ 2481493 h 2913744"/>
              <a:gd name="connsiteX407" fmla="*/ 1575066 w 4468049"/>
              <a:gd name="connsiteY407" fmla="*/ 2509498 h 2913744"/>
              <a:gd name="connsiteX408" fmla="*/ 1551028 w 4468049"/>
              <a:gd name="connsiteY408" fmla="*/ 2511598 h 2913744"/>
              <a:gd name="connsiteX409" fmla="*/ 1524190 w 4468049"/>
              <a:gd name="connsiteY409" fmla="*/ 2516499 h 2913744"/>
              <a:gd name="connsiteX410" fmla="*/ 1520923 w 4468049"/>
              <a:gd name="connsiteY410" fmla="*/ 2535869 h 2913744"/>
              <a:gd name="connsiteX411" fmla="*/ 1522323 w 4468049"/>
              <a:gd name="connsiteY411" fmla="*/ 2568775 h 2913744"/>
              <a:gd name="connsiteX412" fmla="*/ 1521390 w 4468049"/>
              <a:gd name="connsiteY412" fmla="*/ 2609616 h 2913744"/>
              <a:gd name="connsiteX413" fmla="*/ 1514388 w 4468049"/>
              <a:gd name="connsiteY413" fmla="*/ 2631786 h 2913744"/>
              <a:gd name="connsiteX414" fmla="*/ 1494085 w 4468049"/>
              <a:gd name="connsiteY414" fmla="*/ 2643922 h 2913744"/>
              <a:gd name="connsiteX415" fmla="*/ 1472847 w 4468049"/>
              <a:gd name="connsiteY415" fmla="*/ 2668893 h 2913744"/>
              <a:gd name="connsiteX416" fmla="*/ 1456045 w 4468049"/>
              <a:gd name="connsiteY416" fmla="*/ 2691297 h 2913744"/>
              <a:gd name="connsiteX417" fmla="*/ 1424539 w 4468049"/>
              <a:gd name="connsiteY417" fmla="*/ 2716035 h 2913744"/>
              <a:gd name="connsiteX418" fmla="*/ 1390233 w 4468049"/>
              <a:gd name="connsiteY418" fmla="*/ 2722102 h 2913744"/>
              <a:gd name="connsiteX419" fmla="*/ 1349159 w 4468049"/>
              <a:gd name="connsiteY419" fmla="*/ 2755008 h 2913744"/>
              <a:gd name="connsiteX420" fmla="*/ 1320920 w 4468049"/>
              <a:gd name="connsiteY420" fmla="*/ 2756175 h 2913744"/>
              <a:gd name="connsiteX421" fmla="*/ 1277746 w 4468049"/>
              <a:gd name="connsiteY421" fmla="*/ 2752208 h 2913744"/>
              <a:gd name="connsiteX422" fmla="*/ 1249274 w 4468049"/>
              <a:gd name="connsiteY422" fmla="*/ 2746140 h 2913744"/>
              <a:gd name="connsiteX423" fmla="*/ 1223836 w 4468049"/>
              <a:gd name="connsiteY423" fmla="*/ 2746140 h 2913744"/>
              <a:gd name="connsiteX424" fmla="*/ 1205867 w 4468049"/>
              <a:gd name="connsiteY424" fmla="*/ 2762010 h 2913744"/>
              <a:gd name="connsiteX425" fmla="*/ 1198399 w 4468049"/>
              <a:gd name="connsiteY425" fmla="*/ 2776946 h 2913744"/>
              <a:gd name="connsiteX426" fmla="*/ 1183463 w 4468049"/>
              <a:gd name="connsiteY426" fmla="*/ 2767844 h 2913744"/>
              <a:gd name="connsiteX427" fmla="*/ 1185096 w 4468049"/>
              <a:gd name="connsiteY427" fmla="*/ 2740773 h 2913744"/>
              <a:gd name="connsiteX428" fmla="*/ 1187197 w 4468049"/>
              <a:gd name="connsiteY428" fmla="*/ 2712068 h 2913744"/>
              <a:gd name="connsiteX429" fmla="*/ 1177628 w 4468049"/>
              <a:gd name="connsiteY429" fmla="*/ 2707867 h 2913744"/>
              <a:gd name="connsiteX430" fmla="*/ 1151490 w 4468049"/>
              <a:gd name="connsiteY430" fmla="*/ 2706000 h 2913744"/>
              <a:gd name="connsiteX431" fmla="*/ 1128386 w 4468049"/>
              <a:gd name="connsiteY431" fmla="*/ 2715335 h 2913744"/>
              <a:gd name="connsiteX432" fmla="*/ 1115084 w 4468049"/>
              <a:gd name="connsiteY432" fmla="*/ 2735171 h 2913744"/>
              <a:gd name="connsiteX433" fmla="*/ 1124652 w 4468049"/>
              <a:gd name="connsiteY433" fmla="*/ 2761543 h 2913744"/>
              <a:gd name="connsiteX434" fmla="*/ 1135621 w 4468049"/>
              <a:gd name="connsiteY434" fmla="*/ 2779280 h 2913744"/>
              <a:gd name="connsiteX435" fmla="*/ 1112283 w 4468049"/>
              <a:gd name="connsiteY435" fmla="*/ 2784647 h 2913744"/>
              <a:gd name="connsiteX436" fmla="*/ 1084045 w 4468049"/>
              <a:gd name="connsiteY436" fmla="*/ 2767144 h 2913744"/>
              <a:gd name="connsiteX437" fmla="*/ 1064208 w 4468049"/>
              <a:gd name="connsiteY437" fmla="*/ 2750574 h 2913744"/>
              <a:gd name="connsiteX438" fmla="*/ 1046705 w 4468049"/>
              <a:gd name="connsiteY438" fmla="*/ 2739839 h 2913744"/>
              <a:gd name="connsiteX439" fmla="*/ 1031302 w 4468049"/>
              <a:gd name="connsiteY439" fmla="*/ 2742873 h 2913744"/>
              <a:gd name="connsiteX440" fmla="*/ 1021500 w 4468049"/>
              <a:gd name="connsiteY440" fmla="*/ 2749174 h 2913744"/>
              <a:gd name="connsiteX441" fmla="*/ 991161 w 4468049"/>
              <a:gd name="connsiteY441" fmla="*/ 2759909 h 2913744"/>
              <a:gd name="connsiteX442" fmla="*/ 956622 w 4468049"/>
              <a:gd name="connsiteY442" fmla="*/ 2752908 h 2913744"/>
              <a:gd name="connsiteX443" fmla="*/ 908080 w 4468049"/>
              <a:gd name="connsiteY443" fmla="*/ 2720469 h 2913744"/>
              <a:gd name="connsiteX444" fmla="*/ 886376 w 4468049"/>
              <a:gd name="connsiteY444" fmla="*/ 2700165 h 2913744"/>
              <a:gd name="connsiteX445" fmla="*/ 855337 w 4468049"/>
              <a:gd name="connsiteY445" fmla="*/ 2692231 h 2913744"/>
              <a:gd name="connsiteX446" fmla="*/ 826865 w 4468049"/>
              <a:gd name="connsiteY446" fmla="*/ 2719535 h 2913744"/>
              <a:gd name="connsiteX447" fmla="*/ 821265 w 4468049"/>
              <a:gd name="connsiteY447" fmla="*/ 2747307 h 2913744"/>
              <a:gd name="connsiteX448" fmla="*/ 820564 w 4468049"/>
              <a:gd name="connsiteY448" fmla="*/ 2778346 h 2913744"/>
              <a:gd name="connsiteX449" fmla="*/ 799327 w 4468049"/>
              <a:gd name="connsiteY449" fmla="*/ 2799116 h 2913744"/>
              <a:gd name="connsiteX450" fmla="*/ 774123 w 4468049"/>
              <a:gd name="connsiteY450" fmla="*/ 2825955 h 2913744"/>
              <a:gd name="connsiteX451" fmla="*/ 739583 w 4468049"/>
              <a:gd name="connsiteY451" fmla="*/ 2816153 h 2913744"/>
              <a:gd name="connsiteX452" fmla="*/ 703643 w 4468049"/>
              <a:gd name="connsiteY452" fmla="*/ 2818720 h 2913744"/>
              <a:gd name="connsiteX453" fmla="*/ 667004 w 4468049"/>
              <a:gd name="connsiteY453" fmla="*/ 2835756 h 2913744"/>
              <a:gd name="connsiteX454" fmla="*/ 657669 w 4468049"/>
              <a:gd name="connsiteY454" fmla="*/ 2849759 h 2913744"/>
              <a:gd name="connsiteX455" fmla="*/ 641099 w 4468049"/>
              <a:gd name="connsiteY455" fmla="*/ 2849525 h 2913744"/>
              <a:gd name="connsiteX456" fmla="*/ 611927 w 4468049"/>
              <a:gd name="connsiteY456" fmla="*/ 2836223 h 2913744"/>
              <a:gd name="connsiteX457" fmla="*/ 592557 w 4468049"/>
              <a:gd name="connsiteY457" fmla="*/ 2838323 h 2913744"/>
              <a:gd name="connsiteX458" fmla="*/ 585789 w 4468049"/>
              <a:gd name="connsiteY458" fmla="*/ 2804251 h 2913744"/>
              <a:gd name="connsiteX459" fmla="*/ 577621 w 4468049"/>
              <a:gd name="connsiteY459" fmla="*/ 2789315 h 2913744"/>
              <a:gd name="connsiteX460" fmla="*/ 557784 w 4468049"/>
              <a:gd name="connsiteY460" fmla="*/ 2795849 h 2913744"/>
              <a:gd name="connsiteX461" fmla="*/ 540514 w 4468049"/>
              <a:gd name="connsiteY461" fmla="*/ 2803784 h 2913744"/>
              <a:gd name="connsiteX462" fmla="*/ 522544 w 4468049"/>
              <a:gd name="connsiteY462" fmla="*/ 2802617 h 2913744"/>
              <a:gd name="connsiteX463" fmla="*/ 485905 w 4468049"/>
              <a:gd name="connsiteY463" fmla="*/ 2784647 h 2913744"/>
              <a:gd name="connsiteX464" fmla="*/ 466535 w 4468049"/>
              <a:gd name="connsiteY464" fmla="*/ 2788848 h 2913744"/>
              <a:gd name="connsiteX465" fmla="*/ 456499 w 4468049"/>
              <a:gd name="connsiteY465" fmla="*/ 2803084 h 2913744"/>
              <a:gd name="connsiteX466" fmla="*/ 440630 w 4468049"/>
              <a:gd name="connsiteY466" fmla="*/ 2811952 h 2913744"/>
              <a:gd name="connsiteX467" fmla="*/ 424760 w 4468049"/>
              <a:gd name="connsiteY467" fmla="*/ 2817086 h 2913744"/>
              <a:gd name="connsiteX468" fmla="*/ 408891 w 4468049"/>
              <a:gd name="connsiteY468" fmla="*/ 2825721 h 2913744"/>
              <a:gd name="connsiteX469" fmla="*/ 382053 w 4468049"/>
              <a:gd name="connsiteY469" fmla="*/ 2835056 h 2913744"/>
              <a:gd name="connsiteX470" fmla="*/ 351947 w 4468049"/>
              <a:gd name="connsiteY470" fmla="*/ 2828055 h 2913744"/>
              <a:gd name="connsiteX471" fmla="*/ 321142 w 4468049"/>
              <a:gd name="connsiteY471" fmla="*/ 2808452 h 2913744"/>
              <a:gd name="connsiteX472" fmla="*/ 284735 w 4468049"/>
              <a:gd name="connsiteY472" fmla="*/ 2780913 h 2913744"/>
              <a:gd name="connsiteX473" fmla="*/ 253697 w 4468049"/>
              <a:gd name="connsiteY473" fmla="*/ 2751508 h 2913744"/>
              <a:gd name="connsiteX474" fmla="*/ 262331 w 4468049"/>
              <a:gd name="connsiteY474" fmla="*/ 2722102 h 2913744"/>
              <a:gd name="connsiteX475" fmla="*/ 271900 w 4468049"/>
              <a:gd name="connsiteY475" fmla="*/ 2698765 h 2913744"/>
              <a:gd name="connsiteX476" fmla="*/ 244362 w 4468049"/>
              <a:gd name="connsiteY476" fmla="*/ 2682429 h 2913744"/>
              <a:gd name="connsiteX477" fmla="*/ 221257 w 4468049"/>
              <a:gd name="connsiteY477" fmla="*/ 2682896 h 2913744"/>
              <a:gd name="connsiteX478" fmla="*/ 220791 w 4468049"/>
              <a:gd name="connsiteY478" fmla="*/ 2660958 h 2913744"/>
              <a:gd name="connsiteX479" fmla="*/ 230826 w 4468049"/>
              <a:gd name="connsiteY479" fmla="*/ 2655124 h 2913744"/>
              <a:gd name="connsiteX480" fmla="*/ 260464 w 4468049"/>
              <a:gd name="connsiteY480" fmla="*/ 2665626 h 2913744"/>
              <a:gd name="connsiteX481" fmla="*/ 277968 w 4468049"/>
              <a:gd name="connsiteY481" fmla="*/ 2649756 h 2913744"/>
              <a:gd name="connsiteX482" fmla="*/ 295004 w 4468049"/>
              <a:gd name="connsiteY482" fmla="*/ 2642988 h 2913744"/>
              <a:gd name="connsiteX483" fmla="*/ 312507 w 4468049"/>
              <a:gd name="connsiteY483" fmla="*/ 2654191 h 2913744"/>
              <a:gd name="connsiteX484" fmla="*/ 333277 w 4468049"/>
              <a:gd name="connsiteY484" fmla="*/ 2666093 h 2913744"/>
              <a:gd name="connsiteX485" fmla="*/ 354515 w 4468049"/>
              <a:gd name="connsiteY485" fmla="*/ 2653490 h 2913744"/>
              <a:gd name="connsiteX486" fmla="*/ 368284 w 4468049"/>
              <a:gd name="connsiteY486" fmla="*/ 2640888 h 2913744"/>
              <a:gd name="connsiteX487" fmla="*/ 390921 w 4468049"/>
              <a:gd name="connsiteY487" fmla="*/ 2641588 h 2913744"/>
              <a:gd name="connsiteX488" fmla="*/ 407724 w 4468049"/>
              <a:gd name="connsiteY488" fmla="*/ 2630853 h 2913744"/>
              <a:gd name="connsiteX489" fmla="*/ 431995 w 4468049"/>
              <a:gd name="connsiteY489" fmla="*/ 2635287 h 2913744"/>
              <a:gd name="connsiteX490" fmla="*/ 445297 w 4468049"/>
              <a:gd name="connsiteY490" fmla="*/ 2628752 h 2913744"/>
              <a:gd name="connsiteX491" fmla="*/ 455566 w 4468049"/>
              <a:gd name="connsiteY491" fmla="*/ 2627352 h 2913744"/>
              <a:gd name="connsiteX492" fmla="*/ 470502 w 4468049"/>
              <a:gd name="connsiteY492" fmla="*/ 2634587 h 2913744"/>
              <a:gd name="connsiteX493" fmla="*/ 477503 w 4468049"/>
              <a:gd name="connsiteY493" fmla="*/ 2642988 h 2913744"/>
              <a:gd name="connsiteX494" fmla="*/ 489405 w 4468049"/>
              <a:gd name="connsiteY494" fmla="*/ 2635754 h 2913744"/>
              <a:gd name="connsiteX495" fmla="*/ 472836 w 4468049"/>
              <a:gd name="connsiteY495" fmla="*/ 2607282 h 2913744"/>
              <a:gd name="connsiteX496" fmla="*/ 479370 w 4468049"/>
              <a:gd name="connsiteY496" fmla="*/ 2592813 h 2913744"/>
              <a:gd name="connsiteX497" fmla="*/ 470735 w 4468049"/>
              <a:gd name="connsiteY497" fmla="*/ 2582778 h 2913744"/>
              <a:gd name="connsiteX498" fmla="*/ 454632 w 4468049"/>
              <a:gd name="connsiteY498" fmla="*/ 2574376 h 2913744"/>
              <a:gd name="connsiteX499" fmla="*/ 442030 w 4468049"/>
              <a:gd name="connsiteY499" fmla="*/ 2566908 h 2913744"/>
              <a:gd name="connsiteX500" fmla="*/ 426161 w 4468049"/>
              <a:gd name="connsiteY500" fmla="*/ 2557340 h 2913744"/>
              <a:gd name="connsiteX501" fmla="*/ 412625 w 4468049"/>
              <a:gd name="connsiteY501" fmla="*/ 2549405 h 2913744"/>
              <a:gd name="connsiteX502" fmla="*/ 416359 w 4468049"/>
              <a:gd name="connsiteY502" fmla="*/ 2538436 h 2913744"/>
              <a:gd name="connsiteX503" fmla="*/ 435496 w 4468049"/>
              <a:gd name="connsiteY503" fmla="*/ 2541004 h 2913744"/>
              <a:gd name="connsiteX504" fmla="*/ 447865 w 4468049"/>
              <a:gd name="connsiteY504" fmla="*/ 2536103 h 2913744"/>
              <a:gd name="connsiteX505" fmla="*/ 465134 w 4468049"/>
              <a:gd name="connsiteY505" fmla="*/ 2529568 h 2913744"/>
              <a:gd name="connsiteX506" fmla="*/ 483571 w 4468049"/>
              <a:gd name="connsiteY506" fmla="*/ 2533069 h 2913744"/>
              <a:gd name="connsiteX507" fmla="*/ 507375 w 4468049"/>
              <a:gd name="connsiteY507" fmla="*/ 2548705 h 2913744"/>
              <a:gd name="connsiteX508" fmla="*/ 537714 w 4468049"/>
              <a:gd name="connsiteY508" fmla="*/ 2562007 h 2913744"/>
              <a:gd name="connsiteX509" fmla="*/ 570620 w 4468049"/>
              <a:gd name="connsiteY509" fmla="*/ 2569009 h 2913744"/>
              <a:gd name="connsiteX510" fmla="*/ 602826 w 4468049"/>
              <a:gd name="connsiteY510" fmla="*/ 2570642 h 2913744"/>
              <a:gd name="connsiteX511" fmla="*/ 621029 w 4468049"/>
              <a:gd name="connsiteY511" fmla="*/ 2566208 h 2913744"/>
              <a:gd name="connsiteX512" fmla="*/ 651368 w 4468049"/>
              <a:gd name="connsiteY512" fmla="*/ 2537270 h 2913744"/>
              <a:gd name="connsiteX513" fmla="*/ 661169 w 4468049"/>
              <a:gd name="connsiteY513" fmla="*/ 2517899 h 2913744"/>
              <a:gd name="connsiteX514" fmla="*/ 671671 w 4468049"/>
              <a:gd name="connsiteY514" fmla="*/ 2503897 h 2913744"/>
              <a:gd name="connsiteX515" fmla="*/ 686374 w 4468049"/>
              <a:gd name="connsiteY515" fmla="*/ 2487794 h 2913744"/>
              <a:gd name="connsiteX516" fmla="*/ 703177 w 4468049"/>
              <a:gd name="connsiteY516" fmla="*/ 2469357 h 2913744"/>
              <a:gd name="connsiteX517" fmla="*/ 705277 w 4468049"/>
              <a:gd name="connsiteY517" fmla="*/ 2460956 h 2913744"/>
              <a:gd name="connsiteX518" fmla="*/ 696642 w 4468049"/>
              <a:gd name="connsiteY518" fmla="*/ 2443920 h 2913744"/>
              <a:gd name="connsiteX519" fmla="*/ 674705 w 4468049"/>
              <a:gd name="connsiteY519" fmla="*/ 2432018 h 2913744"/>
              <a:gd name="connsiteX520" fmla="*/ 646933 w 4468049"/>
              <a:gd name="connsiteY520" fmla="*/ 2422216 h 2913744"/>
              <a:gd name="connsiteX521" fmla="*/ 629897 w 4468049"/>
              <a:gd name="connsiteY521" fmla="*/ 2401679 h 2913744"/>
              <a:gd name="connsiteX522" fmla="*/ 620329 w 4468049"/>
              <a:gd name="connsiteY522" fmla="*/ 2378341 h 2913744"/>
              <a:gd name="connsiteX523" fmla="*/ 610527 w 4468049"/>
              <a:gd name="connsiteY523" fmla="*/ 2349636 h 2913744"/>
              <a:gd name="connsiteX524" fmla="*/ 598391 w 4468049"/>
              <a:gd name="connsiteY524" fmla="*/ 2323031 h 2913744"/>
              <a:gd name="connsiteX525" fmla="*/ 565252 w 4468049"/>
              <a:gd name="connsiteY525" fmla="*/ 2274489 h 2913744"/>
              <a:gd name="connsiteX526" fmla="*/ 534913 w 4468049"/>
              <a:gd name="connsiteY526" fmla="*/ 2249752 h 2913744"/>
              <a:gd name="connsiteX527" fmla="*/ 515777 w 4468049"/>
              <a:gd name="connsiteY527" fmla="*/ 2238783 h 2913744"/>
              <a:gd name="connsiteX528" fmla="*/ 485204 w 4468049"/>
              <a:gd name="connsiteY528" fmla="*/ 2228981 h 2913744"/>
              <a:gd name="connsiteX529" fmla="*/ 462801 w 4468049"/>
              <a:gd name="connsiteY529" fmla="*/ 2215912 h 2913744"/>
              <a:gd name="connsiteX530" fmla="*/ 443664 w 4468049"/>
              <a:gd name="connsiteY530" fmla="*/ 2197942 h 2913744"/>
              <a:gd name="connsiteX531" fmla="*/ 414959 w 4468049"/>
              <a:gd name="connsiteY531" fmla="*/ 2167604 h 2913744"/>
              <a:gd name="connsiteX532" fmla="*/ 389287 w 4468049"/>
              <a:gd name="connsiteY532" fmla="*/ 2143099 h 2913744"/>
              <a:gd name="connsiteX533" fmla="*/ 327443 w 4468049"/>
              <a:gd name="connsiteY533" fmla="*/ 2135631 h 2913744"/>
              <a:gd name="connsiteX534" fmla="*/ 290803 w 4468049"/>
              <a:gd name="connsiteY534" fmla="*/ 2123962 h 2913744"/>
              <a:gd name="connsiteX535" fmla="*/ 274000 w 4468049"/>
              <a:gd name="connsiteY535" fmla="*/ 2098291 h 2913744"/>
              <a:gd name="connsiteX536" fmla="*/ 256964 w 4468049"/>
              <a:gd name="connsiteY536" fmla="*/ 2066552 h 2913744"/>
              <a:gd name="connsiteX537" fmla="*/ 247629 w 4468049"/>
              <a:gd name="connsiteY537" fmla="*/ 2037380 h 2913744"/>
              <a:gd name="connsiteX538" fmla="*/ 251596 w 4468049"/>
              <a:gd name="connsiteY538" fmla="*/ 2011242 h 2913744"/>
              <a:gd name="connsiteX539" fmla="*/ 258364 w 4468049"/>
              <a:gd name="connsiteY539" fmla="*/ 1988138 h 2913744"/>
              <a:gd name="connsiteX540" fmla="*/ 259998 w 4468049"/>
              <a:gd name="connsiteY540" fmla="*/ 1962000 h 2913744"/>
              <a:gd name="connsiteX541" fmla="*/ 283802 w 4468049"/>
              <a:gd name="connsiteY541" fmla="*/ 1932595 h 2913744"/>
              <a:gd name="connsiteX542" fmla="*/ 306439 w 4468049"/>
              <a:gd name="connsiteY542" fmla="*/ 1911358 h 2913744"/>
              <a:gd name="connsiteX543" fmla="*/ 316708 w 4468049"/>
              <a:gd name="connsiteY543" fmla="*/ 1893855 h 2913744"/>
              <a:gd name="connsiteX544" fmla="*/ 333277 w 4468049"/>
              <a:gd name="connsiteY544" fmla="*/ 1879385 h 2913744"/>
              <a:gd name="connsiteX545" fmla="*/ 346346 w 4468049"/>
              <a:gd name="connsiteY545" fmla="*/ 1871684 h 2913744"/>
              <a:gd name="connsiteX546" fmla="*/ 344013 w 4468049"/>
              <a:gd name="connsiteY546" fmla="*/ 1845546 h 2913744"/>
              <a:gd name="connsiteX547" fmla="*/ 342612 w 4468049"/>
              <a:gd name="connsiteY547" fmla="*/ 1827576 h 2913744"/>
              <a:gd name="connsiteX548" fmla="*/ 347047 w 4468049"/>
              <a:gd name="connsiteY548" fmla="*/ 1803772 h 2913744"/>
              <a:gd name="connsiteX549" fmla="*/ 344946 w 4468049"/>
              <a:gd name="connsiteY549" fmla="*/ 1777634 h 2913744"/>
              <a:gd name="connsiteX550" fmla="*/ 322075 w 4468049"/>
              <a:gd name="connsiteY550" fmla="*/ 1754763 h 2913744"/>
              <a:gd name="connsiteX551" fmla="*/ 276801 w 4468049"/>
              <a:gd name="connsiteY551" fmla="*/ 1756397 h 2913744"/>
              <a:gd name="connsiteX552" fmla="*/ 254397 w 4468049"/>
              <a:gd name="connsiteY552" fmla="*/ 1762465 h 2913744"/>
              <a:gd name="connsiteX553" fmla="*/ 244362 w 4468049"/>
              <a:gd name="connsiteY553" fmla="*/ 1776467 h 2913744"/>
              <a:gd name="connsiteX554" fmla="*/ 223358 w 4468049"/>
              <a:gd name="connsiteY554" fmla="*/ 1783235 h 2913744"/>
              <a:gd name="connsiteX555" fmla="*/ 213556 w 4468049"/>
              <a:gd name="connsiteY555" fmla="*/ 1791636 h 2913744"/>
              <a:gd name="connsiteX556" fmla="*/ 200254 w 4468049"/>
              <a:gd name="connsiteY556" fmla="*/ 1798871 h 2913744"/>
              <a:gd name="connsiteX557" fmla="*/ 185784 w 4468049"/>
              <a:gd name="connsiteY557" fmla="*/ 1793270 h 2913744"/>
              <a:gd name="connsiteX558" fmla="*/ 165948 w 4468049"/>
              <a:gd name="connsiteY558" fmla="*/ 1765732 h 2913744"/>
              <a:gd name="connsiteX559" fmla="*/ 140743 w 4468049"/>
              <a:gd name="connsiteY559" fmla="*/ 1749629 h 2913744"/>
              <a:gd name="connsiteX560" fmla="*/ 122540 w 4468049"/>
              <a:gd name="connsiteY560" fmla="*/ 1729792 h 2913744"/>
              <a:gd name="connsiteX561" fmla="*/ 139576 w 4468049"/>
              <a:gd name="connsiteY561" fmla="*/ 1701787 h 2913744"/>
              <a:gd name="connsiteX562" fmla="*/ 163614 w 4468049"/>
              <a:gd name="connsiteY562" fmla="*/ 1681250 h 2913744"/>
              <a:gd name="connsiteX563" fmla="*/ 164547 w 4468049"/>
              <a:gd name="connsiteY563" fmla="*/ 1655345 h 2913744"/>
              <a:gd name="connsiteX564" fmla="*/ 151012 w 4468049"/>
              <a:gd name="connsiteY564" fmla="*/ 1631308 h 2913744"/>
              <a:gd name="connsiteX565" fmla="*/ 147744 w 4468049"/>
              <a:gd name="connsiteY565" fmla="*/ 1598635 h 2913744"/>
              <a:gd name="connsiteX566" fmla="*/ 177383 w 4468049"/>
              <a:gd name="connsiteY566" fmla="*/ 1600502 h 2913744"/>
              <a:gd name="connsiteX567" fmla="*/ 192786 w 4468049"/>
              <a:gd name="connsiteY567" fmla="*/ 1581832 h 2913744"/>
              <a:gd name="connsiteX568" fmla="*/ 207955 w 4468049"/>
              <a:gd name="connsiteY568" fmla="*/ 1558261 h 2913744"/>
              <a:gd name="connsiteX569" fmla="*/ 238761 w 4468049"/>
              <a:gd name="connsiteY569" fmla="*/ 1551494 h 2913744"/>
              <a:gd name="connsiteX570" fmla="*/ 263265 w 4468049"/>
              <a:gd name="connsiteY570" fmla="*/ 1524889 h 2913744"/>
              <a:gd name="connsiteX571" fmla="*/ 285669 w 4468049"/>
              <a:gd name="connsiteY571" fmla="*/ 1505519 h 2913744"/>
              <a:gd name="connsiteX572" fmla="*/ 305973 w 4468049"/>
              <a:gd name="connsiteY572" fmla="*/ 1493617 h 2913744"/>
              <a:gd name="connsiteX573" fmla="*/ 327210 w 4468049"/>
              <a:gd name="connsiteY573" fmla="*/ 1475880 h 2913744"/>
              <a:gd name="connsiteX574" fmla="*/ 351247 w 4468049"/>
              <a:gd name="connsiteY574" fmla="*/ 1444841 h 2913744"/>
              <a:gd name="connsiteX575" fmla="*/ 374351 w 4468049"/>
              <a:gd name="connsiteY575" fmla="*/ 1419870 h 2913744"/>
              <a:gd name="connsiteX576" fmla="*/ 379719 w 4468049"/>
              <a:gd name="connsiteY576" fmla="*/ 1394665 h 2913744"/>
              <a:gd name="connsiteX577" fmla="*/ 377152 w 4468049"/>
              <a:gd name="connsiteY577" fmla="*/ 1373195 h 2913744"/>
              <a:gd name="connsiteX578" fmla="*/ 364083 w 4468049"/>
              <a:gd name="connsiteY578" fmla="*/ 1353592 h 2913744"/>
              <a:gd name="connsiteX579" fmla="*/ 344713 w 4468049"/>
              <a:gd name="connsiteY579" fmla="*/ 1348224 h 2913744"/>
              <a:gd name="connsiteX580" fmla="*/ 314374 w 4468049"/>
              <a:gd name="connsiteY580" fmla="*/ 1352191 h 2913744"/>
              <a:gd name="connsiteX581" fmla="*/ 290803 w 4468049"/>
              <a:gd name="connsiteY581" fmla="*/ 1344490 h 2913744"/>
              <a:gd name="connsiteX582" fmla="*/ 268166 w 4468049"/>
              <a:gd name="connsiteY582" fmla="*/ 1344490 h 2913744"/>
              <a:gd name="connsiteX583" fmla="*/ 236427 w 4468049"/>
              <a:gd name="connsiteY583" fmla="*/ 1336322 h 2913744"/>
              <a:gd name="connsiteX584" fmla="*/ 232459 w 4468049"/>
              <a:gd name="connsiteY584" fmla="*/ 1312518 h 2913744"/>
              <a:gd name="connsiteX585" fmla="*/ 202354 w 4468049"/>
              <a:gd name="connsiteY585" fmla="*/ 1293381 h 2913744"/>
              <a:gd name="connsiteX586" fmla="*/ 178783 w 4468049"/>
              <a:gd name="connsiteY586" fmla="*/ 1287780 h 2913744"/>
              <a:gd name="connsiteX587" fmla="*/ 161280 w 4468049"/>
              <a:gd name="connsiteY587" fmla="*/ 1299215 h 2913744"/>
              <a:gd name="connsiteX588" fmla="*/ 138643 w 4468049"/>
              <a:gd name="connsiteY588" fmla="*/ 1290114 h 2913744"/>
              <a:gd name="connsiteX589" fmla="*/ 125340 w 4468049"/>
              <a:gd name="connsiteY589" fmla="*/ 1281245 h 2913744"/>
              <a:gd name="connsiteX590" fmla="*/ 105037 w 4468049"/>
              <a:gd name="connsiteY590" fmla="*/ 1273544 h 2913744"/>
              <a:gd name="connsiteX591" fmla="*/ 68630 w 4468049"/>
              <a:gd name="connsiteY591" fmla="*/ 1298048 h 2913744"/>
              <a:gd name="connsiteX592" fmla="*/ 53461 w 4468049"/>
              <a:gd name="connsiteY592" fmla="*/ 1304116 h 2913744"/>
              <a:gd name="connsiteX593" fmla="*/ 34324 w 4468049"/>
              <a:gd name="connsiteY593" fmla="*/ 1288247 h 2913744"/>
              <a:gd name="connsiteX594" fmla="*/ 45059 w 4468049"/>
              <a:gd name="connsiteY594" fmla="*/ 1259308 h 2913744"/>
              <a:gd name="connsiteX595" fmla="*/ 45759 w 4468049"/>
              <a:gd name="connsiteY595" fmla="*/ 1238538 h 2913744"/>
              <a:gd name="connsiteX596" fmla="*/ 20788 w 4468049"/>
              <a:gd name="connsiteY596" fmla="*/ 1204465 h 2913744"/>
              <a:gd name="connsiteX597" fmla="*/ 18 w 4468049"/>
              <a:gd name="connsiteY597" fmla="*/ 1147521 h 2913744"/>
              <a:gd name="connsiteX598" fmla="*/ 6319 w 4468049"/>
              <a:gd name="connsiteY598" fmla="*/ 1127218 h 2913744"/>
              <a:gd name="connsiteX599" fmla="*/ 23589 w 4468049"/>
              <a:gd name="connsiteY599" fmla="*/ 1121850 h 2913744"/>
              <a:gd name="connsiteX600" fmla="*/ 45759 w 4468049"/>
              <a:gd name="connsiteY600" fmla="*/ 1106914 h 2913744"/>
              <a:gd name="connsiteX601" fmla="*/ 60462 w 4468049"/>
              <a:gd name="connsiteY601" fmla="*/ 1084510 h 2913744"/>
              <a:gd name="connsiteX602" fmla="*/ 91034 w 4468049"/>
              <a:gd name="connsiteY602" fmla="*/ 1060239 h 2913744"/>
              <a:gd name="connsiteX603" fmla="*/ 78665 w 4468049"/>
              <a:gd name="connsiteY603" fmla="*/ 1032934 h 2913744"/>
              <a:gd name="connsiteX604" fmla="*/ 80766 w 4468049"/>
              <a:gd name="connsiteY604" fmla="*/ 1007963 h 2913744"/>
              <a:gd name="connsiteX605" fmla="*/ 101303 w 4468049"/>
              <a:gd name="connsiteY605" fmla="*/ 1027100 h 2913744"/>
              <a:gd name="connsiteX606" fmla="*/ 108771 w 4468049"/>
              <a:gd name="connsiteY606" fmla="*/ 1023833 h 2913744"/>
              <a:gd name="connsiteX607" fmla="*/ 111571 w 4468049"/>
              <a:gd name="connsiteY607" fmla="*/ 1004929 h 2913744"/>
              <a:gd name="connsiteX608" fmla="*/ 129774 w 4468049"/>
              <a:gd name="connsiteY608" fmla="*/ 999795 h 2913744"/>
              <a:gd name="connsiteX609" fmla="*/ 154979 w 4468049"/>
              <a:gd name="connsiteY609" fmla="*/ 999795 h 2913744"/>
              <a:gd name="connsiteX610" fmla="*/ 161280 w 4468049"/>
              <a:gd name="connsiteY610" fmla="*/ 1026867 h 2913744"/>
              <a:gd name="connsiteX611" fmla="*/ 174582 w 4468049"/>
              <a:gd name="connsiteY611" fmla="*/ 1007030 h 2913744"/>
              <a:gd name="connsiteX612" fmla="*/ 169448 w 4468049"/>
              <a:gd name="connsiteY612" fmla="*/ 976924 h 2913744"/>
              <a:gd name="connsiteX613" fmla="*/ 200254 w 4468049"/>
              <a:gd name="connsiteY613" fmla="*/ 959654 h 2913744"/>
              <a:gd name="connsiteX614" fmla="*/ 248796 w 4468049"/>
              <a:gd name="connsiteY614" fmla="*/ 930949 h 2913744"/>
              <a:gd name="connsiteX615" fmla="*/ 269799 w 4468049"/>
              <a:gd name="connsiteY615" fmla="*/ 915313 h 2913744"/>
              <a:gd name="connsiteX616" fmla="*/ 278901 w 4468049"/>
              <a:gd name="connsiteY616" fmla="*/ 881241 h 2913744"/>
              <a:gd name="connsiteX617" fmla="*/ 299905 w 4468049"/>
              <a:gd name="connsiteY617" fmla="*/ 863737 h 2913744"/>
              <a:gd name="connsiteX618" fmla="*/ 315074 w 4468049"/>
              <a:gd name="connsiteY618" fmla="*/ 856970 h 2913744"/>
              <a:gd name="connsiteX619" fmla="*/ 342612 w 4468049"/>
              <a:gd name="connsiteY619" fmla="*/ 853002 h 2913744"/>
              <a:gd name="connsiteX620" fmla="*/ 389754 w 4468049"/>
              <a:gd name="connsiteY620" fmla="*/ 853936 h 2913744"/>
              <a:gd name="connsiteX621" fmla="*/ 417292 w 4468049"/>
              <a:gd name="connsiteY621" fmla="*/ 867938 h 2913744"/>
              <a:gd name="connsiteX622" fmla="*/ 433162 w 4468049"/>
              <a:gd name="connsiteY622" fmla="*/ 860003 h 2913744"/>
              <a:gd name="connsiteX623" fmla="*/ 435729 w 4468049"/>
              <a:gd name="connsiteY623" fmla="*/ 845768 h 2913744"/>
              <a:gd name="connsiteX624" fmla="*/ 427794 w 4468049"/>
              <a:gd name="connsiteY624" fmla="*/ 822197 h 2913744"/>
              <a:gd name="connsiteX625" fmla="*/ 431995 w 4468049"/>
              <a:gd name="connsiteY625" fmla="*/ 807961 h 2913744"/>
              <a:gd name="connsiteX626" fmla="*/ 449965 w 4468049"/>
              <a:gd name="connsiteY626" fmla="*/ 796292 h 2913744"/>
              <a:gd name="connsiteX627" fmla="*/ 454166 w 4468049"/>
              <a:gd name="connsiteY627" fmla="*/ 779489 h 2913744"/>
              <a:gd name="connsiteX628" fmla="*/ 451132 w 4468049"/>
              <a:gd name="connsiteY628" fmla="*/ 764786 h 2913744"/>
              <a:gd name="connsiteX629" fmla="*/ 449265 w 4468049"/>
              <a:gd name="connsiteY629" fmla="*/ 748450 h 2913744"/>
              <a:gd name="connsiteX630" fmla="*/ 454866 w 4468049"/>
              <a:gd name="connsiteY630" fmla="*/ 730947 h 2913744"/>
              <a:gd name="connsiteX631" fmla="*/ 452765 w 4468049"/>
              <a:gd name="connsiteY631" fmla="*/ 716711 h 2913744"/>
              <a:gd name="connsiteX632" fmla="*/ 475403 w 4468049"/>
              <a:gd name="connsiteY632" fmla="*/ 699908 h 2913744"/>
              <a:gd name="connsiteX633" fmla="*/ 505975 w 4468049"/>
              <a:gd name="connsiteY633" fmla="*/ 704342 h 2913744"/>
              <a:gd name="connsiteX634" fmla="*/ 534913 w 4468049"/>
              <a:gd name="connsiteY634" fmla="*/ 714611 h 2913744"/>
              <a:gd name="connsiteX635" fmla="*/ 588123 w 4468049"/>
              <a:gd name="connsiteY635" fmla="*/ 736315 h 2913744"/>
              <a:gd name="connsiteX636" fmla="*/ 633864 w 4468049"/>
              <a:gd name="connsiteY636" fmla="*/ 717178 h 2913744"/>
              <a:gd name="connsiteX637" fmla="*/ 684740 w 4468049"/>
              <a:gd name="connsiteY637" fmla="*/ 707376 h 2913744"/>
              <a:gd name="connsiteX638" fmla="*/ 765021 w 4468049"/>
              <a:gd name="connsiteY638" fmla="*/ 721612 h 2913744"/>
              <a:gd name="connsiteX639" fmla="*/ 811696 w 4468049"/>
              <a:gd name="connsiteY639" fmla="*/ 744249 h 2913744"/>
              <a:gd name="connsiteX640" fmla="*/ 842968 w 4468049"/>
              <a:gd name="connsiteY640" fmla="*/ 766653 h 2913744"/>
              <a:gd name="connsiteX641" fmla="*/ 874007 w 4468049"/>
              <a:gd name="connsiteY641" fmla="*/ 779489 h 2913744"/>
              <a:gd name="connsiteX642" fmla="*/ 909947 w 4468049"/>
              <a:gd name="connsiteY642" fmla="*/ 767820 h 2913744"/>
              <a:gd name="connsiteX643" fmla="*/ 926283 w 4468049"/>
              <a:gd name="connsiteY643" fmla="*/ 752418 h 2913744"/>
              <a:gd name="connsiteX644" fmla="*/ 1001663 w 4468049"/>
              <a:gd name="connsiteY644" fmla="*/ 785557 h 2913744"/>
              <a:gd name="connsiteX645" fmla="*/ 1019867 w 4468049"/>
              <a:gd name="connsiteY645" fmla="*/ 809361 h 2913744"/>
              <a:gd name="connsiteX646" fmla="*/ 1038537 w 4468049"/>
              <a:gd name="connsiteY646" fmla="*/ 840633 h 2913744"/>
              <a:gd name="connsiteX647" fmla="*/ 1061174 w 4468049"/>
              <a:gd name="connsiteY647" fmla="*/ 865138 h 2913744"/>
              <a:gd name="connsiteX648" fmla="*/ 1082878 w 4468049"/>
              <a:gd name="connsiteY648" fmla="*/ 870739 h 2913744"/>
              <a:gd name="connsiteX649" fmla="*/ 1109016 w 4468049"/>
              <a:gd name="connsiteY649" fmla="*/ 867005 h 2913744"/>
              <a:gd name="connsiteX650" fmla="*/ 1162926 w 4468049"/>
              <a:gd name="connsiteY650" fmla="*/ 884508 h 2913744"/>
              <a:gd name="connsiteX651" fmla="*/ 1181362 w 4468049"/>
              <a:gd name="connsiteY651" fmla="*/ 895476 h 2913744"/>
              <a:gd name="connsiteX652" fmla="*/ 1187897 w 4468049"/>
              <a:gd name="connsiteY652" fmla="*/ 883107 h 2913744"/>
              <a:gd name="connsiteX653" fmla="*/ 1220102 w 4468049"/>
              <a:gd name="connsiteY653" fmla="*/ 861170 h 2913744"/>
              <a:gd name="connsiteX654" fmla="*/ 1250208 w 4468049"/>
              <a:gd name="connsiteY654" fmla="*/ 864904 h 2913744"/>
              <a:gd name="connsiteX655" fmla="*/ 1285681 w 4468049"/>
              <a:gd name="connsiteY655" fmla="*/ 874706 h 2913744"/>
              <a:gd name="connsiteX656" fmla="*/ 1316486 w 4468049"/>
              <a:gd name="connsiteY656" fmla="*/ 883107 h 2913744"/>
              <a:gd name="connsiteX657" fmla="*/ 1373430 w 4468049"/>
              <a:gd name="connsiteY657" fmla="*/ 869805 h 2913744"/>
              <a:gd name="connsiteX658" fmla="*/ 1406569 w 4468049"/>
              <a:gd name="connsiteY658" fmla="*/ 864438 h 2913744"/>
              <a:gd name="connsiteX659" fmla="*/ 1438541 w 4468049"/>
              <a:gd name="connsiteY659" fmla="*/ 858136 h 2913744"/>
              <a:gd name="connsiteX660" fmla="*/ 1454177 w 4468049"/>
              <a:gd name="connsiteY660" fmla="*/ 866071 h 2913744"/>
              <a:gd name="connsiteX661" fmla="*/ 1456045 w 4468049"/>
              <a:gd name="connsiteY661" fmla="*/ 878207 h 2913744"/>
              <a:gd name="connsiteX662" fmla="*/ 1473081 w 4468049"/>
              <a:gd name="connsiteY662" fmla="*/ 900144 h 2913744"/>
              <a:gd name="connsiteX663" fmla="*/ 1499452 w 4468049"/>
              <a:gd name="connsiteY663" fmla="*/ 916013 h 2913744"/>
              <a:gd name="connsiteX664" fmla="*/ 1518822 w 4468049"/>
              <a:gd name="connsiteY664" fmla="*/ 918114 h 2913744"/>
              <a:gd name="connsiteX665" fmla="*/ 1537959 w 4468049"/>
              <a:gd name="connsiteY665" fmla="*/ 904345 h 2913744"/>
              <a:gd name="connsiteX666" fmla="*/ 1561063 w 4468049"/>
              <a:gd name="connsiteY666" fmla="*/ 894309 h 2913744"/>
              <a:gd name="connsiteX667" fmla="*/ 1580900 w 4468049"/>
              <a:gd name="connsiteY667" fmla="*/ 907612 h 2913744"/>
              <a:gd name="connsiteX668" fmla="*/ 1603771 w 4468049"/>
              <a:gd name="connsiteY668" fmla="*/ 972490 h 2913744"/>
              <a:gd name="connsiteX669" fmla="*/ 1615673 w 4468049"/>
              <a:gd name="connsiteY669" fmla="*/ 995594 h 2913744"/>
              <a:gd name="connsiteX670" fmla="*/ 1637610 w 4468049"/>
              <a:gd name="connsiteY670" fmla="*/ 994661 h 2913744"/>
              <a:gd name="connsiteX671" fmla="*/ 1645545 w 4468049"/>
              <a:gd name="connsiteY671" fmla="*/ 978091 h 2913744"/>
              <a:gd name="connsiteX672" fmla="*/ 1658847 w 4468049"/>
              <a:gd name="connsiteY672" fmla="*/ 947986 h 2913744"/>
              <a:gd name="connsiteX673" fmla="*/ 1658381 w 4468049"/>
              <a:gd name="connsiteY673" fmla="*/ 932816 h 2913744"/>
              <a:gd name="connsiteX674" fmla="*/ 1648812 w 4468049"/>
              <a:gd name="connsiteY674" fmla="*/ 910646 h 2913744"/>
              <a:gd name="connsiteX675" fmla="*/ 1648346 w 4468049"/>
              <a:gd name="connsiteY675" fmla="*/ 897343 h 2913744"/>
              <a:gd name="connsiteX676" fmla="*/ 1662581 w 4468049"/>
              <a:gd name="connsiteY676" fmla="*/ 887308 h 2913744"/>
              <a:gd name="connsiteX677" fmla="*/ 1693154 w 4468049"/>
              <a:gd name="connsiteY677" fmla="*/ 873539 h 2913744"/>
              <a:gd name="connsiteX678" fmla="*/ 1735161 w 4468049"/>
              <a:gd name="connsiteY678" fmla="*/ 867005 h 2913744"/>
              <a:gd name="connsiteX679" fmla="*/ 1756165 w 4468049"/>
              <a:gd name="connsiteY679" fmla="*/ 865371 h 2913744"/>
              <a:gd name="connsiteX680" fmla="*/ 1771101 w 4468049"/>
              <a:gd name="connsiteY680" fmla="*/ 847401 h 2913744"/>
              <a:gd name="connsiteX681" fmla="*/ 1784170 w 4468049"/>
              <a:gd name="connsiteY681" fmla="*/ 826397 h 2913744"/>
              <a:gd name="connsiteX682" fmla="*/ 1800739 w 4468049"/>
              <a:gd name="connsiteY682" fmla="*/ 822430 h 2913744"/>
              <a:gd name="connsiteX683" fmla="*/ 1807974 w 4468049"/>
              <a:gd name="connsiteY683" fmla="*/ 807027 h 2913744"/>
              <a:gd name="connsiteX684" fmla="*/ 1818709 w 4468049"/>
              <a:gd name="connsiteY684" fmla="*/ 793725 h 2913744"/>
              <a:gd name="connsiteX685" fmla="*/ 1830845 w 4468049"/>
              <a:gd name="connsiteY685" fmla="*/ 773888 h 2913744"/>
              <a:gd name="connsiteX686" fmla="*/ 1833879 w 4468049"/>
              <a:gd name="connsiteY686" fmla="*/ 754985 h 2913744"/>
              <a:gd name="connsiteX687" fmla="*/ 1840413 w 4468049"/>
              <a:gd name="connsiteY687" fmla="*/ 750084 h 2913744"/>
              <a:gd name="connsiteX688" fmla="*/ 1861183 w 4468049"/>
              <a:gd name="connsiteY688" fmla="*/ 752884 h 2913744"/>
              <a:gd name="connsiteX689" fmla="*/ 1883121 w 4468049"/>
              <a:gd name="connsiteY689" fmla="*/ 752884 h 2913744"/>
              <a:gd name="connsiteX690" fmla="*/ 1903424 w 4468049"/>
              <a:gd name="connsiteY690" fmla="*/ 747283 h 2913744"/>
              <a:gd name="connsiteX691" fmla="*/ 1909725 w 4468049"/>
              <a:gd name="connsiteY691" fmla="*/ 752884 h 2913744"/>
              <a:gd name="connsiteX692" fmla="*/ 1928862 w 4468049"/>
              <a:gd name="connsiteY692" fmla="*/ 758252 h 2913744"/>
              <a:gd name="connsiteX693" fmla="*/ 1934230 w 4468049"/>
              <a:gd name="connsiteY693" fmla="*/ 756852 h 291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</a:cxnLst>
            <a:rect l="l" t="t" r="r" b="b"/>
            <a:pathLst>
              <a:path w="4468049" h="2913744">
                <a:moveTo>
                  <a:pt x="1935397" y="757552"/>
                </a:moveTo>
                <a:cubicBezTo>
                  <a:pt x="1949633" y="756385"/>
                  <a:pt x="1971336" y="746350"/>
                  <a:pt x="1975071" y="738648"/>
                </a:cubicBezTo>
                <a:cubicBezTo>
                  <a:pt x="1978571" y="730947"/>
                  <a:pt x="1974370" y="709010"/>
                  <a:pt x="1974370" y="709010"/>
                </a:cubicBezTo>
                <a:cubicBezTo>
                  <a:pt x="1974370" y="709010"/>
                  <a:pt x="1975071" y="695474"/>
                  <a:pt x="1981372" y="687773"/>
                </a:cubicBezTo>
                <a:cubicBezTo>
                  <a:pt x="1987906" y="680071"/>
                  <a:pt x="1995607" y="673070"/>
                  <a:pt x="1996774" y="664668"/>
                </a:cubicBezTo>
                <a:cubicBezTo>
                  <a:pt x="1997941" y="656500"/>
                  <a:pt x="1992107" y="651133"/>
                  <a:pt x="1994441" y="635730"/>
                </a:cubicBezTo>
                <a:cubicBezTo>
                  <a:pt x="1996774" y="620327"/>
                  <a:pt x="1994441" y="619160"/>
                  <a:pt x="2002142" y="609825"/>
                </a:cubicBezTo>
                <a:cubicBezTo>
                  <a:pt x="2009843" y="600490"/>
                  <a:pt x="2007976" y="600490"/>
                  <a:pt x="2019178" y="595123"/>
                </a:cubicBezTo>
                <a:cubicBezTo>
                  <a:pt x="2030380" y="589755"/>
                  <a:pt x="2036215" y="576219"/>
                  <a:pt x="2036915" y="566884"/>
                </a:cubicBezTo>
                <a:cubicBezTo>
                  <a:pt x="2037615" y="557549"/>
                  <a:pt x="2004476" y="546814"/>
                  <a:pt x="2046950" y="542613"/>
                </a:cubicBezTo>
                <a:cubicBezTo>
                  <a:pt x="2089424" y="538413"/>
                  <a:pt x="2095259" y="558016"/>
                  <a:pt x="2095259" y="558016"/>
                </a:cubicBezTo>
                <a:cubicBezTo>
                  <a:pt x="2095259" y="558016"/>
                  <a:pt x="2099926" y="561750"/>
                  <a:pt x="2109728" y="552182"/>
                </a:cubicBezTo>
                <a:cubicBezTo>
                  <a:pt x="2119530" y="542613"/>
                  <a:pt x="2115796" y="536546"/>
                  <a:pt x="2117196" y="530945"/>
                </a:cubicBezTo>
                <a:cubicBezTo>
                  <a:pt x="2118596" y="525344"/>
                  <a:pt x="2118829" y="522777"/>
                  <a:pt x="2125364" y="518342"/>
                </a:cubicBezTo>
                <a:cubicBezTo>
                  <a:pt x="2131898" y="514142"/>
                  <a:pt x="2134466" y="513675"/>
                  <a:pt x="2139366" y="512508"/>
                </a:cubicBezTo>
                <a:cubicBezTo>
                  <a:pt x="2144267" y="511341"/>
                  <a:pt x="2153369" y="502706"/>
                  <a:pt x="2157570" y="500606"/>
                </a:cubicBezTo>
                <a:cubicBezTo>
                  <a:pt x="2161771" y="498505"/>
                  <a:pt x="2170639" y="501539"/>
                  <a:pt x="2175073" y="503640"/>
                </a:cubicBezTo>
                <a:cubicBezTo>
                  <a:pt x="2179507" y="505973"/>
                  <a:pt x="2187208" y="511108"/>
                  <a:pt x="2186742" y="519276"/>
                </a:cubicBezTo>
                <a:cubicBezTo>
                  <a:pt x="2186275" y="527444"/>
                  <a:pt x="2184175" y="541213"/>
                  <a:pt x="2189075" y="544480"/>
                </a:cubicBezTo>
                <a:cubicBezTo>
                  <a:pt x="2194210" y="547981"/>
                  <a:pt x="2199811" y="554049"/>
                  <a:pt x="2203078" y="551715"/>
                </a:cubicBezTo>
                <a:cubicBezTo>
                  <a:pt x="2206345" y="549381"/>
                  <a:pt x="2208446" y="540046"/>
                  <a:pt x="2212880" y="526511"/>
                </a:cubicBezTo>
                <a:cubicBezTo>
                  <a:pt x="2217080" y="512741"/>
                  <a:pt x="2213580" y="516009"/>
                  <a:pt x="2218714" y="505507"/>
                </a:cubicBezTo>
                <a:cubicBezTo>
                  <a:pt x="2223848" y="495238"/>
                  <a:pt x="2253487" y="474234"/>
                  <a:pt x="2264222" y="466533"/>
                </a:cubicBezTo>
                <a:cubicBezTo>
                  <a:pt x="2274957" y="458832"/>
                  <a:pt x="2294094" y="450664"/>
                  <a:pt x="2298528" y="452297"/>
                </a:cubicBezTo>
                <a:cubicBezTo>
                  <a:pt x="2302962" y="453931"/>
                  <a:pt x="2317432" y="452297"/>
                  <a:pt x="2321399" y="455798"/>
                </a:cubicBezTo>
                <a:cubicBezTo>
                  <a:pt x="2325366" y="459065"/>
                  <a:pt x="2328400" y="462799"/>
                  <a:pt x="2330734" y="466533"/>
                </a:cubicBezTo>
                <a:cubicBezTo>
                  <a:pt x="2333068" y="470034"/>
                  <a:pt x="2333301" y="468167"/>
                  <a:pt x="2340536" y="464666"/>
                </a:cubicBezTo>
                <a:cubicBezTo>
                  <a:pt x="2347770" y="461166"/>
                  <a:pt x="2352671" y="454398"/>
                  <a:pt x="2357572" y="452997"/>
                </a:cubicBezTo>
                <a:cubicBezTo>
                  <a:pt x="2362706" y="451597"/>
                  <a:pt x="2364807" y="451130"/>
                  <a:pt x="2375542" y="450197"/>
                </a:cubicBezTo>
                <a:cubicBezTo>
                  <a:pt x="2386277" y="449263"/>
                  <a:pt x="2393512" y="448563"/>
                  <a:pt x="2405881" y="447630"/>
                </a:cubicBezTo>
                <a:cubicBezTo>
                  <a:pt x="2418250" y="446696"/>
                  <a:pt x="2429218" y="447163"/>
                  <a:pt x="2438787" y="447396"/>
                </a:cubicBezTo>
                <a:cubicBezTo>
                  <a:pt x="2448355" y="447396"/>
                  <a:pt x="2460490" y="445996"/>
                  <a:pt x="2465858" y="447396"/>
                </a:cubicBezTo>
                <a:cubicBezTo>
                  <a:pt x="2471226" y="448563"/>
                  <a:pt x="2477760" y="452531"/>
                  <a:pt x="2481494" y="456265"/>
                </a:cubicBezTo>
                <a:cubicBezTo>
                  <a:pt x="2484995" y="459999"/>
                  <a:pt x="2491529" y="467233"/>
                  <a:pt x="2497830" y="469334"/>
                </a:cubicBezTo>
                <a:cubicBezTo>
                  <a:pt x="2504132" y="471201"/>
                  <a:pt x="2510199" y="472834"/>
                  <a:pt x="2517201" y="473534"/>
                </a:cubicBezTo>
                <a:cubicBezTo>
                  <a:pt x="2524202" y="474234"/>
                  <a:pt x="2534237" y="479369"/>
                  <a:pt x="2550573" y="479602"/>
                </a:cubicBezTo>
                <a:cubicBezTo>
                  <a:pt x="2566910" y="479602"/>
                  <a:pt x="2587680" y="477502"/>
                  <a:pt x="2593281" y="474701"/>
                </a:cubicBezTo>
                <a:cubicBezTo>
                  <a:pt x="2598882" y="471901"/>
                  <a:pt x="2604483" y="462099"/>
                  <a:pt x="2619652" y="456265"/>
                </a:cubicBezTo>
                <a:cubicBezTo>
                  <a:pt x="2634822" y="450430"/>
                  <a:pt x="2651625" y="446930"/>
                  <a:pt x="2662593" y="448096"/>
                </a:cubicBezTo>
                <a:cubicBezTo>
                  <a:pt x="2673562" y="449263"/>
                  <a:pt x="2693399" y="456965"/>
                  <a:pt x="2700633" y="458832"/>
                </a:cubicBezTo>
                <a:cubicBezTo>
                  <a:pt x="2707868" y="460465"/>
                  <a:pt x="2739607" y="457198"/>
                  <a:pt x="2743108" y="456498"/>
                </a:cubicBezTo>
                <a:cubicBezTo>
                  <a:pt x="2746608" y="455564"/>
                  <a:pt x="2770179" y="451364"/>
                  <a:pt x="2773913" y="452297"/>
                </a:cubicBezTo>
                <a:cubicBezTo>
                  <a:pt x="2777647" y="453231"/>
                  <a:pt x="2790950" y="452064"/>
                  <a:pt x="2799118" y="456731"/>
                </a:cubicBezTo>
                <a:cubicBezTo>
                  <a:pt x="2807286" y="461399"/>
                  <a:pt x="2786049" y="463733"/>
                  <a:pt x="2819888" y="475168"/>
                </a:cubicBezTo>
                <a:cubicBezTo>
                  <a:pt x="2853727" y="486603"/>
                  <a:pt x="2852794" y="496872"/>
                  <a:pt x="2853727" y="505040"/>
                </a:cubicBezTo>
                <a:cubicBezTo>
                  <a:pt x="2854661" y="513208"/>
                  <a:pt x="2860495" y="520676"/>
                  <a:pt x="2860495" y="520676"/>
                </a:cubicBezTo>
                <a:lnTo>
                  <a:pt x="2884766" y="528144"/>
                </a:lnTo>
                <a:cubicBezTo>
                  <a:pt x="2884766" y="528144"/>
                  <a:pt x="2893401" y="523477"/>
                  <a:pt x="2899002" y="521610"/>
                </a:cubicBezTo>
                <a:cubicBezTo>
                  <a:pt x="2904603" y="519976"/>
                  <a:pt x="2912771" y="525344"/>
                  <a:pt x="2920706" y="521376"/>
                </a:cubicBezTo>
                <a:cubicBezTo>
                  <a:pt x="2928874" y="517175"/>
                  <a:pt x="2942176" y="504807"/>
                  <a:pt x="2949644" y="498039"/>
                </a:cubicBezTo>
                <a:cubicBezTo>
                  <a:pt x="2956879" y="491271"/>
                  <a:pt x="2974382" y="479602"/>
                  <a:pt x="2976249" y="473301"/>
                </a:cubicBezTo>
                <a:cubicBezTo>
                  <a:pt x="2977883" y="467000"/>
                  <a:pt x="2976249" y="458365"/>
                  <a:pt x="2975549" y="447396"/>
                </a:cubicBezTo>
                <a:cubicBezTo>
                  <a:pt x="2975082" y="436194"/>
                  <a:pt x="2978583" y="425459"/>
                  <a:pt x="2981617" y="419858"/>
                </a:cubicBezTo>
                <a:cubicBezTo>
                  <a:pt x="2984651" y="414257"/>
                  <a:pt x="2995619" y="403522"/>
                  <a:pt x="3004954" y="396754"/>
                </a:cubicBezTo>
                <a:cubicBezTo>
                  <a:pt x="3014289" y="390220"/>
                  <a:pt x="3026891" y="386952"/>
                  <a:pt x="3037860" y="388352"/>
                </a:cubicBezTo>
                <a:cubicBezTo>
                  <a:pt x="3048829" y="389753"/>
                  <a:pt x="3058397" y="392553"/>
                  <a:pt x="3067499" y="390686"/>
                </a:cubicBezTo>
                <a:cubicBezTo>
                  <a:pt x="3076600" y="388819"/>
                  <a:pt x="3090603" y="388352"/>
                  <a:pt x="3096671" y="384618"/>
                </a:cubicBezTo>
                <a:cubicBezTo>
                  <a:pt x="3102972" y="380884"/>
                  <a:pt x="3109506" y="382518"/>
                  <a:pt x="3113474" y="371316"/>
                </a:cubicBezTo>
                <a:cubicBezTo>
                  <a:pt x="3117441" y="360347"/>
                  <a:pt x="3136811" y="345178"/>
                  <a:pt x="3136811" y="345178"/>
                </a:cubicBezTo>
                <a:lnTo>
                  <a:pt x="3159215" y="351012"/>
                </a:lnTo>
                <a:cubicBezTo>
                  <a:pt x="3159215" y="351012"/>
                  <a:pt x="3176952" y="356147"/>
                  <a:pt x="3187220" y="360347"/>
                </a:cubicBezTo>
                <a:cubicBezTo>
                  <a:pt x="3197489" y="364548"/>
                  <a:pt x="3238563" y="362214"/>
                  <a:pt x="3252565" y="360814"/>
                </a:cubicBezTo>
                <a:cubicBezTo>
                  <a:pt x="3266568" y="359414"/>
                  <a:pt x="3258633" y="368516"/>
                  <a:pt x="3273335" y="356147"/>
                </a:cubicBezTo>
                <a:cubicBezTo>
                  <a:pt x="3288038" y="343778"/>
                  <a:pt x="3302974" y="335143"/>
                  <a:pt x="3312076" y="328842"/>
                </a:cubicBezTo>
                <a:cubicBezTo>
                  <a:pt x="3321177" y="322541"/>
                  <a:pt x="3333780" y="314373"/>
                  <a:pt x="3339147" y="311339"/>
                </a:cubicBezTo>
                <a:cubicBezTo>
                  <a:pt x="3344515" y="308305"/>
                  <a:pt x="3356417" y="302704"/>
                  <a:pt x="3371353" y="302470"/>
                </a:cubicBezTo>
                <a:cubicBezTo>
                  <a:pt x="3386522" y="302237"/>
                  <a:pt x="3410327" y="303637"/>
                  <a:pt x="3425496" y="306438"/>
                </a:cubicBezTo>
                <a:cubicBezTo>
                  <a:pt x="3440899" y="309238"/>
                  <a:pt x="3463303" y="316473"/>
                  <a:pt x="3470538" y="322074"/>
                </a:cubicBezTo>
                <a:cubicBezTo>
                  <a:pt x="3477539" y="327675"/>
                  <a:pt x="3487807" y="340977"/>
                  <a:pt x="3496909" y="347045"/>
                </a:cubicBezTo>
                <a:cubicBezTo>
                  <a:pt x="3505777" y="353113"/>
                  <a:pt x="3508577" y="369449"/>
                  <a:pt x="3522347" y="372016"/>
                </a:cubicBezTo>
                <a:cubicBezTo>
                  <a:pt x="3536116" y="374583"/>
                  <a:pt x="3544517" y="371316"/>
                  <a:pt x="3551752" y="375750"/>
                </a:cubicBezTo>
                <a:cubicBezTo>
                  <a:pt x="3558987" y="380184"/>
                  <a:pt x="3557353" y="389753"/>
                  <a:pt x="3565988" y="396521"/>
                </a:cubicBezTo>
                <a:cubicBezTo>
                  <a:pt x="3574623" y="403288"/>
                  <a:pt x="3584424" y="420091"/>
                  <a:pt x="3589559" y="427093"/>
                </a:cubicBezTo>
                <a:cubicBezTo>
                  <a:pt x="3594693" y="433861"/>
                  <a:pt x="3607529" y="444596"/>
                  <a:pt x="3615230" y="445296"/>
                </a:cubicBezTo>
                <a:cubicBezTo>
                  <a:pt x="3622931" y="446229"/>
                  <a:pt x="3635533" y="452297"/>
                  <a:pt x="3637634" y="434794"/>
                </a:cubicBezTo>
                <a:cubicBezTo>
                  <a:pt x="3639734" y="417291"/>
                  <a:pt x="3636700" y="408656"/>
                  <a:pt x="3636000" y="400488"/>
                </a:cubicBezTo>
                <a:cubicBezTo>
                  <a:pt x="3635300" y="392320"/>
                  <a:pt x="3637634" y="378551"/>
                  <a:pt x="3627132" y="361981"/>
                </a:cubicBezTo>
                <a:cubicBezTo>
                  <a:pt x="3616630" y="345178"/>
                  <a:pt x="3589792" y="302237"/>
                  <a:pt x="3585825" y="295936"/>
                </a:cubicBezTo>
                <a:cubicBezTo>
                  <a:pt x="3581857" y="289635"/>
                  <a:pt x="3568788" y="276099"/>
                  <a:pt x="3566921" y="264664"/>
                </a:cubicBezTo>
                <a:cubicBezTo>
                  <a:pt x="3564821" y="253228"/>
                  <a:pt x="3565288" y="241793"/>
                  <a:pt x="3564821" y="225223"/>
                </a:cubicBezTo>
                <a:cubicBezTo>
                  <a:pt x="3564121" y="208887"/>
                  <a:pt x="3564588" y="205620"/>
                  <a:pt x="3564821" y="193251"/>
                </a:cubicBezTo>
                <a:cubicBezTo>
                  <a:pt x="3565054" y="180882"/>
                  <a:pt x="3569722" y="178082"/>
                  <a:pt x="3572289" y="161979"/>
                </a:cubicBezTo>
                <a:cubicBezTo>
                  <a:pt x="3574856" y="145876"/>
                  <a:pt x="3579757" y="146809"/>
                  <a:pt x="3575790" y="132107"/>
                </a:cubicBezTo>
                <a:cubicBezTo>
                  <a:pt x="3572055" y="117404"/>
                  <a:pt x="3563888" y="113670"/>
                  <a:pt x="3564354" y="105269"/>
                </a:cubicBezTo>
                <a:cubicBezTo>
                  <a:pt x="3564821" y="96867"/>
                  <a:pt x="3567621" y="88232"/>
                  <a:pt x="3572756" y="85432"/>
                </a:cubicBezTo>
                <a:cubicBezTo>
                  <a:pt x="3578123" y="82631"/>
                  <a:pt x="3585358" y="86599"/>
                  <a:pt x="3590025" y="84732"/>
                </a:cubicBezTo>
                <a:cubicBezTo>
                  <a:pt x="3594693" y="82865"/>
                  <a:pt x="3601927" y="76797"/>
                  <a:pt x="3606128" y="73763"/>
                </a:cubicBezTo>
                <a:cubicBezTo>
                  <a:pt x="3610329" y="70729"/>
                  <a:pt x="3622931" y="70962"/>
                  <a:pt x="3627366" y="71429"/>
                </a:cubicBezTo>
                <a:cubicBezTo>
                  <a:pt x="3632033" y="72129"/>
                  <a:pt x="3647436" y="73530"/>
                  <a:pt x="3653037" y="71429"/>
                </a:cubicBezTo>
                <a:cubicBezTo>
                  <a:pt x="3658404" y="69329"/>
                  <a:pt x="3669606" y="62794"/>
                  <a:pt x="3674041" y="56493"/>
                </a:cubicBezTo>
                <a:cubicBezTo>
                  <a:pt x="3678474" y="49959"/>
                  <a:pt x="3694344" y="32456"/>
                  <a:pt x="3696678" y="30122"/>
                </a:cubicBezTo>
                <a:cubicBezTo>
                  <a:pt x="3699011" y="27788"/>
                  <a:pt x="3703212" y="26154"/>
                  <a:pt x="3710447" y="24754"/>
                </a:cubicBezTo>
                <a:cubicBezTo>
                  <a:pt x="3717682" y="23354"/>
                  <a:pt x="3720249" y="22420"/>
                  <a:pt x="3724683" y="18220"/>
                </a:cubicBezTo>
                <a:cubicBezTo>
                  <a:pt x="3729117" y="14019"/>
                  <a:pt x="3738452" y="17053"/>
                  <a:pt x="3742886" y="22654"/>
                </a:cubicBezTo>
                <a:cubicBezTo>
                  <a:pt x="3747320" y="28255"/>
                  <a:pt x="3752221" y="37823"/>
                  <a:pt x="3759222" y="40624"/>
                </a:cubicBezTo>
                <a:cubicBezTo>
                  <a:pt x="3765990" y="43424"/>
                  <a:pt x="3790728" y="33622"/>
                  <a:pt x="3790728" y="33622"/>
                </a:cubicBezTo>
                <a:cubicBezTo>
                  <a:pt x="3790728" y="33622"/>
                  <a:pt x="3807064" y="41324"/>
                  <a:pt x="3818966" y="33622"/>
                </a:cubicBezTo>
                <a:cubicBezTo>
                  <a:pt x="3830869" y="26154"/>
                  <a:pt x="3839503" y="22654"/>
                  <a:pt x="3842537" y="19387"/>
                </a:cubicBezTo>
                <a:cubicBezTo>
                  <a:pt x="3845571" y="16119"/>
                  <a:pt x="3844638" y="16119"/>
                  <a:pt x="3853739" y="13319"/>
                </a:cubicBezTo>
                <a:cubicBezTo>
                  <a:pt x="3862607" y="10518"/>
                  <a:pt x="3876377" y="10285"/>
                  <a:pt x="3881977" y="8885"/>
                </a:cubicBezTo>
                <a:cubicBezTo>
                  <a:pt x="3887812" y="7484"/>
                  <a:pt x="3892946" y="3050"/>
                  <a:pt x="3892946" y="3050"/>
                </a:cubicBezTo>
                <a:cubicBezTo>
                  <a:pt x="3892946" y="3050"/>
                  <a:pt x="3905315" y="250"/>
                  <a:pt x="3912083" y="16"/>
                </a:cubicBezTo>
                <a:cubicBezTo>
                  <a:pt x="3918851" y="-217"/>
                  <a:pt x="3931220" y="2117"/>
                  <a:pt x="3939388" y="1650"/>
                </a:cubicBezTo>
                <a:cubicBezTo>
                  <a:pt x="3947556" y="1183"/>
                  <a:pt x="3961792" y="2584"/>
                  <a:pt x="3968793" y="5384"/>
                </a:cubicBezTo>
                <a:cubicBezTo>
                  <a:pt x="3975794" y="8418"/>
                  <a:pt x="3983729" y="18453"/>
                  <a:pt x="3990263" y="21720"/>
                </a:cubicBezTo>
                <a:cubicBezTo>
                  <a:pt x="3996565" y="24988"/>
                  <a:pt x="4001466" y="28955"/>
                  <a:pt x="4010334" y="35023"/>
                </a:cubicBezTo>
                <a:cubicBezTo>
                  <a:pt x="4019202" y="41090"/>
                  <a:pt x="4037405" y="56260"/>
                  <a:pt x="4040672" y="58594"/>
                </a:cubicBezTo>
                <a:cubicBezTo>
                  <a:pt x="4043706" y="60927"/>
                  <a:pt x="4046507" y="66295"/>
                  <a:pt x="4048607" y="74930"/>
                </a:cubicBezTo>
                <a:cubicBezTo>
                  <a:pt x="4050708" y="83565"/>
                  <a:pt x="4054208" y="109003"/>
                  <a:pt x="4053041" y="116704"/>
                </a:cubicBezTo>
                <a:cubicBezTo>
                  <a:pt x="4051874" y="124172"/>
                  <a:pt x="4039272" y="137241"/>
                  <a:pt x="4020369" y="157778"/>
                </a:cubicBezTo>
                <a:cubicBezTo>
                  <a:pt x="4001466" y="178315"/>
                  <a:pt x="3997031" y="176215"/>
                  <a:pt x="4001699" y="182049"/>
                </a:cubicBezTo>
                <a:cubicBezTo>
                  <a:pt x="4006366" y="187883"/>
                  <a:pt x="4013834" y="194418"/>
                  <a:pt x="4019435" y="199319"/>
                </a:cubicBezTo>
                <a:cubicBezTo>
                  <a:pt x="4025036" y="203986"/>
                  <a:pt x="4032038" y="208187"/>
                  <a:pt x="4030171" y="212854"/>
                </a:cubicBezTo>
                <a:cubicBezTo>
                  <a:pt x="4028304" y="217522"/>
                  <a:pt x="4026437" y="222189"/>
                  <a:pt x="4025036" y="230591"/>
                </a:cubicBezTo>
                <a:cubicBezTo>
                  <a:pt x="4023636" y="238992"/>
                  <a:pt x="4024103" y="242960"/>
                  <a:pt x="4029471" y="249961"/>
                </a:cubicBezTo>
                <a:cubicBezTo>
                  <a:pt x="4034838" y="256962"/>
                  <a:pt x="4036938" y="261396"/>
                  <a:pt x="4043706" y="267698"/>
                </a:cubicBezTo>
                <a:cubicBezTo>
                  <a:pt x="4050474" y="273999"/>
                  <a:pt x="4058642" y="281233"/>
                  <a:pt x="4059576" y="286368"/>
                </a:cubicBezTo>
                <a:cubicBezTo>
                  <a:pt x="4060509" y="291502"/>
                  <a:pt x="4053975" y="297570"/>
                  <a:pt x="4060509" y="305271"/>
                </a:cubicBezTo>
                <a:cubicBezTo>
                  <a:pt x="4067044" y="312739"/>
                  <a:pt x="4075912" y="315073"/>
                  <a:pt x="4077546" y="312272"/>
                </a:cubicBezTo>
                <a:cubicBezTo>
                  <a:pt x="4079180" y="309472"/>
                  <a:pt x="4078713" y="305971"/>
                  <a:pt x="4083380" y="306905"/>
                </a:cubicBezTo>
                <a:cubicBezTo>
                  <a:pt x="4088281" y="307838"/>
                  <a:pt x="4097616" y="312506"/>
                  <a:pt x="4096449" y="317873"/>
                </a:cubicBezTo>
                <a:cubicBezTo>
                  <a:pt x="4095282" y="323241"/>
                  <a:pt x="4085014" y="320207"/>
                  <a:pt x="4094116" y="337710"/>
                </a:cubicBezTo>
                <a:cubicBezTo>
                  <a:pt x="4103217" y="355213"/>
                  <a:pt x="4114886" y="357780"/>
                  <a:pt x="4122354" y="356380"/>
                </a:cubicBezTo>
                <a:cubicBezTo>
                  <a:pt x="4129588" y="354980"/>
                  <a:pt x="4147791" y="357080"/>
                  <a:pt x="4147791" y="357080"/>
                </a:cubicBezTo>
                <a:cubicBezTo>
                  <a:pt x="4147791" y="357080"/>
                  <a:pt x="4160160" y="366182"/>
                  <a:pt x="4161794" y="369449"/>
                </a:cubicBezTo>
                <a:cubicBezTo>
                  <a:pt x="4163428" y="372716"/>
                  <a:pt x="4164361" y="379951"/>
                  <a:pt x="4164128" y="386952"/>
                </a:cubicBezTo>
                <a:cubicBezTo>
                  <a:pt x="4164128" y="393953"/>
                  <a:pt x="4158060" y="414957"/>
                  <a:pt x="4157360" y="418925"/>
                </a:cubicBezTo>
                <a:cubicBezTo>
                  <a:pt x="4156660" y="422892"/>
                  <a:pt x="4156660" y="433394"/>
                  <a:pt x="4150359" y="432460"/>
                </a:cubicBezTo>
                <a:cubicBezTo>
                  <a:pt x="4144291" y="431760"/>
                  <a:pt x="4129588" y="426859"/>
                  <a:pt x="4129588" y="426859"/>
                </a:cubicBezTo>
                <a:cubicBezTo>
                  <a:pt x="4129588" y="426859"/>
                  <a:pt x="4121187" y="430360"/>
                  <a:pt x="4120253" y="438061"/>
                </a:cubicBezTo>
                <a:cubicBezTo>
                  <a:pt x="4119553" y="445763"/>
                  <a:pt x="4114652" y="456731"/>
                  <a:pt x="4115119" y="462566"/>
                </a:cubicBezTo>
                <a:cubicBezTo>
                  <a:pt x="4115819" y="468167"/>
                  <a:pt x="4137290" y="483336"/>
                  <a:pt x="4142424" y="484970"/>
                </a:cubicBezTo>
                <a:cubicBezTo>
                  <a:pt x="4147558" y="486603"/>
                  <a:pt x="4148258" y="488004"/>
                  <a:pt x="4157127" y="494071"/>
                </a:cubicBezTo>
                <a:cubicBezTo>
                  <a:pt x="4165761" y="500139"/>
                  <a:pt x="4162727" y="511341"/>
                  <a:pt x="4169496" y="514608"/>
                </a:cubicBezTo>
                <a:cubicBezTo>
                  <a:pt x="4176263" y="517876"/>
                  <a:pt x="4183265" y="522543"/>
                  <a:pt x="4191199" y="527211"/>
                </a:cubicBezTo>
                <a:cubicBezTo>
                  <a:pt x="4199134" y="531878"/>
                  <a:pt x="4199368" y="535379"/>
                  <a:pt x="4204502" y="541447"/>
                </a:cubicBezTo>
                <a:cubicBezTo>
                  <a:pt x="4209636" y="547748"/>
                  <a:pt x="4214770" y="554516"/>
                  <a:pt x="4222005" y="561984"/>
                </a:cubicBezTo>
                <a:cubicBezTo>
                  <a:pt x="4229006" y="569218"/>
                  <a:pt x="4236708" y="577620"/>
                  <a:pt x="4240908" y="582987"/>
                </a:cubicBezTo>
                <a:cubicBezTo>
                  <a:pt x="4245109" y="588355"/>
                  <a:pt x="4247210" y="591389"/>
                  <a:pt x="4252110" y="601891"/>
                </a:cubicBezTo>
                <a:cubicBezTo>
                  <a:pt x="4257011" y="612393"/>
                  <a:pt x="4252110" y="617760"/>
                  <a:pt x="4260979" y="617527"/>
                </a:cubicBezTo>
                <a:cubicBezTo>
                  <a:pt x="4269613" y="617293"/>
                  <a:pt x="4274514" y="615893"/>
                  <a:pt x="4281282" y="618927"/>
                </a:cubicBezTo>
                <a:cubicBezTo>
                  <a:pt x="4288050" y="621961"/>
                  <a:pt x="4293651" y="627095"/>
                  <a:pt x="4296218" y="631529"/>
                </a:cubicBezTo>
                <a:cubicBezTo>
                  <a:pt x="4298552" y="635963"/>
                  <a:pt x="4298319" y="650899"/>
                  <a:pt x="4299952" y="657434"/>
                </a:cubicBezTo>
                <a:cubicBezTo>
                  <a:pt x="4301352" y="663968"/>
                  <a:pt x="4307420" y="674937"/>
                  <a:pt x="4310221" y="677738"/>
                </a:cubicBezTo>
                <a:cubicBezTo>
                  <a:pt x="4313021" y="680538"/>
                  <a:pt x="4314188" y="689640"/>
                  <a:pt x="4313488" y="696874"/>
                </a:cubicBezTo>
                <a:cubicBezTo>
                  <a:pt x="4312788" y="704342"/>
                  <a:pt x="4312088" y="706443"/>
                  <a:pt x="4316288" y="709943"/>
                </a:cubicBezTo>
                <a:cubicBezTo>
                  <a:pt x="4320723" y="713444"/>
                  <a:pt x="4312555" y="727680"/>
                  <a:pt x="4315122" y="732814"/>
                </a:cubicBezTo>
                <a:cubicBezTo>
                  <a:pt x="4317689" y="738182"/>
                  <a:pt x="4322356" y="745883"/>
                  <a:pt x="4328891" y="748450"/>
                </a:cubicBezTo>
                <a:cubicBezTo>
                  <a:pt x="4335659" y="751017"/>
                  <a:pt x="4364364" y="768287"/>
                  <a:pt x="4371132" y="773655"/>
                </a:cubicBezTo>
                <a:cubicBezTo>
                  <a:pt x="4377899" y="779022"/>
                  <a:pt x="4393535" y="787891"/>
                  <a:pt x="4402871" y="789057"/>
                </a:cubicBezTo>
                <a:cubicBezTo>
                  <a:pt x="4412206" y="790224"/>
                  <a:pt x="4417107" y="789757"/>
                  <a:pt x="4429942" y="788591"/>
                </a:cubicBezTo>
                <a:cubicBezTo>
                  <a:pt x="4443011" y="787190"/>
                  <a:pt x="4461448" y="784857"/>
                  <a:pt x="4464015" y="791158"/>
                </a:cubicBezTo>
                <a:cubicBezTo>
                  <a:pt x="4466816" y="797225"/>
                  <a:pt x="4471716" y="796992"/>
                  <a:pt x="4463548" y="804227"/>
                </a:cubicBezTo>
                <a:cubicBezTo>
                  <a:pt x="4455613" y="811461"/>
                  <a:pt x="4446979" y="814729"/>
                  <a:pt x="4442311" y="814495"/>
                </a:cubicBezTo>
                <a:cubicBezTo>
                  <a:pt x="4437644" y="814495"/>
                  <a:pt x="4428775" y="814029"/>
                  <a:pt x="4423874" y="811928"/>
                </a:cubicBezTo>
                <a:cubicBezTo>
                  <a:pt x="4418740" y="810061"/>
                  <a:pt x="4409172" y="806327"/>
                  <a:pt x="4409172" y="806327"/>
                </a:cubicBezTo>
                <a:cubicBezTo>
                  <a:pt x="4402404" y="809594"/>
                  <a:pt x="4400304" y="815895"/>
                  <a:pt x="4390969" y="815895"/>
                </a:cubicBezTo>
                <a:cubicBezTo>
                  <a:pt x="4381633" y="815895"/>
                  <a:pt x="4376499" y="817296"/>
                  <a:pt x="4368331" y="813095"/>
                </a:cubicBezTo>
                <a:cubicBezTo>
                  <a:pt x="4360163" y="809128"/>
                  <a:pt x="4351061" y="800726"/>
                  <a:pt x="4343827" y="799093"/>
                </a:cubicBezTo>
                <a:cubicBezTo>
                  <a:pt x="4336592" y="797459"/>
                  <a:pt x="4334958" y="797692"/>
                  <a:pt x="4320256" y="797926"/>
                </a:cubicBezTo>
                <a:cubicBezTo>
                  <a:pt x="4305553" y="798159"/>
                  <a:pt x="4297152" y="797926"/>
                  <a:pt x="4293651" y="795592"/>
                </a:cubicBezTo>
                <a:cubicBezTo>
                  <a:pt x="4290151" y="793258"/>
                  <a:pt x="4286416" y="791625"/>
                  <a:pt x="4287350" y="787190"/>
                </a:cubicBezTo>
                <a:cubicBezTo>
                  <a:pt x="4288283" y="782756"/>
                  <a:pt x="4293418" y="771088"/>
                  <a:pt x="4289684" y="768054"/>
                </a:cubicBezTo>
                <a:cubicBezTo>
                  <a:pt x="4285950" y="765253"/>
                  <a:pt x="4279649" y="761519"/>
                  <a:pt x="4274514" y="756618"/>
                </a:cubicBezTo>
                <a:cubicBezTo>
                  <a:pt x="4269380" y="751717"/>
                  <a:pt x="4265179" y="747517"/>
                  <a:pt x="4263313" y="744016"/>
                </a:cubicBezTo>
                <a:cubicBezTo>
                  <a:pt x="4261445" y="740515"/>
                  <a:pt x="4259578" y="738415"/>
                  <a:pt x="4257945" y="735148"/>
                </a:cubicBezTo>
                <a:cubicBezTo>
                  <a:pt x="4256311" y="732114"/>
                  <a:pt x="4258411" y="730247"/>
                  <a:pt x="4249077" y="729547"/>
                </a:cubicBezTo>
                <a:cubicBezTo>
                  <a:pt x="4239741" y="728847"/>
                  <a:pt x="4239275" y="732114"/>
                  <a:pt x="4235774" y="726046"/>
                </a:cubicBezTo>
                <a:cubicBezTo>
                  <a:pt x="4232274" y="719978"/>
                  <a:pt x="4250944" y="706676"/>
                  <a:pt x="4228073" y="717411"/>
                </a:cubicBezTo>
                <a:cubicBezTo>
                  <a:pt x="4205202" y="728147"/>
                  <a:pt x="4203335" y="728847"/>
                  <a:pt x="4198201" y="725579"/>
                </a:cubicBezTo>
                <a:cubicBezTo>
                  <a:pt x="4193066" y="722312"/>
                  <a:pt x="4190966" y="721145"/>
                  <a:pt x="4186765" y="716244"/>
                </a:cubicBezTo>
                <a:cubicBezTo>
                  <a:pt x="4182798" y="711577"/>
                  <a:pt x="4182798" y="707143"/>
                  <a:pt x="4175797" y="704342"/>
                </a:cubicBezTo>
                <a:cubicBezTo>
                  <a:pt x="4168795" y="701542"/>
                  <a:pt x="4160861" y="700842"/>
                  <a:pt x="4156427" y="699208"/>
                </a:cubicBezTo>
                <a:cubicBezTo>
                  <a:pt x="4152226" y="697808"/>
                  <a:pt x="4145458" y="698508"/>
                  <a:pt x="4139390" y="696641"/>
                </a:cubicBezTo>
                <a:cubicBezTo>
                  <a:pt x="4133322" y="694774"/>
                  <a:pt x="4128888" y="693374"/>
                  <a:pt x="4125388" y="694074"/>
                </a:cubicBezTo>
                <a:cubicBezTo>
                  <a:pt x="4121887" y="694774"/>
                  <a:pt x="4116052" y="705743"/>
                  <a:pt x="4110919" y="703175"/>
                </a:cubicBezTo>
                <a:cubicBezTo>
                  <a:pt x="4105551" y="700608"/>
                  <a:pt x="4101583" y="695707"/>
                  <a:pt x="4094816" y="690573"/>
                </a:cubicBezTo>
                <a:cubicBezTo>
                  <a:pt x="4088281" y="685439"/>
                  <a:pt x="4082447" y="682872"/>
                  <a:pt x="4074045" y="681938"/>
                </a:cubicBezTo>
                <a:cubicBezTo>
                  <a:pt x="4065410" y="681005"/>
                  <a:pt x="4059109" y="685206"/>
                  <a:pt x="4060043" y="690573"/>
                </a:cubicBezTo>
                <a:cubicBezTo>
                  <a:pt x="4060976" y="695941"/>
                  <a:pt x="4063543" y="706909"/>
                  <a:pt x="4056309" y="707843"/>
                </a:cubicBezTo>
                <a:cubicBezTo>
                  <a:pt x="4049074" y="708776"/>
                  <a:pt x="4033438" y="705976"/>
                  <a:pt x="4025970" y="708776"/>
                </a:cubicBezTo>
                <a:cubicBezTo>
                  <a:pt x="4018502" y="711577"/>
                  <a:pt x="4016635" y="718811"/>
                  <a:pt x="4007767" y="723946"/>
                </a:cubicBezTo>
                <a:cubicBezTo>
                  <a:pt x="3999132" y="729080"/>
                  <a:pt x="3990730" y="743082"/>
                  <a:pt x="3983029" y="749850"/>
                </a:cubicBezTo>
                <a:cubicBezTo>
                  <a:pt x="3975094" y="756852"/>
                  <a:pt x="3969260" y="770621"/>
                  <a:pt x="3967626" y="779489"/>
                </a:cubicBezTo>
                <a:cubicBezTo>
                  <a:pt x="3965993" y="788357"/>
                  <a:pt x="3969960" y="796759"/>
                  <a:pt x="3973460" y="803293"/>
                </a:cubicBezTo>
                <a:cubicBezTo>
                  <a:pt x="3976961" y="810061"/>
                  <a:pt x="3972527" y="832932"/>
                  <a:pt x="3975327" y="849268"/>
                </a:cubicBezTo>
                <a:cubicBezTo>
                  <a:pt x="3978128" y="865604"/>
                  <a:pt x="3974394" y="877740"/>
                  <a:pt x="3978128" y="886608"/>
                </a:cubicBezTo>
                <a:cubicBezTo>
                  <a:pt x="3981862" y="895710"/>
                  <a:pt x="3982796" y="897110"/>
                  <a:pt x="3991430" y="909012"/>
                </a:cubicBezTo>
                <a:cubicBezTo>
                  <a:pt x="4000065" y="920914"/>
                  <a:pt x="4000999" y="924415"/>
                  <a:pt x="4005900" y="933283"/>
                </a:cubicBezTo>
                <a:cubicBezTo>
                  <a:pt x="4010800" y="942151"/>
                  <a:pt x="4014301" y="941218"/>
                  <a:pt x="4016868" y="951020"/>
                </a:cubicBezTo>
                <a:cubicBezTo>
                  <a:pt x="4019435" y="960821"/>
                  <a:pt x="4017569" y="980425"/>
                  <a:pt x="4018035" y="987659"/>
                </a:cubicBezTo>
                <a:cubicBezTo>
                  <a:pt x="4018502" y="994894"/>
                  <a:pt x="4015702" y="1004696"/>
                  <a:pt x="4011034" y="1007496"/>
                </a:cubicBezTo>
                <a:cubicBezTo>
                  <a:pt x="4006600" y="1010530"/>
                  <a:pt x="3996565" y="1010530"/>
                  <a:pt x="3991897" y="1008197"/>
                </a:cubicBezTo>
                <a:cubicBezTo>
                  <a:pt x="3987230" y="1005863"/>
                  <a:pt x="3969260" y="1007030"/>
                  <a:pt x="3966226" y="1007030"/>
                </a:cubicBezTo>
                <a:cubicBezTo>
                  <a:pt x="3963192" y="1007030"/>
                  <a:pt x="3953157" y="1002595"/>
                  <a:pt x="3947089" y="998628"/>
                </a:cubicBezTo>
                <a:cubicBezTo>
                  <a:pt x="3941021" y="994661"/>
                  <a:pt x="3930053" y="988593"/>
                  <a:pt x="3922352" y="991160"/>
                </a:cubicBezTo>
                <a:cubicBezTo>
                  <a:pt x="3914417" y="993727"/>
                  <a:pt x="3898314" y="996061"/>
                  <a:pt x="3895047" y="996761"/>
                </a:cubicBezTo>
                <a:cubicBezTo>
                  <a:pt x="3892013" y="997461"/>
                  <a:pt x="3878477" y="997228"/>
                  <a:pt x="3871942" y="996294"/>
                </a:cubicBezTo>
                <a:cubicBezTo>
                  <a:pt x="3865408" y="995361"/>
                  <a:pt x="3853739" y="994427"/>
                  <a:pt x="3848838" y="991160"/>
                </a:cubicBezTo>
                <a:cubicBezTo>
                  <a:pt x="3843938" y="987893"/>
                  <a:pt x="3834836" y="979725"/>
                  <a:pt x="3829935" y="975757"/>
                </a:cubicBezTo>
                <a:cubicBezTo>
                  <a:pt x="3825034" y="971790"/>
                  <a:pt x="3818733" y="964789"/>
                  <a:pt x="3811498" y="958254"/>
                </a:cubicBezTo>
                <a:cubicBezTo>
                  <a:pt x="3804263" y="951720"/>
                  <a:pt x="3806364" y="944485"/>
                  <a:pt x="3796329" y="949386"/>
                </a:cubicBezTo>
                <a:cubicBezTo>
                  <a:pt x="3786294" y="954287"/>
                  <a:pt x="3777192" y="962455"/>
                  <a:pt x="3775792" y="964555"/>
                </a:cubicBezTo>
                <a:cubicBezTo>
                  <a:pt x="3774392" y="966656"/>
                  <a:pt x="3764590" y="973657"/>
                  <a:pt x="3758522" y="978558"/>
                </a:cubicBezTo>
                <a:cubicBezTo>
                  <a:pt x="3752455" y="983459"/>
                  <a:pt x="3748020" y="986959"/>
                  <a:pt x="3741719" y="987426"/>
                </a:cubicBezTo>
                <a:cubicBezTo>
                  <a:pt x="3735418" y="987893"/>
                  <a:pt x="3732151" y="983459"/>
                  <a:pt x="3727950" y="987659"/>
                </a:cubicBezTo>
                <a:cubicBezTo>
                  <a:pt x="3723749" y="991860"/>
                  <a:pt x="3721649" y="996761"/>
                  <a:pt x="3717915" y="996294"/>
                </a:cubicBezTo>
                <a:cubicBezTo>
                  <a:pt x="3714181" y="995594"/>
                  <a:pt x="3706480" y="993961"/>
                  <a:pt x="3701112" y="988593"/>
                </a:cubicBezTo>
                <a:cubicBezTo>
                  <a:pt x="3695744" y="983225"/>
                  <a:pt x="3693177" y="970857"/>
                  <a:pt x="3687810" y="982059"/>
                </a:cubicBezTo>
                <a:cubicBezTo>
                  <a:pt x="3682442" y="993261"/>
                  <a:pt x="3680575" y="985326"/>
                  <a:pt x="3682909" y="998161"/>
                </a:cubicBezTo>
                <a:cubicBezTo>
                  <a:pt x="3685476" y="1010997"/>
                  <a:pt x="3686176" y="1021499"/>
                  <a:pt x="3688743" y="1028733"/>
                </a:cubicBezTo>
                <a:cubicBezTo>
                  <a:pt x="3691544" y="1035735"/>
                  <a:pt x="3696678" y="1037368"/>
                  <a:pt x="3690610" y="1046237"/>
                </a:cubicBezTo>
                <a:cubicBezTo>
                  <a:pt x="3684542" y="1055105"/>
                  <a:pt x="3677774" y="1062340"/>
                  <a:pt x="3671940" y="1066540"/>
                </a:cubicBezTo>
                <a:cubicBezTo>
                  <a:pt x="3666106" y="1070741"/>
                  <a:pt x="3656537" y="1072375"/>
                  <a:pt x="3646269" y="1079376"/>
                </a:cubicBezTo>
                <a:cubicBezTo>
                  <a:pt x="3636000" y="1086377"/>
                  <a:pt x="3630633" y="1093145"/>
                  <a:pt x="3627366" y="1098513"/>
                </a:cubicBezTo>
                <a:cubicBezTo>
                  <a:pt x="3624098" y="1103647"/>
                  <a:pt x="3606362" y="1116483"/>
                  <a:pt x="3603561" y="1120917"/>
                </a:cubicBezTo>
                <a:cubicBezTo>
                  <a:pt x="3600761" y="1125117"/>
                  <a:pt x="3596793" y="1130485"/>
                  <a:pt x="3588392" y="1134452"/>
                </a:cubicBezTo>
                <a:cubicBezTo>
                  <a:pt x="3579990" y="1138186"/>
                  <a:pt x="3569955" y="1140287"/>
                  <a:pt x="3562020" y="1141920"/>
                </a:cubicBezTo>
                <a:cubicBezTo>
                  <a:pt x="3554086" y="1143554"/>
                  <a:pt x="3541950" y="1148688"/>
                  <a:pt x="3537749" y="1154989"/>
                </a:cubicBezTo>
                <a:cubicBezTo>
                  <a:pt x="3533549" y="1161290"/>
                  <a:pt x="3530748" y="1165491"/>
                  <a:pt x="3523980" y="1166191"/>
                </a:cubicBezTo>
                <a:cubicBezTo>
                  <a:pt x="3517213" y="1166892"/>
                  <a:pt x="3504844" y="1166191"/>
                  <a:pt x="3492241" y="1165491"/>
                </a:cubicBezTo>
                <a:cubicBezTo>
                  <a:pt x="3479639" y="1164558"/>
                  <a:pt x="3462603" y="1169225"/>
                  <a:pt x="3453034" y="1170859"/>
                </a:cubicBezTo>
                <a:cubicBezTo>
                  <a:pt x="3443233" y="1172493"/>
                  <a:pt x="3427596" y="1171326"/>
                  <a:pt x="3416861" y="1177393"/>
                </a:cubicBezTo>
                <a:cubicBezTo>
                  <a:pt x="3406359" y="1183461"/>
                  <a:pt x="3392357" y="1191396"/>
                  <a:pt x="3384889" y="1198164"/>
                </a:cubicBezTo>
                <a:cubicBezTo>
                  <a:pt x="3377421" y="1204932"/>
                  <a:pt x="3365052" y="1206332"/>
                  <a:pt x="3356884" y="1209599"/>
                </a:cubicBezTo>
                <a:cubicBezTo>
                  <a:pt x="3348716" y="1212866"/>
                  <a:pt x="3337280" y="1212866"/>
                  <a:pt x="3330279" y="1212866"/>
                </a:cubicBezTo>
                <a:cubicBezTo>
                  <a:pt x="3323278" y="1212866"/>
                  <a:pt x="3319310" y="1208666"/>
                  <a:pt x="3314176" y="1219168"/>
                </a:cubicBezTo>
                <a:cubicBezTo>
                  <a:pt x="3308808" y="1229669"/>
                  <a:pt x="3308575" y="1234104"/>
                  <a:pt x="3310209" y="1237837"/>
                </a:cubicBezTo>
                <a:cubicBezTo>
                  <a:pt x="3311842" y="1241572"/>
                  <a:pt x="3315810" y="1252774"/>
                  <a:pt x="3315810" y="1252774"/>
                </a:cubicBezTo>
                <a:cubicBezTo>
                  <a:pt x="3315810" y="1252774"/>
                  <a:pt x="3314176" y="1260008"/>
                  <a:pt x="3309742" y="1264442"/>
                </a:cubicBezTo>
                <a:cubicBezTo>
                  <a:pt x="3305541" y="1269110"/>
                  <a:pt x="3309275" y="1270277"/>
                  <a:pt x="3311376" y="1275411"/>
                </a:cubicBezTo>
                <a:cubicBezTo>
                  <a:pt x="3313476" y="1280779"/>
                  <a:pt x="3317210" y="1287080"/>
                  <a:pt x="3316977" y="1291047"/>
                </a:cubicBezTo>
                <a:cubicBezTo>
                  <a:pt x="3316977" y="1295014"/>
                  <a:pt x="3314876" y="1303416"/>
                  <a:pt x="3311842" y="1309950"/>
                </a:cubicBezTo>
                <a:cubicBezTo>
                  <a:pt x="3309042" y="1316485"/>
                  <a:pt x="3306708" y="1321152"/>
                  <a:pt x="3300641" y="1324886"/>
                </a:cubicBezTo>
                <a:cubicBezTo>
                  <a:pt x="3294573" y="1328620"/>
                  <a:pt x="3272402" y="1332354"/>
                  <a:pt x="3267735" y="1329087"/>
                </a:cubicBezTo>
                <a:cubicBezTo>
                  <a:pt x="3263067" y="1325820"/>
                  <a:pt x="3253966" y="1309950"/>
                  <a:pt x="3247898" y="1306450"/>
                </a:cubicBezTo>
                <a:cubicBezTo>
                  <a:pt x="3242063" y="1302716"/>
                  <a:pt x="3239030" y="1294548"/>
                  <a:pt x="3230394" y="1300615"/>
                </a:cubicBezTo>
                <a:cubicBezTo>
                  <a:pt x="3221760" y="1306683"/>
                  <a:pt x="3216392" y="1314385"/>
                  <a:pt x="3211958" y="1316485"/>
                </a:cubicBezTo>
                <a:cubicBezTo>
                  <a:pt x="3207524" y="1318585"/>
                  <a:pt x="3202390" y="1317652"/>
                  <a:pt x="3191188" y="1313918"/>
                </a:cubicBezTo>
                <a:cubicBezTo>
                  <a:pt x="3179985" y="1310184"/>
                  <a:pt x="3176952" y="1302249"/>
                  <a:pt x="3167617" y="1306450"/>
                </a:cubicBezTo>
                <a:cubicBezTo>
                  <a:pt x="3158282" y="1310651"/>
                  <a:pt x="3122109" y="1305050"/>
                  <a:pt x="3120475" y="1320919"/>
                </a:cubicBezTo>
                <a:cubicBezTo>
                  <a:pt x="3118841" y="1336789"/>
                  <a:pt x="3124209" y="1347524"/>
                  <a:pt x="3120475" y="1355458"/>
                </a:cubicBezTo>
                <a:cubicBezTo>
                  <a:pt x="3116508" y="1363393"/>
                  <a:pt x="3113474" y="1366194"/>
                  <a:pt x="3108106" y="1371328"/>
                </a:cubicBezTo>
                <a:cubicBezTo>
                  <a:pt x="3102738" y="1376462"/>
                  <a:pt x="3088502" y="1386964"/>
                  <a:pt x="3088502" y="1386964"/>
                </a:cubicBezTo>
                <a:cubicBezTo>
                  <a:pt x="3088502" y="1386964"/>
                  <a:pt x="3088502" y="1395832"/>
                  <a:pt x="3082435" y="1400500"/>
                </a:cubicBezTo>
                <a:cubicBezTo>
                  <a:pt x="3076367" y="1405167"/>
                  <a:pt x="3062598" y="1406101"/>
                  <a:pt x="3062365" y="1411469"/>
                </a:cubicBezTo>
                <a:cubicBezTo>
                  <a:pt x="3062131" y="1416836"/>
                  <a:pt x="3066799" y="1424304"/>
                  <a:pt x="3065399" y="1432706"/>
                </a:cubicBezTo>
                <a:cubicBezTo>
                  <a:pt x="3063998" y="1441107"/>
                  <a:pt x="3060031" y="1453243"/>
                  <a:pt x="3061898" y="1468879"/>
                </a:cubicBezTo>
                <a:cubicBezTo>
                  <a:pt x="3063765" y="1484515"/>
                  <a:pt x="3062598" y="1517421"/>
                  <a:pt x="3067499" y="1525122"/>
                </a:cubicBezTo>
                <a:cubicBezTo>
                  <a:pt x="3072400" y="1532590"/>
                  <a:pt x="3075434" y="1540058"/>
                  <a:pt x="3079168" y="1547059"/>
                </a:cubicBezTo>
                <a:cubicBezTo>
                  <a:pt x="3082902" y="1554061"/>
                  <a:pt x="3091536" y="1562462"/>
                  <a:pt x="3091536" y="1562462"/>
                </a:cubicBezTo>
                <a:cubicBezTo>
                  <a:pt x="3091536" y="1562462"/>
                  <a:pt x="3098771" y="1561062"/>
                  <a:pt x="3106239" y="1562462"/>
                </a:cubicBezTo>
                <a:cubicBezTo>
                  <a:pt x="3113707" y="1563629"/>
                  <a:pt x="3130744" y="1568530"/>
                  <a:pt x="3130744" y="1568530"/>
                </a:cubicBezTo>
                <a:lnTo>
                  <a:pt x="3129577" y="1585333"/>
                </a:lnTo>
                <a:lnTo>
                  <a:pt x="3143346" y="1588833"/>
                </a:lnTo>
                <a:cubicBezTo>
                  <a:pt x="3143346" y="1588833"/>
                  <a:pt x="3153848" y="1593034"/>
                  <a:pt x="3161082" y="1595601"/>
                </a:cubicBezTo>
                <a:cubicBezTo>
                  <a:pt x="3168317" y="1598169"/>
                  <a:pt x="3174851" y="1608437"/>
                  <a:pt x="3180686" y="1608904"/>
                </a:cubicBezTo>
                <a:cubicBezTo>
                  <a:pt x="3186287" y="1609371"/>
                  <a:pt x="3193755" y="1612171"/>
                  <a:pt x="3200989" y="1617305"/>
                </a:cubicBezTo>
                <a:cubicBezTo>
                  <a:pt x="3208224" y="1622206"/>
                  <a:pt x="3218259" y="1630141"/>
                  <a:pt x="3220126" y="1635742"/>
                </a:cubicBezTo>
                <a:cubicBezTo>
                  <a:pt x="3222227" y="1641343"/>
                  <a:pt x="3227127" y="1641110"/>
                  <a:pt x="3228061" y="1650678"/>
                </a:cubicBezTo>
                <a:cubicBezTo>
                  <a:pt x="3228994" y="1660013"/>
                  <a:pt x="3229461" y="1666547"/>
                  <a:pt x="3225727" y="1675882"/>
                </a:cubicBezTo>
                <a:cubicBezTo>
                  <a:pt x="3221993" y="1685217"/>
                  <a:pt x="3213358" y="1694319"/>
                  <a:pt x="3210791" y="1703887"/>
                </a:cubicBezTo>
                <a:cubicBezTo>
                  <a:pt x="3208457" y="1713689"/>
                  <a:pt x="3210791" y="1714856"/>
                  <a:pt x="3210324" y="1726058"/>
                </a:cubicBezTo>
                <a:cubicBezTo>
                  <a:pt x="3209624" y="1737260"/>
                  <a:pt x="3202156" y="1744495"/>
                  <a:pt x="3200289" y="1752429"/>
                </a:cubicBezTo>
                <a:cubicBezTo>
                  <a:pt x="3198422" y="1760364"/>
                  <a:pt x="3202856" y="1787669"/>
                  <a:pt x="3205190" y="1798404"/>
                </a:cubicBezTo>
                <a:cubicBezTo>
                  <a:pt x="3207524" y="1808906"/>
                  <a:pt x="3212425" y="1830610"/>
                  <a:pt x="3212891" y="1842746"/>
                </a:cubicBezTo>
                <a:cubicBezTo>
                  <a:pt x="3213125" y="1854881"/>
                  <a:pt x="3208924" y="1862816"/>
                  <a:pt x="3207757" y="1872151"/>
                </a:cubicBezTo>
                <a:cubicBezTo>
                  <a:pt x="3206590" y="1881486"/>
                  <a:pt x="3202390" y="1891287"/>
                  <a:pt x="3196322" y="1899456"/>
                </a:cubicBezTo>
                <a:cubicBezTo>
                  <a:pt x="3190254" y="1907624"/>
                  <a:pt x="3178819" y="1925594"/>
                  <a:pt x="3173918" y="1931895"/>
                </a:cubicBezTo>
                <a:cubicBezTo>
                  <a:pt x="3169017" y="1938196"/>
                  <a:pt x="3158048" y="1937729"/>
                  <a:pt x="3163883" y="1947531"/>
                </a:cubicBezTo>
                <a:cubicBezTo>
                  <a:pt x="3169717" y="1957333"/>
                  <a:pt x="3172284" y="1957333"/>
                  <a:pt x="3176952" y="1964101"/>
                </a:cubicBezTo>
                <a:cubicBezTo>
                  <a:pt x="3181619" y="1970868"/>
                  <a:pt x="3181852" y="1973902"/>
                  <a:pt x="3177419" y="1981370"/>
                </a:cubicBezTo>
                <a:cubicBezTo>
                  <a:pt x="3172751" y="1988838"/>
                  <a:pt x="3166216" y="1992105"/>
                  <a:pt x="3162949" y="1999807"/>
                </a:cubicBezTo>
                <a:cubicBezTo>
                  <a:pt x="3159682" y="2007508"/>
                  <a:pt x="3159449" y="2006341"/>
                  <a:pt x="3161782" y="2018477"/>
                </a:cubicBezTo>
                <a:cubicBezTo>
                  <a:pt x="3163883" y="2030612"/>
                  <a:pt x="3156882" y="2037380"/>
                  <a:pt x="3156882" y="2037380"/>
                </a:cubicBezTo>
                <a:lnTo>
                  <a:pt x="3124909" y="2043915"/>
                </a:lnTo>
                <a:cubicBezTo>
                  <a:pt x="3124909" y="2043915"/>
                  <a:pt x="3112774" y="2038314"/>
                  <a:pt x="3102738" y="2050683"/>
                </a:cubicBezTo>
                <a:cubicBezTo>
                  <a:pt x="3092703" y="2063051"/>
                  <a:pt x="3088036" y="2071220"/>
                  <a:pt x="3079634" y="2067252"/>
                </a:cubicBezTo>
                <a:cubicBezTo>
                  <a:pt x="3071233" y="2063285"/>
                  <a:pt x="3052796" y="2047649"/>
                  <a:pt x="3052796" y="2047649"/>
                </a:cubicBezTo>
                <a:lnTo>
                  <a:pt x="3025958" y="2019644"/>
                </a:lnTo>
                <a:cubicBezTo>
                  <a:pt x="3025958" y="2019644"/>
                  <a:pt x="3008922" y="2015210"/>
                  <a:pt x="3003321" y="2020811"/>
                </a:cubicBezTo>
                <a:cubicBezTo>
                  <a:pt x="2997953" y="2026412"/>
                  <a:pt x="2993519" y="2037614"/>
                  <a:pt x="2992585" y="2045548"/>
                </a:cubicBezTo>
                <a:cubicBezTo>
                  <a:pt x="2991652" y="2053483"/>
                  <a:pt x="2981150" y="2055117"/>
                  <a:pt x="2981150" y="2055117"/>
                </a:cubicBezTo>
                <a:cubicBezTo>
                  <a:pt x="2981150" y="2055117"/>
                  <a:pt x="2968314" y="2054650"/>
                  <a:pt x="2967148" y="2047182"/>
                </a:cubicBezTo>
                <a:cubicBezTo>
                  <a:pt x="2965981" y="2039714"/>
                  <a:pt x="2953612" y="2032946"/>
                  <a:pt x="2953612" y="2032946"/>
                </a:cubicBezTo>
                <a:cubicBezTo>
                  <a:pt x="2953612" y="2032946"/>
                  <a:pt x="2936109" y="2031546"/>
                  <a:pt x="2935875" y="2046015"/>
                </a:cubicBezTo>
                <a:cubicBezTo>
                  <a:pt x="2935409" y="2060718"/>
                  <a:pt x="2928874" y="2072387"/>
                  <a:pt x="2928874" y="2072387"/>
                </a:cubicBezTo>
                <a:lnTo>
                  <a:pt x="2906937" y="2078454"/>
                </a:lnTo>
                <a:lnTo>
                  <a:pt x="2889200" y="2084989"/>
                </a:lnTo>
                <a:lnTo>
                  <a:pt x="2879165" y="2060251"/>
                </a:lnTo>
                <a:cubicBezTo>
                  <a:pt x="2879165" y="2060251"/>
                  <a:pt x="2863762" y="2065619"/>
                  <a:pt x="2856761" y="2068419"/>
                </a:cubicBezTo>
                <a:cubicBezTo>
                  <a:pt x="2849760" y="2071220"/>
                  <a:pt x="2841358" y="2079621"/>
                  <a:pt x="2839258" y="2087789"/>
                </a:cubicBezTo>
                <a:cubicBezTo>
                  <a:pt x="2837158" y="2095957"/>
                  <a:pt x="2843459" y="2110660"/>
                  <a:pt x="2842292" y="2119295"/>
                </a:cubicBezTo>
                <a:cubicBezTo>
                  <a:pt x="2841125" y="2127930"/>
                  <a:pt x="2835524" y="2125829"/>
                  <a:pt x="2830857" y="2131430"/>
                </a:cubicBezTo>
                <a:cubicBezTo>
                  <a:pt x="2826189" y="2137032"/>
                  <a:pt x="2819655" y="2142166"/>
                  <a:pt x="2811020" y="2135164"/>
                </a:cubicBezTo>
                <a:cubicBezTo>
                  <a:pt x="2802385" y="2128163"/>
                  <a:pt x="2785348" y="2123029"/>
                  <a:pt x="2776714" y="2125363"/>
                </a:cubicBezTo>
                <a:cubicBezTo>
                  <a:pt x="2768079" y="2127463"/>
                  <a:pt x="2749642" y="2130730"/>
                  <a:pt x="2744041" y="2137032"/>
                </a:cubicBezTo>
                <a:cubicBezTo>
                  <a:pt x="2738440" y="2143333"/>
                  <a:pt x="2715336" y="2160602"/>
                  <a:pt x="2715336" y="2160602"/>
                </a:cubicBezTo>
                <a:cubicBezTo>
                  <a:pt x="2715336" y="2160602"/>
                  <a:pt x="2691298" y="2164103"/>
                  <a:pt x="2681497" y="2164803"/>
                </a:cubicBezTo>
                <a:cubicBezTo>
                  <a:pt x="2671695" y="2165503"/>
                  <a:pt x="2664460" y="2160369"/>
                  <a:pt x="2659793" y="2172971"/>
                </a:cubicBezTo>
                <a:cubicBezTo>
                  <a:pt x="2655359" y="2185573"/>
                  <a:pt x="2656759" y="2198876"/>
                  <a:pt x="2651158" y="2206577"/>
                </a:cubicBezTo>
                <a:cubicBezTo>
                  <a:pt x="2645557" y="2214279"/>
                  <a:pt x="2637389" y="2221280"/>
                  <a:pt x="2627587" y="2229681"/>
                </a:cubicBezTo>
                <a:cubicBezTo>
                  <a:pt x="2617785" y="2238083"/>
                  <a:pt x="2614751" y="2236216"/>
                  <a:pt x="2607283" y="2243917"/>
                </a:cubicBezTo>
                <a:cubicBezTo>
                  <a:pt x="2600049" y="2251619"/>
                  <a:pt x="2599815" y="2249518"/>
                  <a:pt x="2594214" y="2255586"/>
                </a:cubicBezTo>
                <a:cubicBezTo>
                  <a:pt x="2588613" y="2261654"/>
                  <a:pt x="2583246" y="2264454"/>
                  <a:pt x="2571110" y="2264921"/>
                </a:cubicBezTo>
                <a:cubicBezTo>
                  <a:pt x="2558975" y="2265388"/>
                  <a:pt x="2554074" y="2260954"/>
                  <a:pt x="2550807" y="2275656"/>
                </a:cubicBezTo>
                <a:cubicBezTo>
                  <a:pt x="2547539" y="2290359"/>
                  <a:pt x="2540772" y="2288492"/>
                  <a:pt x="2545672" y="2302028"/>
                </a:cubicBezTo>
                <a:cubicBezTo>
                  <a:pt x="2550340" y="2315330"/>
                  <a:pt x="2559441" y="2321398"/>
                  <a:pt x="2567376" y="2320698"/>
                </a:cubicBezTo>
                <a:cubicBezTo>
                  <a:pt x="2575311" y="2319997"/>
                  <a:pt x="2593981" y="2321398"/>
                  <a:pt x="2593981" y="2321398"/>
                </a:cubicBezTo>
                <a:cubicBezTo>
                  <a:pt x="2593981" y="2321398"/>
                  <a:pt x="2600049" y="2345435"/>
                  <a:pt x="2600749" y="2351503"/>
                </a:cubicBezTo>
                <a:cubicBezTo>
                  <a:pt x="2601449" y="2357571"/>
                  <a:pt x="2618019" y="2364339"/>
                  <a:pt x="2621286" y="2371107"/>
                </a:cubicBezTo>
                <a:cubicBezTo>
                  <a:pt x="2624553" y="2378108"/>
                  <a:pt x="2624320" y="2385809"/>
                  <a:pt x="2633188" y="2382542"/>
                </a:cubicBezTo>
                <a:cubicBezTo>
                  <a:pt x="2641823" y="2379041"/>
                  <a:pt x="2642990" y="2377408"/>
                  <a:pt x="2635755" y="2357804"/>
                </a:cubicBezTo>
                <a:cubicBezTo>
                  <a:pt x="2628521" y="2338201"/>
                  <a:pt x="2627820" y="2325832"/>
                  <a:pt x="2630387" y="2319997"/>
                </a:cubicBezTo>
                <a:cubicBezTo>
                  <a:pt x="2632721" y="2314163"/>
                  <a:pt x="2647424" y="2292459"/>
                  <a:pt x="2647424" y="2292459"/>
                </a:cubicBezTo>
                <a:lnTo>
                  <a:pt x="2638322" y="2276356"/>
                </a:lnTo>
                <a:cubicBezTo>
                  <a:pt x="2638322" y="2276356"/>
                  <a:pt x="2659793" y="2263521"/>
                  <a:pt x="2665394" y="2264454"/>
                </a:cubicBezTo>
                <a:cubicBezTo>
                  <a:pt x="2670995" y="2265388"/>
                  <a:pt x="2678229" y="2264688"/>
                  <a:pt x="2681730" y="2275656"/>
                </a:cubicBezTo>
                <a:cubicBezTo>
                  <a:pt x="2685231" y="2286625"/>
                  <a:pt x="2690132" y="2298760"/>
                  <a:pt x="2689198" y="2307629"/>
                </a:cubicBezTo>
                <a:cubicBezTo>
                  <a:pt x="2688264" y="2316497"/>
                  <a:pt x="2694799" y="2318597"/>
                  <a:pt x="2699466" y="2320931"/>
                </a:cubicBezTo>
                <a:cubicBezTo>
                  <a:pt x="2704134" y="2323265"/>
                  <a:pt x="2708335" y="2333300"/>
                  <a:pt x="2699933" y="2340534"/>
                </a:cubicBezTo>
                <a:cubicBezTo>
                  <a:pt x="2691765" y="2347769"/>
                  <a:pt x="2682197" y="2353370"/>
                  <a:pt x="2676829" y="2359671"/>
                </a:cubicBezTo>
                <a:cubicBezTo>
                  <a:pt x="2671461" y="2365972"/>
                  <a:pt x="2673795" y="2375074"/>
                  <a:pt x="2673795" y="2375074"/>
                </a:cubicBezTo>
                <a:cubicBezTo>
                  <a:pt x="2673795" y="2375074"/>
                  <a:pt x="2688731" y="2366439"/>
                  <a:pt x="2695966" y="2365506"/>
                </a:cubicBezTo>
                <a:cubicBezTo>
                  <a:pt x="2703200" y="2364339"/>
                  <a:pt x="2710202" y="2364339"/>
                  <a:pt x="2713702" y="2377174"/>
                </a:cubicBezTo>
                <a:cubicBezTo>
                  <a:pt x="2717436" y="2389777"/>
                  <a:pt x="2718603" y="2402379"/>
                  <a:pt x="2721871" y="2406346"/>
                </a:cubicBezTo>
                <a:cubicBezTo>
                  <a:pt x="2725138" y="2410314"/>
                  <a:pt x="2731906" y="2417782"/>
                  <a:pt x="2737040" y="2423849"/>
                </a:cubicBezTo>
                <a:cubicBezTo>
                  <a:pt x="2742174" y="2429684"/>
                  <a:pt x="2744741" y="2433884"/>
                  <a:pt x="2743341" y="2440886"/>
                </a:cubicBezTo>
                <a:cubicBezTo>
                  <a:pt x="2741941" y="2447887"/>
                  <a:pt x="2733072" y="2456522"/>
                  <a:pt x="2733072" y="2456522"/>
                </a:cubicBezTo>
                <a:cubicBezTo>
                  <a:pt x="2733072" y="2456522"/>
                  <a:pt x="2719303" y="2449987"/>
                  <a:pt x="2714169" y="2454422"/>
                </a:cubicBezTo>
                <a:cubicBezTo>
                  <a:pt x="2709035" y="2458622"/>
                  <a:pt x="2711135" y="2458155"/>
                  <a:pt x="2708335" y="2468424"/>
                </a:cubicBezTo>
                <a:cubicBezTo>
                  <a:pt x="2705768" y="2478926"/>
                  <a:pt x="2696899" y="2480559"/>
                  <a:pt x="2691065" y="2480793"/>
                </a:cubicBezTo>
                <a:cubicBezTo>
                  <a:pt x="2685464" y="2481026"/>
                  <a:pt x="2678929" y="2482426"/>
                  <a:pt x="2669594" y="2483593"/>
                </a:cubicBezTo>
                <a:cubicBezTo>
                  <a:pt x="2660026" y="2484760"/>
                  <a:pt x="2652558" y="2471925"/>
                  <a:pt x="2652558" y="2487327"/>
                </a:cubicBezTo>
                <a:cubicBezTo>
                  <a:pt x="2652558" y="2502730"/>
                  <a:pt x="2652091" y="2505764"/>
                  <a:pt x="2649991" y="2516032"/>
                </a:cubicBezTo>
                <a:cubicBezTo>
                  <a:pt x="2647891" y="2526301"/>
                  <a:pt x="2634122" y="2529335"/>
                  <a:pt x="2629221" y="2531669"/>
                </a:cubicBezTo>
                <a:cubicBezTo>
                  <a:pt x="2624320" y="2534002"/>
                  <a:pt x="2602382" y="2510432"/>
                  <a:pt x="2619886" y="2542171"/>
                </a:cubicBezTo>
                <a:cubicBezTo>
                  <a:pt x="2637389" y="2573910"/>
                  <a:pt x="2637622" y="2571109"/>
                  <a:pt x="2639722" y="2580444"/>
                </a:cubicBezTo>
                <a:cubicBezTo>
                  <a:pt x="2642056" y="2589779"/>
                  <a:pt x="2642056" y="2596080"/>
                  <a:pt x="2642523" y="2606115"/>
                </a:cubicBezTo>
                <a:cubicBezTo>
                  <a:pt x="2642990" y="2616150"/>
                  <a:pt x="2638322" y="2613350"/>
                  <a:pt x="2640423" y="2634354"/>
                </a:cubicBezTo>
                <a:cubicBezTo>
                  <a:pt x="2642523" y="2655357"/>
                  <a:pt x="2635755" y="2652790"/>
                  <a:pt x="2644623" y="2663759"/>
                </a:cubicBezTo>
                <a:cubicBezTo>
                  <a:pt x="2653492" y="2674727"/>
                  <a:pt x="2652091" y="2675661"/>
                  <a:pt x="2660726" y="2683362"/>
                </a:cubicBezTo>
                <a:cubicBezTo>
                  <a:pt x="2669361" y="2690830"/>
                  <a:pt x="2671461" y="2692931"/>
                  <a:pt x="2681963" y="2700866"/>
                </a:cubicBezTo>
                <a:cubicBezTo>
                  <a:pt x="2692699" y="2708800"/>
                  <a:pt x="2716269" y="2720936"/>
                  <a:pt x="2716269" y="2720936"/>
                </a:cubicBezTo>
                <a:cubicBezTo>
                  <a:pt x="2716269" y="2720936"/>
                  <a:pt x="2734939" y="2735872"/>
                  <a:pt x="2741007" y="2743573"/>
                </a:cubicBezTo>
                <a:cubicBezTo>
                  <a:pt x="2746842" y="2751274"/>
                  <a:pt x="2756877" y="2756642"/>
                  <a:pt x="2754543" y="2763410"/>
                </a:cubicBezTo>
                <a:cubicBezTo>
                  <a:pt x="2752443" y="2770411"/>
                  <a:pt x="2748242" y="2774612"/>
                  <a:pt x="2741474" y="2783247"/>
                </a:cubicBezTo>
                <a:cubicBezTo>
                  <a:pt x="2734706" y="2792115"/>
                  <a:pt x="2723504" y="2798183"/>
                  <a:pt x="2716736" y="2805651"/>
                </a:cubicBezTo>
                <a:cubicBezTo>
                  <a:pt x="2709968" y="2813119"/>
                  <a:pt x="2707168" y="2818486"/>
                  <a:pt x="2696899" y="2828288"/>
                </a:cubicBezTo>
                <a:cubicBezTo>
                  <a:pt x="2686631" y="2837857"/>
                  <a:pt x="2677062" y="2842524"/>
                  <a:pt x="2665861" y="2842524"/>
                </a:cubicBezTo>
                <a:cubicBezTo>
                  <a:pt x="2654658" y="2842524"/>
                  <a:pt x="2634822" y="2835990"/>
                  <a:pt x="2626187" y="2831555"/>
                </a:cubicBezTo>
                <a:cubicBezTo>
                  <a:pt x="2617552" y="2826888"/>
                  <a:pt x="2603316" y="2819420"/>
                  <a:pt x="2593981" y="2820587"/>
                </a:cubicBezTo>
                <a:cubicBezTo>
                  <a:pt x="2584646" y="2821987"/>
                  <a:pt x="2568543" y="2827588"/>
                  <a:pt x="2562709" y="2838090"/>
                </a:cubicBezTo>
                <a:cubicBezTo>
                  <a:pt x="2556874" y="2848592"/>
                  <a:pt x="2553374" y="2848825"/>
                  <a:pt x="2547773" y="2861894"/>
                </a:cubicBezTo>
                <a:cubicBezTo>
                  <a:pt x="2542172" y="2874963"/>
                  <a:pt x="2526769" y="2893166"/>
                  <a:pt x="2520935" y="2892700"/>
                </a:cubicBezTo>
                <a:cubicBezTo>
                  <a:pt x="2515100" y="2892233"/>
                  <a:pt x="2503898" y="2876830"/>
                  <a:pt x="2500398" y="2880097"/>
                </a:cubicBezTo>
                <a:cubicBezTo>
                  <a:pt x="2496897" y="2883131"/>
                  <a:pt x="2482894" y="2891766"/>
                  <a:pt x="2477527" y="2896900"/>
                </a:cubicBezTo>
                <a:cubicBezTo>
                  <a:pt x="2472159" y="2901802"/>
                  <a:pt x="2479161" y="2927006"/>
                  <a:pt x="2453723" y="2904602"/>
                </a:cubicBezTo>
                <a:cubicBezTo>
                  <a:pt x="2428285" y="2882198"/>
                  <a:pt x="2410782" y="2864695"/>
                  <a:pt x="2402847" y="2855127"/>
                </a:cubicBezTo>
                <a:cubicBezTo>
                  <a:pt x="2394912" y="2845558"/>
                  <a:pt x="2383010" y="2835289"/>
                  <a:pt x="2374608" y="2831555"/>
                </a:cubicBezTo>
                <a:cubicBezTo>
                  <a:pt x="2366207" y="2827821"/>
                  <a:pt x="2357339" y="2828288"/>
                  <a:pt x="2351038" y="2820120"/>
                </a:cubicBezTo>
                <a:cubicBezTo>
                  <a:pt x="2344736" y="2811952"/>
                  <a:pt x="2344970" y="2804717"/>
                  <a:pt x="2341936" y="2799583"/>
                </a:cubicBezTo>
                <a:cubicBezTo>
                  <a:pt x="2338902" y="2794449"/>
                  <a:pt x="2333068" y="2788614"/>
                  <a:pt x="2329100" y="2785347"/>
                </a:cubicBezTo>
                <a:cubicBezTo>
                  <a:pt x="2325133" y="2782080"/>
                  <a:pt x="2324433" y="2788148"/>
                  <a:pt x="2314164" y="2779746"/>
                </a:cubicBezTo>
                <a:cubicBezTo>
                  <a:pt x="2303662" y="2771345"/>
                  <a:pt x="2297128" y="2764810"/>
                  <a:pt x="2297128" y="2764810"/>
                </a:cubicBezTo>
                <a:cubicBezTo>
                  <a:pt x="2297128" y="2764810"/>
                  <a:pt x="2293161" y="2766910"/>
                  <a:pt x="2288260" y="2769244"/>
                </a:cubicBezTo>
                <a:cubicBezTo>
                  <a:pt x="2283359" y="2771578"/>
                  <a:pt x="2285693" y="2779746"/>
                  <a:pt x="2266322" y="2775079"/>
                </a:cubicBezTo>
                <a:cubicBezTo>
                  <a:pt x="2246952" y="2770411"/>
                  <a:pt x="2247186" y="2769478"/>
                  <a:pt x="2236451" y="2765977"/>
                </a:cubicBezTo>
                <a:cubicBezTo>
                  <a:pt x="2225715" y="2762243"/>
                  <a:pt x="2223382" y="2759209"/>
                  <a:pt x="2217314" y="2758509"/>
                </a:cubicBezTo>
                <a:cubicBezTo>
                  <a:pt x="2211246" y="2757809"/>
                  <a:pt x="2202611" y="2759443"/>
                  <a:pt x="2197477" y="2754075"/>
                </a:cubicBezTo>
                <a:cubicBezTo>
                  <a:pt x="2192109" y="2748941"/>
                  <a:pt x="2176940" y="2733071"/>
                  <a:pt x="2169939" y="2726303"/>
                </a:cubicBezTo>
                <a:cubicBezTo>
                  <a:pt x="2163171" y="2719535"/>
                  <a:pt x="2139600" y="2698532"/>
                  <a:pt x="2139600" y="2698532"/>
                </a:cubicBezTo>
                <a:lnTo>
                  <a:pt x="2112995" y="2697832"/>
                </a:lnTo>
                <a:cubicBezTo>
                  <a:pt x="2112995" y="2697832"/>
                  <a:pt x="2106694" y="2718369"/>
                  <a:pt x="2106694" y="2729104"/>
                </a:cubicBezTo>
                <a:cubicBezTo>
                  <a:pt x="2106694" y="2739839"/>
                  <a:pt x="2109261" y="2761777"/>
                  <a:pt x="2108094" y="2773912"/>
                </a:cubicBezTo>
                <a:cubicBezTo>
                  <a:pt x="2106927" y="2786047"/>
                  <a:pt x="2088957" y="2797716"/>
                  <a:pt x="2082890" y="2800050"/>
                </a:cubicBezTo>
                <a:cubicBezTo>
                  <a:pt x="2077055" y="2802384"/>
                  <a:pt x="2059786" y="2812185"/>
                  <a:pt x="2053951" y="2814286"/>
                </a:cubicBezTo>
                <a:cubicBezTo>
                  <a:pt x="2048117" y="2816386"/>
                  <a:pt x="2074255" y="2833422"/>
                  <a:pt x="2031547" y="2829222"/>
                </a:cubicBezTo>
                <a:cubicBezTo>
                  <a:pt x="1988840" y="2825021"/>
                  <a:pt x="1968303" y="2811719"/>
                  <a:pt x="1968303" y="2811719"/>
                </a:cubicBezTo>
                <a:cubicBezTo>
                  <a:pt x="1968303" y="2811719"/>
                  <a:pt x="1952900" y="2787448"/>
                  <a:pt x="1953367" y="2778113"/>
                </a:cubicBezTo>
                <a:cubicBezTo>
                  <a:pt x="1953833" y="2768777"/>
                  <a:pt x="1932830" y="2746607"/>
                  <a:pt x="1932830" y="2746607"/>
                </a:cubicBezTo>
                <a:cubicBezTo>
                  <a:pt x="1932830" y="2746607"/>
                  <a:pt x="1921628" y="2743573"/>
                  <a:pt x="1914160" y="2740539"/>
                </a:cubicBezTo>
                <a:cubicBezTo>
                  <a:pt x="1906458" y="2737505"/>
                  <a:pt x="1860717" y="2702966"/>
                  <a:pt x="1851382" y="2696431"/>
                </a:cubicBezTo>
                <a:cubicBezTo>
                  <a:pt x="1842047" y="2689663"/>
                  <a:pt x="1825244" y="2679395"/>
                  <a:pt x="1825244" y="2679395"/>
                </a:cubicBezTo>
                <a:lnTo>
                  <a:pt x="1807507" y="2697365"/>
                </a:lnTo>
                <a:lnTo>
                  <a:pt x="1791171" y="2687796"/>
                </a:lnTo>
                <a:cubicBezTo>
                  <a:pt x="1791171" y="2687796"/>
                  <a:pt x="1790471" y="2685930"/>
                  <a:pt x="1789537" y="2675427"/>
                </a:cubicBezTo>
                <a:cubicBezTo>
                  <a:pt x="1788837" y="2664926"/>
                  <a:pt x="1783936" y="2642288"/>
                  <a:pt x="1786737" y="2634587"/>
                </a:cubicBezTo>
                <a:cubicBezTo>
                  <a:pt x="1789771" y="2626885"/>
                  <a:pt x="1796772" y="2625719"/>
                  <a:pt x="1795605" y="2618718"/>
                </a:cubicBezTo>
                <a:cubicBezTo>
                  <a:pt x="1794438" y="2611716"/>
                  <a:pt x="1790938" y="2606349"/>
                  <a:pt x="1790237" y="2599347"/>
                </a:cubicBezTo>
                <a:cubicBezTo>
                  <a:pt x="1789771" y="2592346"/>
                  <a:pt x="1785337" y="2579977"/>
                  <a:pt x="1780903" y="2575077"/>
                </a:cubicBezTo>
                <a:cubicBezTo>
                  <a:pt x="1776468" y="2570175"/>
                  <a:pt x="1770634" y="2569009"/>
                  <a:pt x="1764566" y="2569475"/>
                </a:cubicBezTo>
                <a:cubicBezTo>
                  <a:pt x="1758498" y="2570175"/>
                  <a:pt x="1749397" y="2570409"/>
                  <a:pt x="1745429" y="2569009"/>
                </a:cubicBezTo>
                <a:cubicBezTo>
                  <a:pt x="1741462" y="2567608"/>
                  <a:pt x="1727226" y="2554773"/>
                  <a:pt x="1721859" y="2550805"/>
                </a:cubicBezTo>
                <a:cubicBezTo>
                  <a:pt x="1716491" y="2546838"/>
                  <a:pt x="1704122" y="2539603"/>
                  <a:pt x="1699455" y="2533302"/>
                </a:cubicBezTo>
                <a:cubicBezTo>
                  <a:pt x="1694787" y="2527001"/>
                  <a:pt x="1687786" y="2513932"/>
                  <a:pt x="1684519" y="2507398"/>
                </a:cubicBezTo>
                <a:cubicBezTo>
                  <a:pt x="1681251" y="2501097"/>
                  <a:pt x="1674250" y="2490828"/>
                  <a:pt x="1671216" y="2481726"/>
                </a:cubicBezTo>
                <a:cubicBezTo>
                  <a:pt x="1668182" y="2472858"/>
                  <a:pt x="1663748" y="2459322"/>
                  <a:pt x="1662348" y="2452088"/>
                </a:cubicBezTo>
                <a:cubicBezTo>
                  <a:pt x="1661181" y="2444853"/>
                  <a:pt x="1659781" y="2437618"/>
                  <a:pt x="1660714" y="2423849"/>
                </a:cubicBezTo>
                <a:cubicBezTo>
                  <a:pt x="1661881" y="2410080"/>
                  <a:pt x="1661881" y="2399578"/>
                  <a:pt x="1661881" y="2399578"/>
                </a:cubicBezTo>
                <a:cubicBezTo>
                  <a:pt x="1661881" y="2399578"/>
                  <a:pt x="1658147" y="2395144"/>
                  <a:pt x="1654413" y="2389543"/>
                </a:cubicBezTo>
                <a:cubicBezTo>
                  <a:pt x="1650679" y="2383942"/>
                  <a:pt x="1639477" y="2388143"/>
                  <a:pt x="1639477" y="2388143"/>
                </a:cubicBezTo>
                <a:lnTo>
                  <a:pt x="1622674" y="2390477"/>
                </a:lnTo>
                <a:lnTo>
                  <a:pt x="1612406" y="2386043"/>
                </a:lnTo>
                <a:cubicBezTo>
                  <a:pt x="1612406" y="2386043"/>
                  <a:pt x="1603771" y="2383942"/>
                  <a:pt x="1602371" y="2393277"/>
                </a:cubicBezTo>
                <a:cubicBezTo>
                  <a:pt x="1600970" y="2402612"/>
                  <a:pt x="1599570" y="2419882"/>
                  <a:pt x="1597003" y="2429450"/>
                </a:cubicBezTo>
                <a:cubicBezTo>
                  <a:pt x="1594436" y="2439019"/>
                  <a:pt x="1586034" y="2474025"/>
                  <a:pt x="1583934" y="2481493"/>
                </a:cubicBezTo>
                <a:cubicBezTo>
                  <a:pt x="1581834" y="2488961"/>
                  <a:pt x="1578100" y="2503430"/>
                  <a:pt x="1575066" y="2509498"/>
                </a:cubicBezTo>
                <a:cubicBezTo>
                  <a:pt x="1572032" y="2515566"/>
                  <a:pt x="1557563" y="2511132"/>
                  <a:pt x="1551028" y="2511598"/>
                </a:cubicBezTo>
                <a:cubicBezTo>
                  <a:pt x="1544494" y="2512065"/>
                  <a:pt x="1527924" y="2513232"/>
                  <a:pt x="1524190" y="2516499"/>
                </a:cubicBezTo>
                <a:cubicBezTo>
                  <a:pt x="1520456" y="2519766"/>
                  <a:pt x="1518822" y="2523034"/>
                  <a:pt x="1520923" y="2535869"/>
                </a:cubicBezTo>
                <a:cubicBezTo>
                  <a:pt x="1523023" y="2548705"/>
                  <a:pt x="1521856" y="2553839"/>
                  <a:pt x="1522323" y="2568775"/>
                </a:cubicBezTo>
                <a:cubicBezTo>
                  <a:pt x="1523023" y="2583478"/>
                  <a:pt x="1522090" y="2603548"/>
                  <a:pt x="1521390" y="2609616"/>
                </a:cubicBezTo>
                <a:cubicBezTo>
                  <a:pt x="1520689" y="2615684"/>
                  <a:pt x="1514388" y="2631786"/>
                  <a:pt x="1514388" y="2631786"/>
                </a:cubicBezTo>
                <a:cubicBezTo>
                  <a:pt x="1514388" y="2631786"/>
                  <a:pt x="1501319" y="2639255"/>
                  <a:pt x="1494085" y="2643922"/>
                </a:cubicBezTo>
                <a:cubicBezTo>
                  <a:pt x="1486850" y="2648589"/>
                  <a:pt x="1478915" y="2659558"/>
                  <a:pt x="1472847" y="2668893"/>
                </a:cubicBezTo>
                <a:cubicBezTo>
                  <a:pt x="1466546" y="2678461"/>
                  <a:pt x="1462812" y="2680329"/>
                  <a:pt x="1456045" y="2691297"/>
                </a:cubicBezTo>
                <a:cubicBezTo>
                  <a:pt x="1449277" y="2702266"/>
                  <a:pt x="1424539" y="2716035"/>
                  <a:pt x="1424539" y="2716035"/>
                </a:cubicBezTo>
                <a:cubicBezTo>
                  <a:pt x="1424539" y="2716035"/>
                  <a:pt x="1394433" y="2719769"/>
                  <a:pt x="1390233" y="2722102"/>
                </a:cubicBezTo>
                <a:cubicBezTo>
                  <a:pt x="1386032" y="2724670"/>
                  <a:pt x="1354293" y="2752441"/>
                  <a:pt x="1349159" y="2755008"/>
                </a:cubicBezTo>
                <a:cubicBezTo>
                  <a:pt x="1344258" y="2757576"/>
                  <a:pt x="1332122" y="2756409"/>
                  <a:pt x="1320920" y="2756175"/>
                </a:cubicBezTo>
                <a:cubicBezTo>
                  <a:pt x="1309718" y="2756175"/>
                  <a:pt x="1295249" y="2758042"/>
                  <a:pt x="1277746" y="2752208"/>
                </a:cubicBezTo>
                <a:cubicBezTo>
                  <a:pt x="1260243" y="2746374"/>
                  <a:pt x="1257442" y="2746840"/>
                  <a:pt x="1249274" y="2746140"/>
                </a:cubicBezTo>
                <a:cubicBezTo>
                  <a:pt x="1241106" y="2745440"/>
                  <a:pt x="1229904" y="2743573"/>
                  <a:pt x="1223836" y="2746140"/>
                </a:cubicBezTo>
                <a:cubicBezTo>
                  <a:pt x="1217769" y="2748707"/>
                  <a:pt x="1207033" y="2755008"/>
                  <a:pt x="1205867" y="2762010"/>
                </a:cubicBezTo>
                <a:cubicBezTo>
                  <a:pt x="1204700" y="2769011"/>
                  <a:pt x="1203299" y="2777179"/>
                  <a:pt x="1198399" y="2776946"/>
                </a:cubicBezTo>
                <a:cubicBezTo>
                  <a:pt x="1193498" y="2776712"/>
                  <a:pt x="1182529" y="2775312"/>
                  <a:pt x="1183463" y="2767844"/>
                </a:cubicBezTo>
                <a:cubicBezTo>
                  <a:pt x="1184629" y="2760376"/>
                  <a:pt x="1184629" y="2747541"/>
                  <a:pt x="1185096" y="2740773"/>
                </a:cubicBezTo>
                <a:cubicBezTo>
                  <a:pt x="1185796" y="2734238"/>
                  <a:pt x="1187197" y="2712068"/>
                  <a:pt x="1187197" y="2712068"/>
                </a:cubicBezTo>
                <a:cubicBezTo>
                  <a:pt x="1187197" y="2712068"/>
                  <a:pt x="1187663" y="2710901"/>
                  <a:pt x="1177628" y="2707867"/>
                </a:cubicBezTo>
                <a:cubicBezTo>
                  <a:pt x="1167593" y="2704599"/>
                  <a:pt x="1161759" y="2704599"/>
                  <a:pt x="1151490" y="2706000"/>
                </a:cubicBezTo>
                <a:cubicBezTo>
                  <a:pt x="1141455" y="2707400"/>
                  <a:pt x="1133987" y="2710901"/>
                  <a:pt x="1128386" y="2715335"/>
                </a:cubicBezTo>
                <a:cubicBezTo>
                  <a:pt x="1122785" y="2719769"/>
                  <a:pt x="1113450" y="2723269"/>
                  <a:pt x="1115084" y="2735171"/>
                </a:cubicBezTo>
                <a:cubicBezTo>
                  <a:pt x="1116951" y="2747074"/>
                  <a:pt x="1119284" y="2755475"/>
                  <a:pt x="1124652" y="2761543"/>
                </a:cubicBezTo>
                <a:cubicBezTo>
                  <a:pt x="1130020" y="2767611"/>
                  <a:pt x="1140755" y="2773912"/>
                  <a:pt x="1135621" y="2779280"/>
                </a:cubicBezTo>
                <a:cubicBezTo>
                  <a:pt x="1130486" y="2784647"/>
                  <a:pt x="1124419" y="2789781"/>
                  <a:pt x="1112283" y="2784647"/>
                </a:cubicBezTo>
                <a:cubicBezTo>
                  <a:pt x="1100148" y="2779513"/>
                  <a:pt x="1089646" y="2770645"/>
                  <a:pt x="1084045" y="2767144"/>
                </a:cubicBezTo>
                <a:cubicBezTo>
                  <a:pt x="1078444" y="2763643"/>
                  <a:pt x="1068875" y="2754542"/>
                  <a:pt x="1064208" y="2750574"/>
                </a:cubicBezTo>
                <a:cubicBezTo>
                  <a:pt x="1059540" y="2746607"/>
                  <a:pt x="1051372" y="2740072"/>
                  <a:pt x="1046705" y="2739839"/>
                </a:cubicBezTo>
                <a:cubicBezTo>
                  <a:pt x="1042037" y="2739372"/>
                  <a:pt x="1036203" y="2739839"/>
                  <a:pt x="1031302" y="2742873"/>
                </a:cubicBezTo>
                <a:cubicBezTo>
                  <a:pt x="1026401" y="2746140"/>
                  <a:pt x="1027335" y="2745440"/>
                  <a:pt x="1021500" y="2749174"/>
                </a:cubicBezTo>
                <a:cubicBezTo>
                  <a:pt x="1015666" y="2752908"/>
                  <a:pt x="1005864" y="2765277"/>
                  <a:pt x="991161" y="2759909"/>
                </a:cubicBezTo>
                <a:cubicBezTo>
                  <a:pt x="976459" y="2754542"/>
                  <a:pt x="968291" y="2751741"/>
                  <a:pt x="956622" y="2752908"/>
                </a:cubicBezTo>
                <a:cubicBezTo>
                  <a:pt x="944720" y="2754075"/>
                  <a:pt x="913914" y="2724670"/>
                  <a:pt x="908080" y="2720469"/>
                </a:cubicBezTo>
                <a:cubicBezTo>
                  <a:pt x="902246" y="2716268"/>
                  <a:pt x="886376" y="2700165"/>
                  <a:pt x="886376" y="2700165"/>
                </a:cubicBezTo>
                <a:cubicBezTo>
                  <a:pt x="886376" y="2700165"/>
                  <a:pt x="862572" y="2688263"/>
                  <a:pt x="855337" y="2692231"/>
                </a:cubicBezTo>
                <a:cubicBezTo>
                  <a:pt x="848336" y="2696431"/>
                  <a:pt x="830133" y="2713935"/>
                  <a:pt x="826865" y="2719535"/>
                </a:cubicBezTo>
                <a:cubicBezTo>
                  <a:pt x="823832" y="2725370"/>
                  <a:pt x="817297" y="2737272"/>
                  <a:pt x="821265" y="2747307"/>
                </a:cubicBezTo>
                <a:cubicBezTo>
                  <a:pt x="824999" y="2757342"/>
                  <a:pt x="824765" y="2770878"/>
                  <a:pt x="820564" y="2778346"/>
                </a:cubicBezTo>
                <a:cubicBezTo>
                  <a:pt x="816597" y="2785814"/>
                  <a:pt x="807495" y="2788381"/>
                  <a:pt x="799327" y="2799116"/>
                </a:cubicBezTo>
                <a:cubicBezTo>
                  <a:pt x="791159" y="2809618"/>
                  <a:pt x="781824" y="2825721"/>
                  <a:pt x="774123" y="2825955"/>
                </a:cubicBezTo>
                <a:cubicBezTo>
                  <a:pt x="766421" y="2826421"/>
                  <a:pt x="747751" y="2818253"/>
                  <a:pt x="739583" y="2816153"/>
                </a:cubicBezTo>
                <a:cubicBezTo>
                  <a:pt x="731415" y="2814052"/>
                  <a:pt x="736083" y="2807285"/>
                  <a:pt x="703643" y="2818720"/>
                </a:cubicBezTo>
                <a:cubicBezTo>
                  <a:pt x="671204" y="2830155"/>
                  <a:pt x="670738" y="2828988"/>
                  <a:pt x="667004" y="2835756"/>
                </a:cubicBezTo>
                <a:cubicBezTo>
                  <a:pt x="663270" y="2842524"/>
                  <a:pt x="657669" y="2849759"/>
                  <a:pt x="657669" y="2849759"/>
                </a:cubicBezTo>
                <a:cubicBezTo>
                  <a:pt x="657669" y="2849759"/>
                  <a:pt x="647634" y="2853259"/>
                  <a:pt x="641099" y="2849525"/>
                </a:cubicBezTo>
                <a:cubicBezTo>
                  <a:pt x="634331" y="2845791"/>
                  <a:pt x="616828" y="2833656"/>
                  <a:pt x="611927" y="2836223"/>
                </a:cubicBezTo>
                <a:cubicBezTo>
                  <a:pt x="607260" y="2838790"/>
                  <a:pt x="606326" y="2850692"/>
                  <a:pt x="592557" y="2838323"/>
                </a:cubicBezTo>
                <a:cubicBezTo>
                  <a:pt x="578788" y="2825955"/>
                  <a:pt x="587423" y="2809852"/>
                  <a:pt x="585789" y="2804251"/>
                </a:cubicBezTo>
                <a:cubicBezTo>
                  <a:pt x="584156" y="2798883"/>
                  <a:pt x="577621" y="2789315"/>
                  <a:pt x="577621" y="2789315"/>
                </a:cubicBezTo>
                <a:cubicBezTo>
                  <a:pt x="577621" y="2789315"/>
                  <a:pt x="560818" y="2790715"/>
                  <a:pt x="557784" y="2795849"/>
                </a:cubicBezTo>
                <a:cubicBezTo>
                  <a:pt x="554984" y="2800983"/>
                  <a:pt x="540514" y="2803784"/>
                  <a:pt x="540514" y="2803784"/>
                </a:cubicBezTo>
                <a:cubicBezTo>
                  <a:pt x="540514" y="2803784"/>
                  <a:pt x="531646" y="2807285"/>
                  <a:pt x="522544" y="2802617"/>
                </a:cubicBezTo>
                <a:cubicBezTo>
                  <a:pt x="513443" y="2797949"/>
                  <a:pt x="491506" y="2783947"/>
                  <a:pt x="485905" y="2784647"/>
                </a:cubicBezTo>
                <a:cubicBezTo>
                  <a:pt x="480304" y="2785347"/>
                  <a:pt x="468868" y="2784647"/>
                  <a:pt x="466535" y="2788848"/>
                </a:cubicBezTo>
                <a:cubicBezTo>
                  <a:pt x="464201" y="2793049"/>
                  <a:pt x="461167" y="2799583"/>
                  <a:pt x="456499" y="2803084"/>
                </a:cubicBezTo>
                <a:cubicBezTo>
                  <a:pt x="452065" y="2806584"/>
                  <a:pt x="444831" y="2810085"/>
                  <a:pt x="440630" y="2811952"/>
                </a:cubicBezTo>
                <a:cubicBezTo>
                  <a:pt x="436196" y="2813819"/>
                  <a:pt x="429428" y="2814986"/>
                  <a:pt x="424760" y="2817086"/>
                </a:cubicBezTo>
                <a:cubicBezTo>
                  <a:pt x="420326" y="2819187"/>
                  <a:pt x="418926" y="2821987"/>
                  <a:pt x="408891" y="2825721"/>
                </a:cubicBezTo>
                <a:cubicBezTo>
                  <a:pt x="398856" y="2829455"/>
                  <a:pt x="386020" y="2834123"/>
                  <a:pt x="382053" y="2835056"/>
                </a:cubicBezTo>
                <a:cubicBezTo>
                  <a:pt x="378085" y="2835990"/>
                  <a:pt x="356615" y="2830622"/>
                  <a:pt x="351947" y="2828055"/>
                </a:cubicBezTo>
                <a:cubicBezTo>
                  <a:pt x="347513" y="2825488"/>
                  <a:pt x="327676" y="2813585"/>
                  <a:pt x="321142" y="2808452"/>
                </a:cubicBezTo>
                <a:cubicBezTo>
                  <a:pt x="314374" y="2803317"/>
                  <a:pt x="284735" y="2780913"/>
                  <a:pt x="284735" y="2780913"/>
                </a:cubicBezTo>
                <a:cubicBezTo>
                  <a:pt x="284735" y="2780913"/>
                  <a:pt x="255564" y="2764577"/>
                  <a:pt x="253697" y="2751508"/>
                </a:cubicBezTo>
                <a:cubicBezTo>
                  <a:pt x="251830" y="2738439"/>
                  <a:pt x="258131" y="2728404"/>
                  <a:pt x="262331" y="2722102"/>
                </a:cubicBezTo>
                <a:cubicBezTo>
                  <a:pt x="266532" y="2715802"/>
                  <a:pt x="279835" y="2707633"/>
                  <a:pt x="271900" y="2698765"/>
                </a:cubicBezTo>
                <a:cubicBezTo>
                  <a:pt x="264198" y="2689897"/>
                  <a:pt x="256964" y="2677528"/>
                  <a:pt x="244362" y="2682429"/>
                </a:cubicBezTo>
                <a:cubicBezTo>
                  <a:pt x="231759" y="2687330"/>
                  <a:pt x="223825" y="2694331"/>
                  <a:pt x="221257" y="2682896"/>
                </a:cubicBezTo>
                <a:cubicBezTo>
                  <a:pt x="218690" y="2671460"/>
                  <a:pt x="220791" y="2660958"/>
                  <a:pt x="220791" y="2660958"/>
                </a:cubicBezTo>
                <a:cubicBezTo>
                  <a:pt x="220791" y="2660958"/>
                  <a:pt x="217057" y="2653490"/>
                  <a:pt x="230826" y="2655124"/>
                </a:cubicBezTo>
                <a:cubicBezTo>
                  <a:pt x="244595" y="2656524"/>
                  <a:pt x="260464" y="2665626"/>
                  <a:pt x="260464" y="2665626"/>
                </a:cubicBezTo>
                <a:cubicBezTo>
                  <a:pt x="273533" y="2657924"/>
                  <a:pt x="271900" y="2653724"/>
                  <a:pt x="277968" y="2649756"/>
                </a:cubicBezTo>
                <a:cubicBezTo>
                  <a:pt x="283802" y="2645556"/>
                  <a:pt x="288469" y="2639721"/>
                  <a:pt x="295004" y="2642988"/>
                </a:cubicBezTo>
                <a:cubicBezTo>
                  <a:pt x="301772" y="2646256"/>
                  <a:pt x="299905" y="2645556"/>
                  <a:pt x="312507" y="2654191"/>
                </a:cubicBezTo>
                <a:cubicBezTo>
                  <a:pt x="325109" y="2662825"/>
                  <a:pt x="323009" y="2668193"/>
                  <a:pt x="333277" y="2666093"/>
                </a:cubicBezTo>
                <a:cubicBezTo>
                  <a:pt x="343779" y="2663759"/>
                  <a:pt x="350781" y="2659791"/>
                  <a:pt x="354515" y="2653490"/>
                </a:cubicBezTo>
                <a:cubicBezTo>
                  <a:pt x="358249" y="2647189"/>
                  <a:pt x="359649" y="2640888"/>
                  <a:pt x="368284" y="2640888"/>
                </a:cubicBezTo>
                <a:cubicBezTo>
                  <a:pt x="376919" y="2640888"/>
                  <a:pt x="386020" y="2646022"/>
                  <a:pt x="390921" y="2641588"/>
                </a:cubicBezTo>
                <a:cubicBezTo>
                  <a:pt x="395822" y="2637154"/>
                  <a:pt x="402590" y="2628519"/>
                  <a:pt x="407724" y="2630853"/>
                </a:cubicBezTo>
                <a:cubicBezTo>
                  <a:pt x="412858" y="2633187"/>
                  <a:pt x="426627" y="2636454"/>
                  <a:pt x="431995" y="2635287"/>
                </a:cubicBezTo>
                <a:cubicBezTo>
                  <a:pt x="437596" y="2634120"/>
                  <a:pt x="442964" y="2631320"/>
                  <a:pt x="445297" y="2628752"/>
                </a:cubicBezTo>
                <a:cubicBezTo>
                  <a:pt x="447865" y="2625952"/>
                  <a:pt x="451132" y="2625952"/>
                  <a:pt x="455566" y="2627352"/>
                </a:cubicBezTo>
                <a:cubicBezTo>
                  <a:pt x="460000" y="2628752"/>
                  <a:pt x="466768" y="2633187"/>
                  <a:pt x="470502" y="2634587"/>
                </a:cubicBezTo>
                <a:cubicBezTo>
                  <a:pt x="474236" y="2636221"/>
                  <a:pt x="477503" y="2642988"/>
                  <a:pt x="477503" y="2642988"/>
                </a:cubicBezTo>
                <a:cubicBezTo>
                  <a:pt x="477503" y="2642988"/>
                  <a:pt x="487772" y="2648356"/>
                  <a:pt x="489405" y="2635754"/>
                </a:cubicBezTo>
                <a:cubicBezTo>
                  <a:pt x="491039" y="2623152"/>
                  <a:pt x="472836" y="2607282"/>
                  <a:pt x="472836" y="2607282"/>
                </a:cubicBezTo>
                <a:cubicBezTo>
                  <a:pt x="472836" y="2607282"/>
                  <a:pt x="478903" y="2597714"/>
                  <a:pt x="479370" y="2592813"/>
                </a:cubicBezTo>
                <a:cubicBezTo>
                  <a:pt x="479837" y="2587912"/>
                  <a:pt x="475636" y="2585111"/>
                  <a:pt x="470735" y="2582778"/>
                </a:cubicBezTo>
                <a:cubicBezTo>
                  <a:pt x="465834" y="2580677"/>
                  <a:pt x="454632" y="2574376"/>
                  <a:pt x="454632" y="2574376"/>
                </a:cubicBezTo>
                <a:cubicBezTo>
                  <a:pt x="454632" y="2574376"/>
                  <a:pt x="446698" y="2569942"/>
                  <a:pt x="442030" y="2566908"/>
                </a:cubicBezTo>
                <a:cubicBezTo>
                  <a:pt x="437129" y="2563874"/>
                  <a:pt x="431295" y="2558974"/>
                  <a:pt x="426161" y="2557340"/>
                </a:cubicBezTo>
                <a:cubicBezTo>
                  <a:pt x="421260" y="2555473"/>
                  <a:pt x="412625" y="2552672"/>
                  <a:pt x="412625" y="2549405"/>
                </a:cubicBezTo>
                <a:cubicBezTo>
                  <a:pt x="412625" y="2546138"/>
                  <a:pt x="410525" y="2539837"/>
                  <a:pt x="416359" y="2538436"/>
                </a:cubicBezTo>
                <a:cubicBezTo>
                  <a:pt x="422193" y="2537036"/>
                  <a:pt x="431061" y="2541004"/>
                  <a:pt x="435496" y="2541004"/>
                </a:cubicBezTo>
                <a:cubicBezTo>
                  <a:pt x="439930" y="2541004"/>
                  <a:pt x="441797" y="2538903"/>
                  <a:pt x="447865" y="2536103"/>
                </a:cubicBezTo>
                <a:cubicBezTo>
                  <a:pt x="453932" y="2533302"/>
                  <a:pt x="457200" y="2530502"/>
                  <a:pt x="465134" y="2529568"/>
                </a:cubicBezTo>
                <a:cubicBezTo>
                  <a:pt x="473069" y="2528635"/>
                  <a:pt x="473769" y="2528402"/>
                  <a:pt x="483571" y="2533069"/>
                </a:cubicBezTo>
                <a:cubicBezTo>
                  <a:pt x="493373" y="2537736"/>
                  <a:pt x="494540" y="2544971"/>
                  <a:pt x="507375" y="2548705"/>
                </a:cubicBezTo>
                <a:cubicBezTo>
                  <a:pt x="520211" y="2552439"/>
                  <a:pt x="526979" y="2558273"/>
                  <a:pt x="537714" y="2562007"/>
                </a:cubicBezTo>
                <a:cubicBezTo>
                  <a:pt x="548449" y="2565741"/>
                  <a:pt x="559418" y="2568775"/>
                  <a:pt x="570620" y="2569009"/>
                </a:cubicBezTo>
                <a:cubicBezTo>
                  <a:pt x="581822" y="2569009"/>
                  <a:pt x="602826" y="2570642"/>
                  <a:pt x="602826" y="2570642"/>
                </a:cubicBezTo>
                <a:cubicBezTo>
                  <a:pt x="602826" y="2570642"/>
                  <a:pt x="614961" y="2573676"/>
                  <a:pt x="621029" y="2566208"/>
                </a:cubicBezTo>
                <a:cubicBezTo>
                  <a:pt x="626863" y="2558740"/>
                  <a:pt x="646700" y="2541704"/>
                  <a:pt x="651368" y="2537270"/>
                </a:cubicBezTo>
                <a:cubicBezTo>
                  <a:pt x="656035" y="2532602"/>
                  <a:pt x="658135" y="2523500"/>
                  <a:pt x="661169" y="2517899"/>
                </a:cubicBezTo>
                <a:cubicBezTo>
                  <a:pt x="664436" y="2512532"/>
                  <a:pt x="666537" y="2511598"/>
                  <a:pt x="671671" y="2503897"/>
                </a:cubicBezTo>
                <a:cubicBezTo>
                  <a:pt x="676805" y="2496196"/>
                  <a:pt x="680773" y="2495729"/>
                  <a:pt x="686374" y="2487794"/>
                </a:cubicBezTo>
                <a:cubicBezTo>
                  <a:pt x="691975" y="2479859"/>
                  <a:pt x="703177" y="2469357"/>
                  <a:pt x="703177" y="2469357"/>
                </a:cubicBezTo>
                <a:cubicBezTo>
                  <a:pt x="703177" y="2469357"/>
                  <a:pt x="708078" y="2470991"/>
                  <a:pt x="705277" y="2460956"/>
                </a:cubicBezTo>
                <a:cubicBezTo>
                  <a:pt x="702477" y="2450921"/>
                  <a:pt x="704110" y="2449287"/>
                  <a:pt x="696642" y="2443920"/>
                </a:cubicBezTo>
                <a:cubicBezTo>
                  <a:pt x="689408" y="2438785"/>
                  <a:pt x="683807" y="2436685"/>
                  <a:pt x="674705" y="2432018"/>
                </a:cubicBezTo>
                <a:cubicBezTo>
                  <a:pt x="665603" y="2427350"/>
                  <a:pt x="655102" y="2429450"/>
                  <a:pt x="646933" y="2422216"/>
                </a:cubicBezTo>
                <a:cubicBezTo>
                  <a:pt x="638765" y="2414981"/>
                  <a:pt x="632464" y="2409147"/>
                  <a:pt x="629897" y="2401679"/>
                </a:cubicBezTo>
                <a:cubicBezTo>
                  <a:pt x="627330" y="2394211"/>
                  <a:pt x="624063" y="2387443"/>
                  <a:pt x="620329" y="2378341"/>
                </a:cubicBezTo>
                <a:cubicBezTo>
                  <a:pt x="616595" y="2369240"/>
                  <a:pt x="613794" y="2360605"/>
                  <a:pt x="610527" y="2349636"/>
                </a:cubicBezTo>
                <a:cubicBezTo>
                  <a:pt x="607260" y="2338668"/>
                  <a:pt x="605859" y="2333300"/>
                  <a:pt x="598391" y="2323031"/>
                </a:cubicBezTo>
                <a:cubicBezTo>
                  <a:pt x="590923" y="2312763"/>
                  <a:pt x="578088" y="2288959"/>
                  <a:pt x="565252" y="2274489"/>
                </a:cubicBezTo>
                <a:cubicBezTo>
                  <a:pt x="552183" y="2260254"/>
                  <a:pt x="546816" y="2256986"/>
                  <a:pt x="534913" y="2249752"/>
                </a:cubicBezTo>
                <a:cubicBezTo>
                  <a:pt x="523011" y="2242517"/>
                  <a:pt x="535614" y="2243450"/>
                  <a:pt x="515777" y="2238783"/>
                </a:cubicBezTo>
                <a:cubicBezTo>
                  <a:pt x="496173" y="2234115"/>
                  <a:pt x="499440" y="2236449"/>
                  <a:pt x="485204" y="2228981"/>
                </a:cubicBezTo>
                <a:cubicBezTo>
                  <a:pt x="471202" y="2221747"/>
                  <a:pt x="472836" y="2224080"/>
                  <a:pt x="462801" y="2215912"/>
                </a:cubicBezTo>
                <a:cubicBezTo>
                  <a:pt x="452765" y="2207977"/>
                  <a:pt x="454166" y="2206344"/>
                  <a:pt x="443664" y="2197942"/>
                </a:cubicBezTo>
                <a:cubicBezTo>
                  <a:pt x="433162" y="2189541"/>
                  <a:pt x="422427" y="2175538"/>
                  <a:pt x="414959" y="2167604"/>
                </a:cubicBezTo>
                <a:cubicBezTo>
                  <a:pt x="407491" y="2159436"/>
                  <a:pt x="403290" y="2147300"/>
                  <a:pt x="389287" y="2143099"/>
                </a:cubicBezTo>
                <a:cubicBezTo>
                  <a:pt x="375285" y="2138898"/>
                  <a:pt x="338178" y="2136798"/>
                  <a:pt x="327443" y="2135631"/>
                </a:cubicBezTo>
                <a:cubicBezTo>
                  <a:pt x="316708" y="2134464"/>
                  <a:pt x="298738" y="2129564"/>
                  <a:pt x="290803" y="2123962"/>
                </a:cubicBezTo>
                <a:cubicBezTo>
                  <a:pt x="282868" y="2118361"/>
                  <a:pt x="276101" y="2104126"/>
                  <a:pt x="274000" y="2098291"/>
                </a:cubicBezTo>
                <a:cubicBezTo>
                  <a:pt x="271666" y="2092457"/>
                  <a:pt x="260698" y="2074954"/>
                  <a:pt x="256964" y="2066552"/>
                </a:cubicBezTo>
                <a:cubicBezTo>
                  <a:pt x="253230" y="2058384"/>
                  <a:pt x="247629" y="2037380"/>
                  <a:pt x="247629" y="2037380"/>
                </a:cubicBezTo>
                <a:cubicBezTo>
                  <a:pt x="247629" y="2037380"/>
                  <a:pt x="250663" y="2018477"/>
                  <a:pt x="251596" y="2011242"/>
                </a:cubicBezTo>
                <a:cubicBezTo>
                  <a:pt x="252530" y="2003774"/>
                  <a:pt x="259531" y="1994439"/>
                  <a:pt x="258364" y="1988138"/>
                </a:cubicBezTo>
                <a:cubicBezTo>
                  <a:pt x="257197" y="1981837"/>
                  <a:pt x="259298" y="1968301"/>
                  <a:pt x="259998" y="1962000"/>
                </a:cubicBezTo>
                <a:cubicBezTo>
                  <a:pt x="260698" y="1955699"/>
                  <a:pt x="277734" y="1936796"/>
                  <a:pt x="283802" y="1932595"/>
                </a:cubicBezTo>
                <a:cubicBezTo>
                  <a:pt x="289870" y="1928394"/>
                  <a:pt x="306439" y="1911358"/>
                  <a:pt x="306439" y="1911358"/>
                </a:cubicBezTo>
                <a:cubicBezTo>
                  <a:pt x="306439" y="1911358"/>
                  <a:pt x="314141" y="1899222"/>
                  <a:pt x="316708" y="1893855"/>
                </a:cubicBezTo>
                <a:cubicBezTo>
                  <a:pt x="319275" y="1888487"/>
                  <a:pt x="328610" y="1881953"/>
                  <a:pt x="333277" y="1879385"/>
                </a:cubicBezTo>
                <a:cubicBezTo>
                  <a:pt x="337945" y="1876818"/>
                  <a:pt x="349380" y="1876351"/>
                  <a:pt x="346346" y="1871684"/>
                </a:cubicBezTo>
                <a:cubicBezTo>
                  <a:pt x="343546" y="1867017"/>
                  <a:pt x="344013" y="1845546"/>
                  <a:pt x="344013" y="1845546"/>
                </a:cubicBezTo>
                <a:cubicBezTo>
                  <a:pt x="344013" y="1845546"/>
                  <a:pt x="337712" y="1835278"/>
                  <a:pt x="342612" y="1827576"/>
                </a:cubicBezTo>
                <a:cubicBezTo>
                  <a:pt x="347513" y="1819875"/>
                  <a:pt x="347513" y="1810306"/>
                  <a:pt x="347047" y="1803772"/>
                </a:cubicBezTo>
                <a:cubicBezTo>
                  <a:pt x="346580" y="1797237"/>
                  <a:pt x="348447" y="1786736"/>
                  <a:pt x="344946" y="1777634"/>
                </a:cubicBezTo>
                <a:cubicBezTo>
                  <a:pt x="341446" y="1768299"/>
                  <a:pt x="331410" y="1754296"/>
                  <a:pt x="322075" y="1754763"/>
                </a:cubicBezTo>
                <a:cubicBezTo>
                  <a:pt x="312740" y="1754997"/>
                  <a:pt x="285902" y="1757097"/>
                  <a:pt x="276801" y="1756397"/>
                </a:cubicBezTo>
                <a:cubicBezTo>
                  <a:pt x="267699" y="1755697"/>
                  <a:pt x="254397" y="1762465"/>
                  <a:pt x="254397" y="1762465"/>
                </a:cubicBezTo>
                <a:cubicBezTo>
                  <a:pt x="254397" y="1762465"/>
                  <a:pt x="249963" y="1771566"/>
                  <a:pt x="244362" y="1776467"/>
                </a:cubicBezTo>
                <a:cubicBezTo>
                  <a:pt x="238761" y="1781368"/>
                  <a:pt x="223358" y="1783235"/>
                  <a:pt x="223358" y="1783235"/>
                </a:cubicBezTo>
                <a:lnTo>
                  <a:pt x="213556" y="1791636"/>
                </a:lnTo>
                <a:lnTo>
                  <a:pt x="200254" y="1798871"/>
                </a:lnTo>
                <a:cubicBezTo>
                  <a:pt x="200254" y="1798871"/>
                  <a:pt x="195353" y="1800505"/>
                  <a:pt x="185784" y="1793270"/>
                </a:cubicBezTo>
                <a:cubicBezTo>
                  <a:pt x="176216" y="1786035"/>
                  <a:pt x="171782" y="1769933"/>
                  <a:pt x="165948" y="1765732"/>
                </a:cubicBezTo>
                <a:cubicBezTo>
                  <a:pt x="160113" y="1761531"/>
                  <a:pt x="148211" y="1755697"/>
                  <a:pt x="140743" y="1749629"/>
                </a:cubicBezTo>
                <a:cubicBezTo>
                  <a:pt x="133275" y="1743561"/>
                  <a:pt x="124173" y="1739127"/>
                  <a:pt x="122540" y="1729792"/>
                </a:cubicBezTo>
                <a:cubicBezTo>
                  <a:pt x="120906" y="1720224"/>
                  <a:pt x="128608" y="1709955"/>
                  <a:pt x="139576" y="1701787"/>
                </a:cubicBezTo>
                <a:cubicBezTo>
                  <a:pt x="150545" y="1693619"/>
                  <a:pt x="162680" y="1689418"/>
                  <a:pt x="163614" y="1681250"/>
                </a:cubicBezTo>
                <a:cubicBezTo>
                  <a:pt x="164547" y="1673315"/>
                  <a:pt x="168981" y="1661880"/>
                  <a:pt x="164547" y="1655345"/>
                </a:cubicBezTo>
                <a:cubicBezTo>
                  <a:pt x="160113" y="1648811"/>
                  <a:pt x="155212" y="1639476"/>
                  <a:pt x="151012" y="1631308"/>
                </a:cubicBezTo>
                <a:cubicBezTo>
                  <a:pt x="146811" y="1622906"/>
                  <a:pt x="140276" y="1599335"/>
                  <a:pt x="147744" y="1598635"/>
                </a:cubicBezTo>
                <a:cubicBezTo>
                  <a:pt x="154979" y="1597702"/>
                  <a:pt x="170615" y="1600969"/>
                  <a:pt x="177383" y="1600502"/>
                </a:cubicBezTo>
                <a:cubicBezTo>
                  <a:pt x="183917" y="1600036"/>
                  <a:pt x="189052" y="1589534"/>
                  <a:pt x="192786" y="1581832"/>
                </a:cubicBezTo>
                <a:cubicBezTo>
                  <a:pt x="196520" y="1573897"/>
                  <a:pt x="198853" y="1560595"/>
                  <a:pt x="207955" y="1558261"/>
                </a:cubicBezTo>
                <a:cubicBezTo>
                  <a:pt x="217057" y="1555928"/>
                  <a:pt x="223825" y="1556628"/>
                  <a:pt x="238761" y="1551494"/>
                </a:cubicBezTo>
                <a:cubicBezTo>
                  <a:pt x="253463" y="1546359"/>
                  <a:pt x="254163" y="1535624"/>
                  <a:pt x="263265" y="1524889"/>
                </a:cubicBezTo>
                <a:cubicBezTo>
                  <a:pt x="272367" y="1513920"/>
                  <a:pt x="279835" y="1509019"/>
                  <a:pt x="285669" y="1505519"/>
                </a:cubicBezTo>
                <a:cubicBezTo>
                  <a:pt x="291270" y="1502018"/>
                  <a:pt x="300605" y="1496884"/>
                  <a:pt x="305973" y="1493617"/>
                </a:cubicBezTo>
                <a:cubicBezTo>
                  <a:pt x="311340" y="1490349"/>
                  <a:pt x="314841" y="1491283"/>
                  <a:pt x="327210" y="1475880"/>
                </a:cubicBezTo>
                <a:cubicBezTo>
                  <a:pt x="339579" y="1460244"/>
                  <a:pt x="344479" y="1452776"/>
                  <a:pt x="351247" y="1444841"/>
                </a:cubicBezTo>
                <a:cubicBezTo>
                  <a:pt x="358015" y="1436906"/>
                  <a:pt x="372251" y="1424771"/>
                  <a:pt x="374351" y="1419870"/>
                </a:cubicBezTo>
                <a:cubicBezTo>
                  <a:pt x="376218" y="1414969"/>
                  <a:pt x="381586" y="1403067"/>
                  <a:pt x="379719" y="1394665"/>
                </a:cubicBezTo>
                <a:cubicBezTo>
                  <a:pt x="377852" y="1386031"/>
                  <a:pt x="379019" y="1379263"/>
                  <a:pt x="377152" y="1373195"/>
                </a:cubicBezTo>
                <a:cubicBezTo>
                  <a:pt x="375285" y="1367127"/>
                  <a:pt x="371318" y="1357326"/>
                  <a:pt x="364083" y="1353592"/>
                </a:cubicBezTo>
                <a:cubicBezTo>
                  <a:pt x="357082" y="1349624"/>
                  <a:pt x="357548" y="1342623"/>
                  <a:pt x="344713" y="1348224"/>
                </a:cubicBezTo>
                <a:cubicBezTo>
                  <a:pt x="331877" y="1354058"/>
                  <a:pt x="319042" y="1353358"/>
                  <a:pt x="314374" y="1352191"/>
                </a:cubicBezTo>
                <a:cubicBezTo>
                  <a:pt x="309707" y="1351024"/>
                  <a:pt x="297571" y="1346590"/>
                  <a:pt x="290803" y="1344490"/>
                </a:cubicBezTo>
                <a:cubicBezTo>
                  <a:pt x="284035" y="1342390"/>
                  <a:pt x="277501" y="1344023"/>
                  <a:pt x="268166" y="1344490"/>
                </a:cubicBezTo>
                <a:cubicBezTo>
                  <a:pt x="258831" y="1345190"/>
                  <a:pt x="240628" y="1347057"/>
                  <a:pt x="236427" y="1336322"/>
                </a:cubicBezTo>
                <a:cubicBezTo>
                  <a:pt x="232459" y="1325587"/>
                  <a:pt x="238761" y="1320452"/>
                  <a:pt x="232459" y="1312518"/>
                </a:cubicBezTo>
                <a:cubicBezTo>
                  <a:pt x="226158" y="1304583"/>
                  <a:pt x="211222" y="1295715"/>
                  <a:pt x="202354" y="1293381"/>
                </a:cubicBezTo>
                <a:cubicBezTo>
                  <a:pt x="193486" y="1291047"/>
                  <a:pt x="185318" y="1284979"/>
                  <a:pt x="178783" y="1287780"/>
                </a:cubicBezTo>
                <a:cubicBezTo>
                  <a:pt x="172249" y="1290580"/>
                  <a:pt x="161280" y="1299215"/>
                  <a:pt x="161280" y="1299215"/>
                </a:cubicBezTo>
                <a:cubicBezTo>
                  <a:pt x="161280" y="1299215"/>
                  <a:pt x="140743" y="1293847"/>
                  <a:pt x="138643" y="1290114"/>
                </a:cubicBezTo>
                <a:cubicBezTo>
                  <a:pt x="136542" y="1286613"/>
                  <a:pt x="132342" y="1282879"/>
                  <a:pt x="125340" y="1281245"/>
                </a:cubicBezTo>
                <a:cubicBezTo>
                  <a:pt x="118572" y="1279612"/>
                  <a:pt x="124173" y="1265142"/>
                  <a:pt x="105037" y="1273544"/>
                </a:cubicBezTo>
                <a:cubicBezTo>
                  <a:pt x="85900" y="1281945"/>
                  <a:pt x="72831" y="1295715"/>
                  <a:pt x="68630" y="1298048"/>
                </a:cubicBezTo>
                <a:cubicBezTo>
                  <a:pt x="64429" y="1300382"/>
                  <a:pt x="61629" y="1305283"/>
                  <a:pt x="53461" y="1304116"/>
                </a:cubicBezTo>
                <a:cubicBezTo>
                  <a:pt x="45293" y="1302949"/>
                  <a:pt x="33624" y="1298282"/>
                  <a:pt x="34324" y="1288247"/>
                </a:cubicBezTo>
                <a:cubicBezTo>
                  <a:pt x="35258" y="1278211"/>
                  <a:pt x="42492" y="1264676"/>
                  <a:pt x="45059" y="1259308"/>
                </a:cubicBezTo>
                <a:cubicBezTo>
                  <a:pt x="47626" y="1253940"/>
                  <a:pt x="45759" y="1238538"/>
                  <a:pt x="45759" y="1238538"/>
                </a:cubicBezTo>
                <a:cubicBezTo>
                  <a:pt x="45759" y="1238538"/>
                  <a:pt x="22189" y="1211466"/>
                  <a:pt x="20788" y="1204465"/>
                </a:cubicBezTo>
                <a:cubicBezTo>
                  <a:pt x="19388" y="1197464"/>
                  <a:pt x="-682" y="1159890"/>
                  <a:pt x="18" y="1147521"/>
                </a:cubicBezTo>
                <a:cubicBezTo>
                  <a:pt x="485" y="1135153"/>
                  <a:pt x="1185" y="1129318"/>
                  <a:pt x="6319" y="1127218"/>
                </a:cubicBezTo>
                <a:cubicBezTo>
                  <a:pt x="11453" y="1125117"/>
                  <a:pt x="15887" y="1125584"/>
                  <a:pt x="23589" y="1121850"/>
                </a:cubicBezTo>
                <a:cubicBezTo>
                  <a:pt x="31057" y="1118116"/>
                  <a:pt x="41792" y="1111582"/>
                  <a:pt x="45759" y="1106914"/>
                </a:cubicBezTo>
                <a:cubicBezTo>
                  <a:pt x="49727" y="1102480"/>
                  <a:pt x="60462" y="1084510"/>
                  <a:pt x="60462" y="1084510"/>
                </a:cubicBezTo>
                <a:cubicBezTo>
                  <a:pt x="60462" y="1084510"/>
                  <a:pt x="95702" y="1074475"/>
                  <a:pt x="91034" y="1060239"/>
                </a:cubicBezTo>
                <a:cubicBezTo>
                  <a:pt x="86367" y="1046237"/>
                  <a:pt x="83099" y="1048804"/>
                  <a:pt x="78665" y="1032934"/>
                </a:cubicBezTo>
                <a:cubicBezTo>
                  <a:pt x="74231" y="1017065"/>
                  <a:pt x="73064" y="1005396"/>
                  <a:pt x="80766" y="1007963"/>
                </a:cubicBezTo>
                <a:cubicBezTo>
                  <a:pt x="88467" y="1010530"/>
                  <a:pt x="101303" y="1027100"/>
                  <a:pt x="101303" y="1027100"/>
                </a:cubicBezTo>
                <a:cubicBezTo>
                  <a:pt x="101303" y="1027100"/>
                  <a:pt x="107837" y="1033868"/>
                  <a:pt x="108771" y="1023833"/>
                </a:cubicBezTo>
                <a:cubicBezTo>
                  <a:pt x="109704" y="1013797"/>
                  <a:pt x="111571" y="1004929"/>
                  <a:pt x="111571" y="1004929"/>
                </a:cubicBezTo>
                <a:cubicBezTo>
                  <a:pt x="111571" y="1004929"/>
                  <a:pt x="122306" y="1002595"/>
                  <a:pt x="129774" y="999795"/>
                </a:cubicBezTo>
                <a:cubicBezTo>
                  <a:pt x="137242" y="996995"/>
                  <a:pt x="153579" y="992560"/>
                  <a:pt x="154979" y="999795"/>
                </a:cubicBezTo>
                <a:cubicBezTo>
                  <a:pt x="156379" y="1007030"/>
                  <a:pt x="154979" y="1025700"/>
                  <a:pt x="161280" y="1026867"/>
                </a:cubicBezTo>
                <a:cubicBezTo>
                  <a:pt x="167815" y="1028033"/>
                  <a:pt x="177150" y="1018932"/>
                  <a:pt x="174582" y="1007030"/>
                </a:cubicBezTo>
                <a:cubicBezTo>
                  <a:pt x="171782" y="995127"/>
                  <a:pt x="169448" y="976924"/>
                  <a:pt x="169448" y="976924"/>
                </a:cubicBezTo>
                <a:cubicBezTo>
                  <a:pt x="169448" y="976924"/>
                  <a:pt x="188118" y="966422"/>
                  <a:pt x="200254" y="959654"/>
                </a:cubicBezTo>
                <a:cubicBezTo>
                  <a:pt x="212623" y="953120"/>
                  <a:pt x="239461" y="935150"/>
                  <a:pt x="248796" y="930949"/>
                </a:cubicBezTo>
                <a:cubicBezTo>
                  <a:pt x="258131" y="926749"/>
                  <a:pt x="267466" y="923015"/>
                  <a:pt x="269799" y="915313"/>
                </a:cubicBezTo>
                <a:cubicBezTo>
                  <a:pt x="272133" y="907612"/>
                  <a:pt x="277501" y="884041"/>
                  <a:pt x="278901" y="881241"/>
                </a:cubicBezTo>
                <a:cubicBezTo>
                  <a:pt x="280301" y="878207"/>
                  <a:pt x="291970" y="868405"/>
                  <a:pt x="299905" y="863737"/>
                </a:cubicBezTo>
                <a:cubicBezTo>
                  <a:pt x="307840" y="859070"/>
                  <a:pt x="308773" y="858370"/>
                  <a:pt x="315074" y="856970"/>
                </a:cubicBezTo>
                <a:cubicBezTo>
                  <a:pt x="321375" y="855569"/>
                  <a:pt x="324876" y="856970"/>
                  <a:pt x="342612" y="853002"/>
                </a:cubicBezTo>
                <a:cubicBezTo>
                  <a:pt x="360349" y="848801"/>
                  <a:pt x="381586" y="849035"/>
                  <a:pt x="389754" y="853936"/>
                </a:cubicBezTo>
                <a:cubicBezTo>
                  <a:pt x="397689" y="858836"/>
                  <a:pt x="417292" y="867938"/>
                  <a:pt x="417292" y="867938"/>
                </a:cubicBezTo>
                <a:lnTo>
                  <a:pt x="433162" y="860003"/>
                </a:lnTo>
                <a:lnTo>
                  <a:pt x="435729" y="845768"/>
                </a:lnTo>
                <a:cubicBezTo>
                  <a:pt x="435729" y="845768"/>
                  <a:pt x="427794" y="829898"/>
                  <a:pt x="427794" y="822197"/>
                </a:cubicBezTo>
                <a:cubicBezTo>
                  <a:pt x="427794" y="814495"/>
                  <a:pt x="423827" y="813328"/>
                  <a:pt x="431995" y="807961"/>
                </a:cubicBezTo>
                <a:cubicBezTo>
                  <a:pt x="440163" y="802360"/>
                  <a:pt x="449965" y="796292"/>
                  <a:pt x="449965" y="796292"/>
                </a:cubicBezTo>
                <a:cubicBezTo>
                  <a:pt x="449965" y="796292"/>
                  <a:pt x="455099" y="786957"/>
                  <a:pt x="454166" y="779489"/>
                </a:cubicBezTo>
                <a:cubicBezTo>
                  <a:pt x="453232" y="772021"/>
                  <a:pt x="453932" y="772021"/>
                  <a:pt x="451132" y="764786"/>
                </a:cubicBezTo>
                <a:cubicBezTo>
                  <a:pt x="448331" y="757552"/>
                  <a:pt x="445764" y="755218"/>
                  <a:pt x="449265" y="748450"/>
                </a:cubicBezTo>
                <a:cubicBezTo>
                  <a:pt x="452765" y="741682"/>
                  <a:pt x="454866" y="730947"/>
                  <a:pt x="454866" y="730947"/>
                </a:cubicBezTo>
                <a:lnTo>
                  <a:pt x="452765" y="716711"/>
                </a:lnTo>
                <a:cubicBezTo>
                  <a:pt x="468168" y="702009"/>
                  <a:pt x="459533" y="698275"/>
                  <a:pt x="475403" y="699908"/>
                </a:cubicBezTo>
                <a:cubicBezTo>
                  <a:pt x="491506" y="701542"/>
                  <a:pt x="495473" y="700842"/>
                  <a:pt x="505975" y="704342"/>
                </a:cubicBezTo>
                <a:cubicBezTo>
                  <a:pt x="516477" y="707843"/>
                  <a:pt x="493839" y="696407"/>
                  <a:pt x="534913" y="714611"/>
                </a:cubicBezTo>
                <a:cubicBezTo>
                  <a:pt x="575987" y="732814"/>
                  <a:pt x="581355" y="738648"/>
                  <a:pt x="588123" y="736315"/>
                </a:cubicBezTo>
                <a:cubicBezTo>
                  <a:pt x="607026" y="729780"/>
                  <a:pt x="633864" y="717178"/>
                  <a:pt x="633864" y="717178"/>
                </a:cubicBezTo>
                <a:cubicBezTo>
                  <a:pt x="633864" y="717178"/>
                  <a:pt x="652068" y="704809"/>
                  <a:pt x="684740" y="707376"/>
                </a:cubicBezTo>
                <a:cubicBezTo>
                  <a:pt x="717413" y="709943"/>
                  <a:pt x="753352" y="716945"/>
                  <a:pt x="765021" y="721612"/>
                </a:cubicBezTo>
                <a:cubicBezTo>
                  <a:pt x="776456" y="726279"/>
                  <a:pt x="804928" y="738182"/>
                  <a:pt x="811696" y="744249"/>
                </a:cubicBezTo>
                <a:cubicBezTo>
                  <a:pt x="818464" y="750084"/>
                  <a:pt x="832933" y="761519"/>
                  <a:pt x="842968" y="766653"/>
                </a:cubicBezTo>
                <a:cubicBezTo>
                  <a:pt x="853004" y="771788"/>
                  <a:pt x="858371" y="780889"/>
                  <a:pt x="874007" y="779489"/>
                </a:cubicBezTo>
                <a:cubicBezTo>
                  <a:pt x="889643" y="778089"/>
                  <a:pt x="902712" y="778322"/>
                  <a:pt x="909947" y="767820"/>
                </a:cubicBezTo>
                <a:cubicBezTo>
                  <a:pt x="917182" y="757318"/>
                  <a:pt x="909247" y="745883"/>
                  <a:pt x="926283" y="752418"/>
                </a:cubicBezTo>
                <a:cubicBezTo>
                  <a:pt x="943320" y="758952"/>
                  <a:pt x="990228" y="778322"/>
                  <a:pt x="1001663" y="785557"/>
                </a:cubicBezTo>
                <a:cubicBezTo>
                  <a:pt x="1013099" y="792791"/>
                  <a:pt x="1012632" y="795359"/>
                  <a:pt x="1019867" y="809361"/>
                </a:cubicBezTo>
                <a:cubicBezTo>
                  <a:pt x="1027101" y="823363"/>
                  <a:pt x="1026401" y="828264"/>
                  <a:pt x="1038537" y="840633"/>
                </a:cubicBezTo>
                <a:cubicBezTo>
                  <a:pt x="1050672" y="853002"/>
                  <a:pt x="1057907" y="860937"/>
                  <a:pt x="1061174" y="865138"/>
                </a:cubicBezTo>
                <a:cubicBezTo>
                  <a:pt x="1064441" y="869338"/>
                  <a:pt x="1077744" y="870272"/>
                  <a:pt x="1082878" y="870739"/>
                </a:cubicBezTo>
                <a:cubicBezTo>
                  <a:pt x="1088012" y="871205"/>
                  <a:pt x="1069342" y="857436"/>
                  <a:pt x="1109016" y="867005"/>
                </a:cubicBezTo>
                <a:cubicBezTo>
                  <a:pt x="1148690" y="876806"/>
                  <a:pt x="1157091" y="881007"/>
                  <a:pt x="1162926" y="884508"/>
                </a:cubicBezTo>
                <a:cubicBezTo>
                  <a:pt x="1168760" y="888242"/>
                  <a:pt x="1181362" y="895476"/>
                  <a:pt x="1181362" y="895476"/>
                </a:cubicBezTo>
                <a:cubicBezTo>
                  <a:pt x="1181362" y="895476"/>
                  <a:pt x="1177861" y="894543"/>
                  <a:pt x="1187897" y="883107"/>
                </a:cubicBezTo>
                <a:cubicBezTo>
                  <a:pt x="1197932" y="871439"/>
                  <a:pt x="1210067" y="863971"/>
                  <a:pt x="1220102" y="861170"/>
                </a:cubicBezTo>
                <a:cubicBezTo>
                  <a:pt x="1230138" y="858603"/>
                  <a:pt x="1236439" y="861637"/>
                  <a:pt x="1250208" y="864904"/>
                </a:cubicBezTo>
                <a:cubicBezTo>
                  <a:pt x="1263977" y="868405"/>
                  <a:pt x="1277279" y="871672"/>
                  <a:pt x="1285681" y="874706"/>
                </a:cubicBezTo>
                <a:cubicBezTo>
                  <a:pt x="1294082" y="877740"/>
                  <a:pt x="1296649" y="890809"/>
                  <a:pt x="1316486" y="883107"/>
                </a:cubicBezTo>
                <a:cubicBezTo>
                  <a:pt x="1336323" y="875639"/>
                  <a:pt x="1361294" y="870272"/>
                  <a:pt x="1373430" y="869805"/>
                </a:cubicBezTo>
                <a:cubicBezTo>
                  <a:pt x="1385565" y="869338"/>
                  <a:pt x="1393733" y="868638"/>
                  <a:pt x="1406569" y="864438"/>
                </a:cubicBezTo>
                <a:cubicBezTo>
                  <a:pt x="1419638" y="860237"/>
                  <a:pt x="1431540" y="856269"/>
                  <a:pt x="1438541" y="858136"/>
                </a:cubicBezTo>
                <a:cubicBezTo>
                  <a:pt x="1445309" y="860003"/>
                  <a:pt x="1452777" y="862337"/>
                  <a:pt x="1454177" y="866071"/>
                </a:cubicBezTo>
                <a:cubicBezTo>
                  <a:pt x="1455578" y="869805"/>
                  <a:pt x="1455578" y="874239"/>
                  <a:pt x="1456045" y="878207"/>
                </a:cubicBezTo>
                <a:cubicBezTo>
                  <a:pt x="1456511" y="881941"/>
                  <a:pt x="1463279" y="895476"/>
                  <a:pt x="1473081" y="900144"/>
                </a:cubicBezTo>
                <a:cubicBezTo>
                  <a:pt x="1482883" y="904811"/>
                  <a:pt x="1491984" y="912979"/>
                  <a:pt x="1499452" y="916013"/>
                </a:cubicBezTo>
                <a:cubicBezTo>
                  <a:pt x="1506920" y="919281"/>
                  <a:pt x="1510888" y="920914"/>
                  <a:pt x="1518822" y="918114"/>
                </a:cubicBezTo>
                <a:cubicBezTo>
                  <a:pt x="1526757" y="915313"/>
                  <a:pt x="1527224" y="911813"/>
                  <a:pt x="1537959" y="904345"/>
                </a:cubicBezTo>
                <a:cubicBezTo>
                  <a:pt x="1548461" y="896877"/>
                  <a:pt x="1552428" y="890809"/>
                  <a:pt x="1561063" y="894309"/>
                </a:cubicBezTo>
                <a:cubicBezTo>
                  <a:pt x="1569698" y="898043"/>
                  <a:pt x="1575999" y="901311"/>
                  <a:pt x="1580900" y="907612"/>
                </a:cubicBezTo>
                <a:cubicBezTo>
                  <a:pt x="1585801" y="913913"/>
                  <a:pt x="1602371" y="964322"/>
                  <a:pt x="1603771" y="972490"/>
                </a:cubicBezTo>
                <a:cubicBezTo>
                  <a:pt x="1605171" y="980658"/>
                  <a:pt x="1611239" y="993961"/>
                  <a:pt x="1615673" y="995594"/>
                </a:cubicBezTo>
                <a:cubicBezTo>
                  <a:pt x="1620107" y="997228"/>
                  <a:pt x="1632476" y="999328"/>
                  <a:pt x="1637610" y="994661"/>
                </a:cubicBezTo>
                <a:cubicBezTo>
                  <a:pt x="1642744" y="989993"/>
                  <a:pt x="1642511" y="989060"/>
                  <a:pt x="1645545" y="978091"/>
                </a:cubicBezTo>
                <a:cubicBezTo>
                  <a:pt x="1648579" y="967356"/>
                  <a:pt x="1658381" y="952653"/>
                  <a:pt x="1658847" y="947986"/>
                </a:cubicBezTo>
                <a:cubicBezTo>
                  <a:pt x="1659314" y="943318"/>
                  <a:pt x="1663982" y="943085"/>
                  <a:pt x="1658381" y="932816"/>
                </a:cubicBezTo>
                <a:cubicBezTo>
                  <a:pt x="1652780" y="922548"/>
                  <a:pt x="1651146" y="917180"/>
                  <a:pt x="1648812" y="910646"/>
                </a:cubicBezTo>
                <a:cubicBezTo>
                  <a:pt x="1646712" y="904111"/>
                  <a:pt x="1642278" y="904345"/>
                  <a:pt x="1648346" y="897343"/>
                </a:cubicBezTo>
                <a:cubicBezTo>
                  <a:pt x="1654413" y="890342"/>
                  <a:pt x="1655347" y="889175"/>
                  <a:pt x="1662581" y="887308"/>
                </a:cubicBezTo>
                <a:cubicBezTo>
                  <a:pt x="1669816" y="885441"/>
                  <a:pt x="1685452" y="875173"/>
                  <a:pt x="1693154" y="873539"/>
                </a:cubicBezTo>
                <a:cubicBezTo>
                  <a:pt x="1700855" y="871906"/>
                  <a:pt x="1725126" y="867005"/>
                  <a:pt x="1735161" y="867005"/>
                </a:cubicBezTo>
                <a:cubicBezTo>
                  <a:pt x="1745196" y="867005"/>
                  <a:pt x="1748697" y="868872"/>
                  <a:pt x="1756165" y="865371"/>
                </a:cubicBezTo>
                <a:cubicBezTo>
                  <a:pt x="1763866" y="861870"/>
                  <a:pt x="1766433" y="856269"/>
                  <a:pt x="1771101" y="847401"/>
                </a:cubicBezTo>
                <a:cubicBezTo>
                  <a:pt x="1775768" y="838766"/>
                  <a:pt x="1784170" y="826397"/>
                  <a:pt x="1784170" y="826397"/>
                </a:cubicBezTo>
                <a:cubicBezTo>
                  <a:pt x="1784170" y="826397"/>
                  <a:pt x="1796305" y="825231"/>
                  <a:pt x="1800739" y="822430"/>
                </a:cubicBezTo>
                <a:cubicBezTo>
                  <a:pt x="1805173" y="819396"/>
                  <a:pt x="1804473" y="812862"/>
                  <a:pt x="1807974" y="807027"/>
                </a:cubicBezTo>
                <a:cubicBezTo>
                  <a:pt x="1811475" y="800959"/>
                  <a:pt x="1814742" y="798626"/>
                  <a:pt x="1818709" y="793725"/>
                </a:cubicBezTo>
                <a:cubicBezTo>
                  <a:pt x="1822677" y="788824"/>
                  <a:pt x="1830145" y="778556"/>
                  <a:pt x="1830845" y="773888"/>
                </a:cubicBezTo>
                <a:cubicBezTo>
                  <a:pt x="1831545" y="769220"/>
                  <a:pt x="1831078" y="758018"/>
                  <a:pt x="1833879" y="754985"/>
                </a:cubicBezTo>
                <a:cubicBezTo>
                  <a:pt x="1836679" y="751951"/>
                  <a:pt x="1840413" y="750084"/>
                  <a:pt x="1840413" y="750084"/>
                </a:cubicBezTo>
                <a:cubicBezTo>
                  <a:pt x="1840413" y="750084"/>
                  <a:pt x="1849515" y="745650"/>
                  <a:pt x="1861183" y="752884"/>
                </a:cubicBezTo>
                <a:cubicBezTo>
                  <a:pt x="1872852" y="759886"/>
                  <a:pt x="1879387" y="753818"/>
                  <a:pt x="1883121" y="752884"/>
                </a:cubicBezTo>
                <a:cubicBezTo>
                  <a:pt x="1886855" y="751951"/>
                  <a:pt x="1903424" y="747283"/>
                  <a:pt x="1903424" y="747283"/>
                </a:cubicBezTo>
                <a:cubicBezTo>
                  <a:pt x="1903424" y="747283"/>
                  <a:pt x="1905058" y="750550"/>
                  <a:pt x="1909725" y="752884"/>
                </a:cubicBezTo>
                <a:cubicBezTo>
                  <a:pt x="1914393" y="755218"/>
                  <a:pt x="1928862" y="758252"/>
                  <a:pt x="1928862" y="758252"/>
                </a:cubicBezTo>
                <a:cubicBezTo>
                  <a:pt x="1928862" y="758252"/>
                  <a:pt x="1919994" y="758252"/>
                  <a:pt x="1934230" y="756852"/>
                </a:cubicBez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3335" cap="flat">
            <a:noFill/>
            <a:prstDash val="solid"/>
            <a:miter/>
          </a:ln>
        </p:spPr>
        <p:txBody>
          <a:bodyPr rtlCol="0" anchor="ctr"/>
          <a:lstStyle/>
          <a:p>
            <a:endParaRPr lang="sl-SI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651EF6C-D333-B87A-8337-91595E04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Lokacije</a:t>
            </a:r>
            <a:r>
              <a:rPr lang="sl-SI" dirty="0"/>
              <a:t> in št. zaposlenih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69FA52-5362-444C-995E-4418CD5D6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474470"/>
            <a:ext cx="1955800" cy="365125"/>
          </a:xfrm>
        </p:spPr>
        <p:txBody>
          <a:bodyPr/>
          <a:lstStyle/>
          <a:p>
            <a:r>
              <a:rPr lang="pl-PL" dirty="0"/>
              <a:t>Podatki na dan 31. 12. 2025</a:t>
            </a:r>
            <a:endParaRPr lang="sl-S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86002-9697-4C58-83A2-8F02737D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0360" y="6088380"/>
            <a:ext cx="675640" cy="365125"/>
          </a:xfrm>
        </p:spPr>
        <p:txBody>
          <a:bodyPr/>
          <a:lstStyle/>
          <a:p>
            <a:fld id="{536C58C5-B627-48D0-A1A2-F881587ADEA7}" type="slidenum">
              <a:rPr lang="sl-SI" smtClean="0"/>
              <a:t>9</a:t>
            </a:fld>
            <a:endParaRPr lang="sl-SI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68A0D5A-051F-04B9-5B88-10CB3CAC8F2B}"/>
              </a:ext>
            </a:extLst>
          </p:cNvPr>
          <p:cNvSpPr/>
          <p:nvPr/>
        </p:nvSpPr>
        <p:spPr>
          <a:xfrm>
            <a:off x="3576320" y="3603746"/>
            <a:ext cx="762000" cy="762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FCA268C3-58D9-E81F-9ED8-788A70A20124}"/>
              </a:ext>
            </a:extLst>
          </p:cNvPr>
          <p:cNvSpPr/>
          <p:nvPr/>
        </p:nvSpPr>
        <p:spPr>
          <a:xfrm>
            <a:off x="8202812" y="916454"/>
            <a:ext cx="174107" cy="174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6900095F-AECA-52F9-62AE-E2CA5BBE55F7}"/>
              </a:ext>
            </a:extLst>
          </p:cNvPr>
          <p:cNvSpPr/>
          <p:nvPr/>
        </p:nvSpPr>
        <p:spPr>
          <a:xfrm>
            <a:off x="1471813" y="2124742"/>
            <a:ext cx="118228" cy="11822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76EAF195-5A5E-B978-3D43-317BD7B14268}"/>
              </a:ext>
            </a:extLst>
          </p:cNvPr>
          <p:cNvSpPr/>
          <p:nvPr/>
        </p:nvSpPr>
        <p:spPr>
          <a:xfrm>
            <a:off x="9941560" y="1606550"/>
            <a:ext cx="1514041" cy="3629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55" name="Content Placeholder 2">
            <a:extLst>
              <a:ext uri="{FF2B5EF4-FFF2-40B4-BE49-F238E27FC236}">
                <a16:creationId xmlns:a16="http://schemas.microsoft.com/office/drawing/2014/main" id="{DB8D5104-EFAD-BD93-BF40-A8C6BC0CC9C0}"/>
              </a:ext>
            </a:extLst>
          </p:cNvPr>
          <p:cNvSpPr txBox="1">
            <a:spLocks/>
          </p:cNvSpPr>
          <p:nvPr/>
        </p:nvSpPr>
        <p:spPr>
          <a:xfrm>
            <a:off x="9984851" y="1703730"/>
            <a:ext cx="1884219" cy="2499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1200" dirty="0"/>
              <a:t>Murska Sobota</a:t>
            </a:r>
          </a:p>
        </p:txBody>
      </p:sp>
      <p:sp>
        <p:nvSpPr>
          <p:cNvPr id="156" name="Content Placeholder 2">
            <a:extLst>
              <a:ext uri="{FF2B5EF4-FFF2-40B4-BE49-F238E27FC236}">
                <a16:creationId xmlns:a16="http://schemas.microsoft.com/office/drawing/2014/main" id="{92A0229E-2249-5C6B-6A51-B44D43CEED7C}"/>
              </a:ext>
            </a:extLst>
          </p:cNvPr>
          <p:cNvSpPr txBox="1">
            <a:spLocks/>
          </p:cNvSpPr>
          <p:nvPr/>
        </p:nvSpPr>
        <p:spPr>
          <a:xfrm>
            <a:off x="11131911" y="1700924"/>
            <a:ext cx="252802" cy="2282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sz="1200" dirty="0"/>
              <a:t>10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04113EA1-89A5-99EC-D601-9468A7766763}"/>
              </a:ext>
            </a:extLst>
          </p:cNvPr>
          <p:cNvCxnSpPr>
            <a:cxnSpLocks/>
          </p:cNvCxnSpPr>
          <p:nvPr/>
        </p:nvCxnSpPr>
        <p:spPr>
          <a:xfrm>
            <a:off x="8289865" y="997324"/>
            <a:ext cx="1651695" cy="97219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C1A31BDB-4659-DB46-59EE-EF93130FF103}"/>
              </a:ext>
            </a:extLst>
          </p:cNvPr>
          <p:cNvCxnSpPr>
            <a:cxnSpLocks/>
          </p:cNvCxnSpPr>
          <p:nvPr/>
        </p:nvCxnSpPr>
        <p:spPr>
          <a:xfrm>
            <a:off x="9941560" y="1969521"/>
            <a:ext cx="151404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 169">
            <a:extLst>
              <a:ext uri="{FF2B5EF4-FFF2-40B4-BE49-F238E27FC236}">
                <a16:creationId xmlns:a16="http://schemas.microsoft.com/office/drawing/2014/main" id="{6D8E124E-CDD1-FC48-FD2C-60258863FD59}"/>
              </a:ext>
            </a:extLst>
          </p:cNvPr>
          <p:cNvSpPr/>
          <p:nvPr/>
        </p:nvSpPr>
        <p:spPr>
          <a:xfrm>
            <a:off x="1945640" y="2285796"/>
            <a:ext cx="1514041" cy="3629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71" name="Content Placeholder 2">
            <a:extLst>
              <a:ext uri="{FF2B5EF4-FFF2-40B4-BE49-F238E27FC236}">
                <a16:creationId xmlns:a16="http://schemas.microsoft.com/office/drawing/2014/main" id="{2D02DFA2-7816-3B89-7CFA-44EB08292948}"/>
              </a:ext>
            </a:extLst>
          </p:cNvPr>
          <p:cNvSpPr txBox="1">
            <a:spLocks/>
          </p:cNvSpPr>
          <p:nvPr/>
        </p:nvSpPr>
        <p:spPr>
          <a:xfrm>
            <a:off x="1988931" y="2382976"/>
            <a:ext cx="1884219" cy="2499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1200" dirty="0"/>
              <a:t>Planica</a:t>
            </a:r>
          </a:p>
        </p:txBody>
      </p:sp>
      <p:sp>
        <p:nvSpPr>
          <p:cNvPr id="172" name="Content Placeholder 2">
            <a:extLst>
              <a:ext uri="{FF2B5EF4-FFF2-40B4-BE49-F238E27FC236}">
                <a16:creationId xmlns:a16="http://schemas.microsoft.com/office/drawing/2014/main" id="{E4ADFBB3-1377-9A83-32A9-C3AE92226757}"/>
              </a:ext>
            </a:extLst>
          </p:cNvPr>
          <p:cNvSpPr txBox="1">
            <a:spLocks/>
          </p:cNvSpPr>
          <p:nvPr/>
        </p:nvSpPr>
        <p:spPr>
          <a:xfrm>
            <a:off x="3135991" y="2380170"/>
            <a:ext cx="252802" cy="2282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sz="1200" dirty="0"/>
              <a:t>0</a:t>
            </a: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4F5A1CDD-BCEF-FCC4-A14E-1C16B0D8C1EE}"/>
              </a:ext>
            </a:extLst>
          </p:cNvPr>
          <p:cNvCxnSpPr>
            <a:cxnSpLocks/>
          </p:cNvCxnSpPr>
          <p:nvPr/>
        </p:nvCxnSpPr>
        <p:spPr>
          <a:xfrm>
            <a:off x="1945640" y="2647253"/>
            <a:ext cx="151404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05537CBD-FCF2-E041-DAC9-59C3F30B766A}"/>
              </a:ext>
            </a:extLst>
          </p:cNvPr>
          <p:cNvCxnSpPr>
            <a:cxnSpLocks/>
          </p:cNvCxnSpPr>
          <p:nvPr/>
        </p:nvCxnSpPr>
        <p:spPr>
          <a:xfrm>
            <a:off x="1515340" y="2183856"/>
            <a:ext cx="430300" cy="464911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77BF249-958A-42E8-8339-473338A24F85}"/>
              </a:ext>
            </a:extLst>
          </p:cNvPr>
          <p:cNvCxnSpPr>
            <a:cxnSpLocks/>
          </p:cNvCxnSpPr>
          <p:nvPr/>
        </p:nvCxnSpPr>
        <p:spPr>
          <a:xfrm>
            <a:off x="4338320" y="4365746"/>
            <a:ext cx="1354179" cy="21587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0" name="Picture 179" descr="A map with a location&#10;&#10;AI-generated content may be incorrect.">
            <a:extLst>
              <a:ext uri="{FF2B5EF4-FFF2-40B4-BE49-F238E27FC236}">
                <a16:creationId xmlns:a16="http://schemas.microsoft.com/office/drawing/2014/main" id="{B3212ACB-1A03-6262-4E03-430E94F84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/>
          <a:stretch/>
        </p:blipFill>
        <p:spPr>
          <a:xfrm>
            <a:off x="5696151" y="2423584"/>
            <a:ext cx="5759450" cy="4100874"/>
          </a:xfrm>
          <a:prstGeom prst="rect">
            <a:avLst/>
          </a:prstGeom>
          <a:ln w="19050">
            <a:solidFill>
              <a:srgbClr val="273F56"/>
            </a:solidFill>
          </a:ln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D7FDF51-6863-4DCB-82D5-25DAB0D5E0AB}"/>
              </a:ext>
            </a:extLst>
          </p:cNvPr>
          <p:cNvCxnSpPr>
            <a:cxnSpLocks/>
          </p:cNvCxnSpPr>
          <p:nvPr/>
        </p:nvCxnSpPr>
        <p:spPr>
          <a:xfrm flipV="1">
            <a:off x="4341972" y="2423584"/>
            <a:ext cx="1350527" cy="118016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DFC39E1-BFDA-45FB-BC27-4CD63AD02E53}"/>
              </a:ext>
            </a:extLst>
          </p:cNvPr>
          <p:cNvGrpSpPr/>
          <p:nvPr/>
        </p:nvGrpSpPr>
        <p:grpSpPr>
          <a:xfrm>
            <a:off x="3921091" y="4094481"/>
            <a:ext cx="759080" cy="759080"/>
            <a:chOff x="5213964" y="3668751"/>
            <a:chExt cx="759080" cy="75908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3B0910-5254-4251-B009-41A8DDAEF77B}"/>
                </a:ext>
              </a:extLst>
            </p:cNvPr>
            <p:cNvSpPr/>
            <p:nvPr/>
          </p:nvSpPr>
          <p:spPr>
            <a:xfrm>
              <a:off x="5480468" y="3776136"/>
              <a:ext cx="389049" cy="401226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bg2"/>
                </a:solidFill>
              </a:endParaRPr>
            </a:p>
          </p:txBody>
        </p:sp>
        <p:pic>
          <p:nvPicPr>
            <p:cNvPr id="36" name="Graphic 35" descr="Magnifying glass with solid fill">
              <a:extLst>
                <a:ext uri="{FF2B5EF4-FFF2-40B4-BE49-F238E27FC236}">
                  <a16:creationId xmlns:a16="http://schemas.microsoft.com/office/drawing/2014/main" id="{BA7E2835-5B19-48AB-B0AA-59315B8F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5213964" y="3668751"/>
              <a:ext cx="759080" cy="759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145463"/>
      </p:ext>
    </p:extLst>
  </p:cSld>
  <p:clrMapOvr>
    <a:masterClrMapping/>
  </p:clrMapOvr>
</p:sld>
</file>

<file path=ppt/theme/theme1.xml><?xml version="1.0" encoding="utf-8"?>
<a:theme xmlns:a="http://schemas.openxmlformats.org/drawingml/2006/main" name="IJS_PPT_predloga_SLO">
  <a:themeElements>
    <a:clrScheme name="Samo za notranja izobraževanja">
      <a:dk1>
        <a:sysClr val="windowText" lastClr="000000"/>
      </a:dk1>
      <a:lt1>
        <a:sysClr val="window" lastClr="FFFFFF"/>
      </a:lt1>
      <a:dk2>
        <a:srgbClr val="233B45"/>
      </a:dk2>
      <a:lt2>
        <a:srgbClr val="E7E6E6"/>
      </a:lt2>
      <a:accent1>
        <a:srgbClr val="57828E"/>
      </a:accent1>
      <a:accent2>
        <a:srgbClr val="757369"/>
      </a:accent2>
      <a:accent3>
        <a:srgbClr val="97A5A7"/>
      </a:accent3>
      <a:accent4>
        <a:srgbClr val="93B8C8"/>
      </a:accent4>
      <a:accent5>
        <a:srgbClr val="908D81"/>
      </a:accent5>
      <a:accent6>
        <a:srgbClr val="273F56"/>
      </a:accent6>
      <a:hlink>
        <a:srgbClr val="586A78"/>
      </a:hlink>
      <a:folHlink>
        <a:srgbClr val="BFBFBF"/>
      </a:folHlink>
    </a:clrScheme>
    <a:fontScheme name="IJS fonti">
      <a:majorFont>
        <a:latin typeface="Titillium Web Bold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6_IJS_PPT_predloga s podatki_SLO.pptx" id="{CF046225-5FE5-4E1C-8E87-2AD827DAE036}" vid="{1C969BF8-6AC7-46E7-AEAA-D48A25E70D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2026_IJS_PPT_predloga_SLO</Template>
  <TotalTime>1020</TotalTime>
  <Words>2220</Words>
  <Application>Microsoft Office PowerPoint</Application>
  <PresentationFormat>Widescreen</PresentationFormat>
  <Paragraphs>642</Paragraphs>
  <Slides>48</Slides>
  <Notes>25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Titillium Web</vt:lpstr>
      <vt:lpstr>Titillium Web Bold</vt:lpstr>
      <vt:lpstr>Verdana</vt:lpstr>
      <vt:lpstr>Wingdings</vt:lpstr>
      <vt:lpstr>IJS_PPT_predloga_SLO</vt:lpstr>
      <vt:lpstr>Institut “Jožef Stefan” (IJS)</vt:lpstr>
      <vt:lpstr>Institut “Jožef Stefan” (IJS)</vt:lpstr>
      <vt:lpstr>Institut “Jožef Stefan” (IJS)</vt:lpstr>
      <vt:lpstr>Institut “Jožef Stefan” (IJS)</vt:lpstr>
      <vt:lpstr>Institut “Jožef Stefan” (IJS)</vt:lpstr>
      <vt:lpstr>Institut “Jožef Stefan” (IJS)</vt:lpstr>
      <vt:lpstr> </vt:lpstr>
      <vt:lpstr>Zgodovina</vt:lpstr>
      <vt:lpstr>Lokacije in št. zaposlenih</vt:lpstr>
      <vt:lpstr>Lokacije</vt:lpstr>
      <vt:lpstr>PowerPoint Presentation</vt:lpstr>
      <vt:lpstr>PowerPoint Presentation</vt:lpstr>
      <vt:lpstr>Vizija </vt:lpstr>
      <vt:lpstr>Institut v številkah</vt:lpstr>
      <vt:lpstr>Osebje </vt:lpstr>
      <vt:lpstr>Osebje</vt:lpstr>
      <vt:lpstr>Glavna področja raziskav</vt:lpstr>
      <vt:lpstr>Glavna področja raziskav </vt:lpstr>
      <vt:lpstr> </vt:lpstr>
      <vt:lpstr> </vt:lpstr>
      <vt:lpstr>Projekti</vt:lpstr>
      <vt:lpstr>Institut in Evropski raziskovalni svet (ERC)</vt:lpstr>
      <vt:lpstr>Raziskovalni programi</vt:lpstr>
      <vt:lpstr>Prihodki iz naslova programov </vt:lpstr>
      <vt:lpstr>Mlade raziskovalke in raziskovalci </vt:lpstr>
      <vt:lpstr>Doktorska dela</vt:lpstr>
      <vt:lpstr>Nagrade </vt:lpstr>
      <vt:lpstr>Izumi </vt:lpstr>
      <vt:lpstr>Patenti </vt:lpstr>
      <vt:lpstr>Izbrana odcepljena podjetja  </vt:lpstr>
      <vt:lpstr>Primerjava s tujino </vt:lpstr>
      <vt:lpstr>Sodelovanje z javnostmi</vt:lpstr>
      <vt:lpstr>Pojavljanje v medijih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 “Jožef Stefan” (IJS)</dc:title>
  <dc:creator>Žitnik, Manca</dc:creator>
  <cp:lastModifiedBy>Lenka</cp:lastModifiedBy>
  <cp:revision>53</cp:revision>
  <dcterms:created xsi:type="dcterms:W3CDTF">2026-03-19T09:47:55Z</dcterms:created>
  <dcterms:modified xsi:type="dcterms:W3CDTF">2026-05-14T08:27:02Z</dcterms:modified>
</cp:coreProperties>
</file>