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310" r:id="rId4"/>
    <p:sldId id="257" r:id="rId5"/>
    <p:sldId id="258" r:id="rId6"/>
    <p:sldId id="303" r:id="rId7"/>
    <p:sldId id="266" r:id="rId8"/>
    <p:sldId id="268" r:id="rId9"/>
    <p:sldId id="260" r:id="rId10"/>
    <p:sldId id="261" r:id="rId11"/>
    <p:sldId id="300" r:id="rId12"/>
    <p:sldId id="301" r:id="rId13"/>
    <p:sldId id="271" r:id="rId14"/>
    <p:sldId id="265" r:id="rId15"/>
    <p:sldId id="304" r:id="rId16"/>
    <p:sldId id="305" r:id="rId17"/>
    <p:sldId id="298" r:id="rId18"/>
    <p:sldId id="309" r:id="rId19"/>
    <p:sldId id="299" r:id="rId20"/>
    <p:sldId id="263" r:id="rId21"/>
    <p:sldId id="264" r:id="rId22"/>
    <p:sldId id="297" r:id="rId23"/>
    <p:sldId id="262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0" autoAdjust="0"/>
    <p:restoredTop sz="93653" autoAdjust="0"/>
  </p:normalViewPr>
  <p:slideViewPr>
    <p:cSldViewPr snapToGrid="0">
      <p:cViewPr varScale="1">
        <p:scale>
          <a:sx n="90" d="100"/>
          <a:sy n="90" d="100"/>
        </p:scale>
        <p:origin x="16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effectLst/>
                <a:latin typeface="Calibri" panose="020F0502020204030204" pitchFamily="34" charset="0"/>
              </a:rPr>
              <a:t>V letu 2025 bodo trenutno še: - </a:t>
            </a:r>
            <a:r>
              <a:rPr lang="sl-SI" dirty="0" err="1">
                <a:effectLst/>
                <a:latin typeface="Calibri" panose="020F0502020204030204" pitchFamily="34" charset="0"/>
              </a:rPr>
              <a:t>EdibleLasers</a:t>
            </a:r>
            <a:r>
              <a:rPr lang="sl-SI" dirty="0">
                <a:effectLst/>
                <a:latin typeface="Calibri" panose="020F0502020204030204" pitchFamily="34" charset="0"/>
              </a:rPr>
              <a:t> (F5), </a:t>
            </a:r>
            <a:r>
              <a:rPr lang="sl-SI" dirty="0" err="1">
                <a:effectLst/>
                <a:latin typeface="Calibri" panose="020F0502020204030204" pitchFamily="34" charset="0"/>
              </a:rPr>
              <a:t>SoftQuanta</a:t>
            </a:r>
            <a:r>
              <a:rPr lang="sl-SI" dirty="0">
                <a:effectLst/>
                <a:latin typeface="Calibri" panose="020F0502020204030204" pitchFamily="34" charset="0"/>
              </a:rPr>
              <a:t> (F5) in </a:t>
            </a:r>
            <a:r>
              <a:rPr lang="sl-SI" dirty="0" err="1">
                <a:effectLst/>
                <a:latin typeface="Calibri" panose="020F0502020204030204" pitchFamily="34" charset="0"/>
              </a:rPr>
              <a:t>PeVGALAXY</a:t>
            </a:r>
            <a:r>
              <a:rPr lang="sl-SI" dirty="0">
                <a:effectLst/>
                <a:latin typeface="Calibri" panose="020F0502020204030204" pitchFamily="34" charset="0"/>
              </a:rPr>
              <a:t> (F9).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ICJT je rešeno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4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294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0568-DA8E-4209-9370-4EAD7534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2844-0826-4F46-B016-EA68873A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313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59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91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1325563"/>
          </a:xfrm>
        </p:spPr>
        <p:txBody>
          <a:bodyPr lIns="0" tIns="0" rIns="0" bIns="0"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04391-3E3C-4B5F-96B4-848C08F0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09AB4-62D7-49C0-B531-9D9F8A59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6A8E8-74C6-45EF-91D1-B8A6AD5A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C4A53-3EB0-4E5A-816F-BD882848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1617A-870C-4CE8-B989-871F4049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9A7F-2649-489F-8C08-8CFAB425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0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DE26-656A-457E-8D13-46D9F584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C4826-D12A-45BB-82DB-F7D9A649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B5F87-39D1-438C-A8D2-79D9D956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E7ACA-9EC5-42DB-8DE7-7BA664C1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63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D0AA-AD6B-4245-BAA0-C448E17D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9D8E8-0F0E-42C8-A3DF-25A1B6FB9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83B7B-E2A0-44D2-BDD0-6B71B04C2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2608C-CC9C-424E-8E27-9E15E906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FB23F-1B69-416F-B5D4-D79463DD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0D226-8E5B-4169-96E0-2A7BD4C2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401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9502-E79C-4D10-9E2D-044D3AC7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88816-3C2E-44A0-B86D-729F2BFC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7FF8B1-3DC6-469A-BB67-6FF3B165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5ADA70-C73E-4AA9-86A0-2192912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87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DE115-7B11-4CA5-A637-FEA6A6DC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11E2E-D971-4CB2-89BB-6FE6CBA4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2B331-87EF-4D24-97E6-A39FF590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888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EEB9F-05D0-4442-9C5C-2C16F119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5451-71EC-4C70-BD33-78433B43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EAF3B-B6E2-4D6A-B810-E56DF8658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39730-18E3-4DA1-A33D-C7DBF1FB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C5F85-705F-411A-9D14-3C4CAF7F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40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71388-1477-431E-82A9-8215DD1D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CB02D-B14B-4391-A9F3-23651719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D9651-4E85-4166-B43C-37BFD798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D8A11-CFE0-48B4-97BF-37C75EFC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650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75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9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js.si/ijsw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4F4531-383D-4029-9287-F5360616E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C2A28C9-09E2-4C40-AB71-78CAB88DB8E5}"/>
              </a:ext>
            </a:extLst>
          </p:cNvPr>
          <p:cNvSpPr txBox="1">
            <a:spLocks/>
          </p:cNvSpPr>
          <p:nvPr/>
        </p:nvSpPr>
        <p:spPr>
          <a:xfrm>
            <a:off x="6679096" y="5296964"/>
            <a:ext cx="4666420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</a:t>
            </a:r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Stefan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</a:t>
            </a:r>
            <a:r>
              <a:rPr lang="en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Institute 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(</a:t>
            </a:r>
            <a:r>
              <a:rPr lang="en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JSI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)</a:t>
            </a:r>
            <a:endParaRPr lang="en-GB" sz="31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4C6729-4C20-4473-9E44-5C094BB062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9986609-3E90-47A4-87FD-C202335664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0793" y="4496714"/>
            <a:ext cx="3792168" cy="151278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4B58A22-2DD8-48B5-A46C-DB75DC2E56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3694" y="4604976"/>
            <a:ext cx="3520789" cy="140452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Main areas of research</a:t>
            </a: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collected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on 31.12.2024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7096432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researchers by scientific fields
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7 female researchers and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36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researchers are employed in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centres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technical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services)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 dirty="0" err="1"/>
              <a:t>Electronics</a:t>
            </a:r>
            <a:r>
              <a:rPr lang="sl-SI" b="1" dirty="0"/>
              <a:t> </a:t>
            </a:r>
            <a:r>
              <a:rPr lang="sl-SI" b="1" dirty="0" err="1"/>
              <a:t>and</a:t>
            </a:r>
            <a:r>
              <a:rPr lang="sl-SI" b="1" dirty="0"/>
              <a:t> </a:t>
            </a:r>
            <a:r>
              <a:rPr lang="sl-SI" b="1" dirty="0" err="1"/>
              <a:t>Information</a:t>
            </a:r>
            <a:r>
              <a:rPr lang="sl-SI" b="1" dirty="0"/>
              <a:t> Technologies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Physics, nuclear engineering and energy</a:t>
            </a: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250221" y="3492518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Chemistry, biochemistry, materials and environment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238513"/>
            <a:ext cx="844475" cy="17709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308009"/>
            <a:ext cx="844475" cy="270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70002"/>
            <a:ext cx="844475" cy="1339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265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129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inear Graph outline">
            <a:hlinkClick r:id="rId3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</a:t>
            </a:r>
            <a:r>
              <a:rPr lang="en-US" dirty="0">
                <a:solidFill>
                  <a:srgbClr val="000000"/>
                </a:solidFill>
              </a:rPr>
              <a:t>25%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4884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09600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864658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592098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Publication of JSI articles </a:t>
            </a:r>
            <a:r>
              <a:rPr lang="en-SI" dirty="0"/>
              <a:t>in top </a:t>
            </a:r>
            <a:r>
              <a:rPr lang="en-US" dirty="0"/>
              <a:t>scientific journals</a:t>
            </a:r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5501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Data are for 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, data acquisition 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5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, source: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SciVal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1343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publications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Elsevier 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B9E754-3315-AD8E-F0F0-D63F594066A6}"/>
              </a:ext>
            </a:extLst>
          </p:cNvPr>
          <p:cNvSpPr/>
          <p:nvPr/>
        </p:nvSpPr>
        <p:spPr>
          <a:xfrm>
            <a:off x="3488425" y="4656496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10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E73FC6-AD4E-889A-8976-03EECD5B3CE0}"/>
              </a:ext>
            </a:extLst>
          </p:cNvPr>
          <p:cNvSpPr/>
          <p:nvPr/>
        </p:nvSpPr>
        <p:spPr>
          <a:xfrm>
            <a:off x="6127370" y="4656496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5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34F462-F4C9-B3A7-1833-2343729A2B7C}"/>
              </a:ext>
            </a:extLst>
          </p:cNvPr>
          <p:cNvSpPr/>
          <p:nvPr/>
        </p:nvSpPr>
        <p:spPr>
          <a:xfrm>
            <a:off x="8646580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1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60,751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citations </a:t>
            </a:r>
            <a:r>
              <a:rPr lang="en-SI" dirty="0">
                <a:solidFill>
                  <a:srgbClr val="000000"/>
                </a:solidFill>
              </a:rPr>
              <a:t>of</a:t>
            </a:r>
            <a:r>
              <a:rPr lang="sl-SI" dirty="0">
                <a:solidFill>
                  <a:srgbClr val="000000"/>
                </a:solidFill>
              </a:rPr>
              <a:t> all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649,667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Publication of JSI articles in </a:t>
            </a:r>
            <a:r>
              <a:rPr lang="en-SI" dirty="0"/>
              <a:t>top</a:t>
            </a:r>
            <a:r>
              <a:rPr lang="en-US" dirty="0"/>
              <a:t> scientific journals</a:t>
            </a:r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1069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publications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Web of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2000–2024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1069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Number of published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9"/>
            <a:ext cx="2489171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60,751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5444F-5A06-FC01-6DB9-496633885AE2}"/>
              </a:ext>
            </a:extLst>
          </p:cNvPr>
          <p:cNvSpPr/>
          <p:nvPr/>
        </p:nvSpPr>
        <p:spPr>
          <a:xfrm>
            <a:off x="3967781" y="5181770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citations </a:t>
            </a:r>
            <a:r>
              <a:rPr lang="en-SI" dirty="0">
                <a:solidFill>
                  <a:srgbClr val="000000"/>
                </a:solidFill>
              </a:rPr>
              <a:t>of</a:t>
            </a:r>
            <a:r>
              <a:rPr lang="sl-SI" dirty="0">
                <a:solidFill>
                  <a:srgbClr val="000000"/>
                </a:solidFill>
              </a:rPr>
              <a:t> all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0AADC875-3595-47B5-86E9-948ED2348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Project</a:t>
            </a:r>
            <a:r>
              <a:rPr lang="en-SI" dirty="0"/>
              <a:t>s</a:t>
            </a:r>
            <a:endParaRPr lang="sl-S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769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ects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9E023F-F6C4-4CE8-9B38-3C0492F67E3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295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projects financed by the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dirty="0" err="1">
                <a:ea typeface="Tahoma" panose="020B0604030504040204" pitchFamily="34" charset="0"/>
                <a:cs typeface="Tahoma" panose="020B0604030504040204" pitchFamily="34" charset="0"/>
              </a:rPr>
              <a:t>ational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dirty="0" err="1">
                <a:ea typeface="Tahoma" panose="020B0604030504040204" pitchFamily="34" charset="0"/>
                <a:cs typeface="Tahoma" panose="020B0604030504040204" pitchFamily="34" charset="0"/>
              </a:rPr>
              <a:t>gency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RIS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projects financed by different 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European Union 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schemes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market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
domestic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market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
international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all projects in 202</a:t>
            </a:r>
            <a:r>
              <a:rPr lang="sl-S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195970" cy="748170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I" dirty="0"/>
              <a:t>The </a:t>
            </a:r>
            <a:r>
              <a:rPr lang="en-US" dirty="0"/>
              <a:t>Institute and </a:t>
            </a:r>
            <a:r>
              <a:rPr lang="en-SI" dirty="0"/>
              <a:t>the </a:t>
            </a:r>
            <a:r>
              <a:rPr lang="en-US" dirty="0"/>
              <a:t>European Research Council (ERC)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86917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The </a:t>
            </a:r>
            <a:r>
              <a:rPr lang="en-US" dirty="0"/>
              <a:t>JSI is proud of all </a:t>
            </a:r>
            <a:r>
              <a:rPr lang="en-SI" dirty="0"/>
              <a:t>its </a:t>
            </a:r>
            <a:r>
              <a:rPr lang="en-US" dirty="0"/>
              <a:t>ERC project</a:t>
            </a:r>
            <a:r>
              <a:rPr lang="en-SI" dirty="0"/>
              <a:t> grantee</a:t>
            </a:r>
            <a:r>
              <a:rPr lang="en-US" dirty="0"/>
              <a:t>s</a:t>
            </a:r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FAB85EA-7BF4-4692-BE94-F1D89AFC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21205" y="3174780"/>
            <a:ext cx="2487323" cy="24873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F72ECAC-4ECE-41D4-93B7-FED5CC545F46}"/>
              </a:ext>
            </a:extLst>
          </p:cNvPr>
          <p:cNvSpPr txBox="1"/>
          <p:nvPr/>
        </p:nvSpPr>
        <p:spPr>
          <a:xfrm>
            <a:off x="2145594" y="2298504"/>
            <a:ext cx="5941393" cy="3558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D. Mihailović </a:t>
            </a:r>
            <a:r>
              <a:rPr lang="sl-SI" sz="1600" dirty="0"/>
              <a:t>	ERC-2012-AdG 	TRAJECTORY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D. Mihailović </a:t>
            </a:r>
            <a:r>
              <a:rPr lang="sl-SI" sz="1600" dirty="0"/>
              <a:t>	ERC-2017-PoC 	Umem4QC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M. Humar </a:t>
            </a:r>
            <a:r>
              <a:rPr lang="sl-SI" sz="1600" dirty="0"/>
              <a:t>		ERC-2019-StG 	</a:t>
            </a:r>
            <a:r>
              <a:rPr lang="sl-SI" sz="1600" dirty="0" err="1"/>
              <a:t>Cell-Lasers</a:t>
            </a:r>
            <a:r>
              <a:rPr lang="sl-SI" sz="1600" dirty="0"/>
              <a:t>		</a:t>
            </a:r>
            <a:r>
              <a:rPr lang="sl-SI" sz="1600" b="1" dirty="0"/>
              <a:t>P. Križan </a:t>
            </a:r>
            <a:r>
              <a:rPr lang="sl-SI" sz="1600" dirty="0"/>
              <a:t>		ERC-2019-AdG 	FAIME		</a:t>
            </a:r>
            <a:r>
              <a:rPr lang="sl-SI" sz="1600" b="1" dirty="0"/>
              <a:t>I. Muševič </a:t>
            </a:r>
            <a:r>
              <a:rPr lang="sl-SI" sz="1600" dirty="0"/>
              <a:t>		ERC-2019-AdG 	LOGOS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M. Lozinšek </a:t>
            </a:r>
            <a:r>
              <a:rPr lang="sl-SI" sz="1600" dirty="0"/>
              <a:t>	ERC-2020-StG 	</a:t>
            </a:r>
            <a:r>
              <a:rPr lang="sl-SI" sz="1600" dirty="0" err="1"/>
              <a:t>HiPeR</a:t>
            </a:r>
            <a:r>
              <a:rPr lang="sl-SI" sz="1600" dirty="0"/>
              <a:t>-F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P. Križan </a:t>
            </a:r>
            <a:r>
              <a:rPr lang="sl-SI" sz="1600" dirty="0"/>
              <a:t>		ERC-2022-PoC 	</a:t>
            </a:r>
            <a:r>
              <a:rPr lang="sl-SI" sz="1600" dirty="0" err="1"/>
              <a:t>CherPET</a:t>
            </a:r>
            <a:r>
              <a:rPr lang="sl-SI" sz="1600" dirty="0"/>
              <a:t>		</a:t>
            </a:r>
            <a:r>
              <a:rPr lang="sl-SI" sz="1600" b="1" dirty="0"/>
              <a:t>Z. Lenarčič </a:t>
            </a:r>
            <a:r>
              <a:rPr lang="sl-SI" sz="1600" dirty="0"/>
              <a:t>		ERC-2022-StG 	</a:t>
            </a:r>
            <a:r>
              <a:rPr lang="sl-SI" sz="1600" dirty="0" err="1"/>
              <a:t>DrumS</a:t>
            </a:r>
            <a:endParaRPr lang="sl-SI" sz="1600" dirty="0"/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dirty="0">
                <a:latin typeface="+mj-lt"/>
              </a:rPr>
              <a:t>L. Vidmar</a:t>
            </a:r>
            <a:r>
              <a:rPr lang="sl-SI" sz="1600" dirty="0"/>
              <a:t>		</a:t>
            </a:r>
            <a:r>
              <a:rPr lang="sl-SI" sz="1600" dirty="0">
                <a:effectLst/>
              </a:rPr>
              <a:t>ERC-2023-CoG</a:t>
            </a:r>
            <a:r>
              <a:rPr lang="sl-SI" sz="1600" dirty="0"/>
              <a:t>	</a:t>
            </a:r>
            <a:r>
              <a:rPr lang="sl-SI" sz="1600" dirty="0" err="1">
                <a:effectLst/>
              </a:rPr>
              <a:t>Boundary</a:t>
            </a:r>
            <a:r>
              <a:rPr lang="sl-SI" sz="1600" dirty="0"/>
              <a:t>		</a:t>
            </a:r>
            <a:r>
              <a:rPr lang="sl-SI" sz="1600" dirty="0">
                <a:latin typeface="+mj-lt"/>
              </a:rPr>
              <a:t>D. Mihailović </a:t>
            </a:r>
            <a:r>
              <a:rPr lang="sl-SI" sz="1600" dirty="0"/>
              <a:t>	ERC-2023-AdG 	HIMMS 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dirty="0">
                <a:latin typeface="+mj-lt"/>
              </a:rPr>
              <a:t>Matjaž Humar	</a:t>
            </a:r>
            <a:r>
              <a:rPr lang="sl-SI" sz="1600" dirty="0"/>
              <a:t>ERC-2024-POC	</a:t>
            </a:r>
            <a:r>
              <a:rPr lang="sl-SI" sz="1600" dirty="0" err="1"/>
              <a:t>EdibleLasers</a:t>
            </a:r>
            <a:r>
              <a:rPr lang="sl-SI" sz="1600" dirty="0"/>
              <a:t>	</a:t>
            </a:r>
            <a:r>
              <a:rPr lang="sl-SI" sz="1600" dirty="0">
                <a:latin typeface="+mj-lt"/>
              </a:rPr>
              <a:t>Matjaž Humar	</a:t>
            </a:r>
            <a:r>
              <a:rPr lang="sl-SI" sz="1600" dirty="0"/>
              <a:t>ERC-2024-CoG	</a:t>
            </a:r>
            <a:r>
              <a:rPr lang="sl-SI" sz="1600" dirty="0" err="1"/>
              <a:t>SoftQuanta</a:t>
            </a:r>
            <a:r>
              <a:rPr lang="sl-SI" sz="1600" dirty="0"/>
              <a:t>	</a:t>
            </a:r>
            <a:r>
              <a:rPr lang="sl-SI" sz="1600" dirty="0" err="1">
                <a:latin typeface="+mj-lt"/>
              </a:rPr>
              <a:t>Andrii</a:t>
            </a:r>
            <a:r>
              <a:rPr lang="sl-SI" sz="1600" dirty="0">
                <a:latin typeface="+mj-lt"/>
              </a:rPr>
              <a:t> </a:t>
            </a:r>
            <a:r>
              <a:rPr lang="sl-SI" sz="1600" dirty="0" err="1">
                <a:latin typeface="+mj-lt"/>
              </a:rPr>
              <a:t>Tykhonov</a:t>
            </a:r>
            <a:r>
              <a:rPr lang="sl-SI" sz="1600" dirty="0">
                <a:latin typeface="+mj-lt"/>
              </a:rPr>
              <a:t> 	</a:t>
            </a:r>
            <a:r>
              <a:rPr lang="sl-SI" sz="1600" dirty="0"/>
              <a:t>ERC-2024-CoG 	</a:t>
            </a:r>
            <a:r>
              <a:rPr lang="sl-SI" sz="1600" dirty="0" err="1"/>
              <a:t>PeVGALAXY</a:t>
            </a:r>
            <a:endParaRPr lang="sl-SI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48E31A-56B0-42A8-8C24-CE3694EDD9F4}"/>
              </a:ext>
            </a:extLst>
          </p:cNvPr>
          <p:cNvSpPr txBox="1"/>
          <p:nvPr/>
        </p:nvSpPr>
        <p:spPr>
          <a:xfrm>
            <a:off x="838199" y="2298504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1EFE0E-CA71-4229-9A84-4E38A1DE2DAB}"/>
              </a:ext>
            </a:extLst>
          </p:cNvPr>
          <p:cNvSpPr txBox="1"/>
          <p:nvPr/>
        </p:nvSpPr>
        <p:spPr>
          <a:xfrm>
            <a:off x="838199" y="3032209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576465-CCFD-4C0A-BE6A-27B849CC0D4B}"/>
              </a:ext>
            </a:extLst>
          </p:cNvPr>
          <p:cNvSpPr txBox="1"/>
          <p:nvPr/>
        </p:nvSpPr>
        <p:spPr>
          <a:xfrm>
            <a:off x="838199" y="2586023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C32B51-7C17-443A-904B-C838CE66D055}"/>
              </a:ext>
            </a:extLst>
          </p:cNvPr>
          <p:cNvSpPr txBox="1"/>
          <p:nvPr/>
        </p:nvSpPr>
        <p:spPr>
          <a:xfrm>
            <a:off x="838199" y="4578239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D88A6A-7A98-4F1E-A8C2-A59AD0F00A9B}"/>
              </a:ext>
            </a:extLst>
          </p:cNvPr>
          <p:cNvSpPr txBox="1"/>
          <p:nvPr/>
        </p:nvSpPr>
        <p:spPr>
          <a:xfrm>
            <a:off x="840524" y="5226873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2024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E826FF-EA56-4477-B4FB-E544730B5999}"/>
              </a:ext>
            </a:extLst>
          </p:cNvPr>
          <p:cNvSpPr txBox="1"/>
          <p:nvPr/>
        </p:nvSpPr>
        <p:spPr>
          <a:xfrm>
            <a:off x="838199" y="3596188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2020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C5435D-0A89-4546-A348-A60239F40D65}"/>
              </a:ext>
            </a:extLst>
          </p:cNvPr>
          <p:cNvSpPr txBox="1"/>
          <p:nvPr/>
        </p:nvSpPr>
        <p:spPr>
          <a:xfrm>
            <a:off x="838199" y="4055689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Program</a:t>
            </a:r>
            <a:r>
              <a:rPr lang="en-SI" dirty="0" err="1"/>
              <a:t>mes</a:t>
            </a:r>
            <a:endParaRPr lang="sl-S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</a:t>
            </a:r>
            <a:r>
              <a:rPr lang="en-US" dirty="0" err="1"/>
              <a:t>programmes</a:t>
            </a:r>
            <a:r>
              <a:rPr lang="en-US" dirty="0"/>
              <a:t> by policy area in 202</a:t>
            </a:r>
            <a:r>
              <a:rPr lang="sl-SI" dirty="0"/>
              <a:t>4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/>
              <a:t>Electronics and Information Technologies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Physics, nuclear engineering and energy</a:t>
            </a: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Chemistry, biochemistry, materials and environment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34088" y="4363415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>
                <a:solidFill>
                  <a:schemeClr val="bg1"/>
                </a:solidFill>
              </a:rPr>
              <a:t>JSI participants</a:t>
            </a:r>
            <a:endParaRPr lang="sl-SI" sz="18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sz="1800" dirty="0">
                <a:solidFill>
                  <a:schemeClr val="accent6"/>
                </a:solidFill>
              </a:rPr>
              <a:t>JSI coordinators</a:t>
            </a:r>
            <a:endParaRPr lang="sl-SI" sz="1800" dirty="0">
              <a:solidFill>
                <a:schemeClr val="accent6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131EA8-790C-4EF8-BDEB-4D8B7440DD4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3363820-6FD7-415F-9D6D-7731D056E5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8F8C236-F6A0-4DAC-912A-E00E6809BBBF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5689922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Programme revenue</a:t>
            </a:r>
            <a:r>
              <a:rPr lang="en-SI" dirty="0"/>
              <a:t>s</a:t>
            </a:r>
            <a:endParaRPr lang="sl-SI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256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€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m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D9A1E37-7151-44C1-8922-19915532AC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12CE468-D6CA-440E-A43A-FECA1E846931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Revenues from </a:t>
            </a:r>
            <a:r>
              <a:rPr lang="en-US" dirty="0" err="1"/>
              <a:t>programmes</a:t>
            </a:r>
            <a:r>
              <a:rPr lang="en-US" dirty="0"/>
              <a:t> by topic in 202</a:t>
            </a:r>
            <a:r>
              <a:rPr lang="sl-SI" dirty="0"/>
              <a:t>4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/>
              <a:t>Electronics and Information Technologies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Physics, nuclear engineering and energy</a:t>
            </a: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Chemistry, biochemistry, materials and environment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19</a:t>
            </a:r>
            <a:r>
              <a:rPr lang="en-SI" sz="2400" b="1" dirty="0">
                <a:solidFill>
                  <a:schemeClr val="bg1"/>
                </a:solidFill>
              </a:rPr>
              <a:t>.</a:t>
            </a:r>
            <a:r>
              <a:rPr lang="sl-SI" sz="2400" b="1" dirty="0">
                <a:solidFill>
                  <a:schemeClr val="bg1"/>
                </a:solidFill>
              </a:rPr>
              <a:t>391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€</a:t>
            </a:r>
            <a:r>
              <a:rPr lang="en-SI" sz="1800" dirty="0">
                <a:solidFill>
                  <a:schemeClr val="bg1"/>
                </a:solidFill>
              </a:rPr>
              <a:t> m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</a:t>
            </a:r>
            <a:r>
              <a:rPr lang="en-SI" sz="1800" dirty="0">
                <a:solidFill>
                  <a:schemeClr val="bg1"/>
                </a:solidFill>
              </a:rPr>
              <a:t>partners</a:t>
            </a:r>
            <a:endParaRPr lang="sl-SI" sz="1800" dirty="0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1865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€</a:t>
            </a:r>
            <a:r>
              <a:rPr lang="en-SI" sz="1800" dirty="0">
                <a:solidFill>
                  <a:schemeClr val="accent6"/>
                </a:solidFill>
              </a:rPr>
              <a:t> m</a:t>
            </a:r>
            <a:endParaRPr lang="sl-SI" sz="1800" dirty="0">
              <a:solidFill>
                <a:schemeClr val="accent6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sz="1800" dirty="0">
                <a:solidFill>
                  <a:schemeClr val="accent6"/>
                </a:solidFill>
              </a:rPr>
              <a:t>JSI coordinator</a:t>
            </a:r>
            <a:endParaRPr lang="sl-SI" sz="1800" dirty="0">
              <a:solidFill>
                <a:schemeClr val="accent6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F731B0-2511-4204-97B8-76A199DF1A0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46BE420D-0E66-433E-AF16-6F0AC4A0CE16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3,411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Content Placeholder 6">
            <a:extLst>
              <a:ext uri="{FF2B5EF4-FFF2-40B4-BE49-F238E27FC236}">
                <a16:creationId xmlns:a16="http://schemas.microsoft.com/office/drawing/2014/main" id="{E183C779-8281-4D33-932C-70DC667306F8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0,434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32" name="Content Placeholder 6">
            <a:extLst>
              <a:ext uri="{FF2B5EF4-FFF2-40B4-BE49-F238E27FC236}">
                <a16:creationId xmlns:a16="http://schemas.microsoft.com/office/drawing/2014/main" id="{2CE02805-3850-4C35-9A3F-2D4023E4739B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8,921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Content Placeholder 6">
            <a:extLst>
              <a:ext uri="{FF2B5EF4-FFF2-40B4-BE49-F238E27FC236}">
                <a16:creationId xmlns:a16="http://schemas.microsoft.com/office/drawing/2014/main" id="{57F47AEF-06AE-4093-A033-98125D2574A4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0,572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34" name="Content Placeholder 6">
            <a:extLst>
              <a:ext uri="{FF2B5EF4-FFF2-40B4-BE49-F238E27FC236}">
                <a16:creationId xmlns:a16="http://schemas.microsoft.com/office/drawing/2014/main" id="{B82A9E95-4676-479E-BEE1-C674B615E488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7,059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DC1A110C-0DB1-4E72-8646-3D4939C2CF46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0,859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I" dirty="0"/>
              <a:t>Young</a:t>
            </a:r>
            <a:r>
              <a:rPr lang="sl-SI" dirty="0"/>
              <a:t> researchers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young researchers </a:t>
            </a:r>
            <a:r>
              <a:rPr lang="en-SI" dirty="0"/>
              <a:t>covered</a:t>
            </a:r>
            <a:r>
              <a:rPr lang="en-US" dirty="0"/>
              <a:t> </a:t>
            </a:r>
            <a:r>
              <a:rPr lang="en-SI" dirty="0"/>
              <a:t>by</a:t>
            </a:r>
            <a:r>
              <a:rPr lang="en-US" dirty="0"/>
              <a:t> ARRS funding in the period 2000–202</a:t>
            </a:r>
            <a:r>
              <a:rPr lang="sl-SI" dirty="0"/>
              <a:t>4</a:t>
            </a:r>
            <a:r>
              <a:rPr lang="en-US" dirty="0"/>
              <a:t> by year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835</a:t>
            </a:r>
          </a:p>
          <a:p>
            <a:r>
              <a:rPr lang="en-US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oung 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8207-2579-42F1-802C-AED7EBD3399B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Data are for the period 2000–202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8C6256D-88EB-4797-9574-3E1C850C1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116" y="2569070"/>
            <a:ext cx="7306900" cy="344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Doctoral theses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8" y="1565687"/>
            <a:ext cx="75498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doctorates w</a:t>
            </a:r>
            <a:r>
              <a:rPr lang="en-SI" dirty="0" err="1"/>
              <a:t>ith</a:t>
            </a:r>
            <a:r>
              <a:rPr lang="en-US" dirty="0"/>
              <a:t> mentors from </a:t>
            </a:r>
            <a:r>
              <a:rPr lang="en-SI" dirty="0"/>
              <a:t>the </a:t>
            </a:r>
            <a:r>
              <a:rPr lang="en-US" dirty="0"/>
              <a:t>JSI</a:t>
            </a:r>
            <a:endParaRPr lang="sl-SI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The data of the number of doctorates in the year with mentors from the JSI for the period 2000-2024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CAAAE0-F21E-4BD3-A308-FB357079B011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ctoral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theses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6A0258-F02D-4B08-B5DC-057F8CEBA2A1}"/>
              </a:ext>
            </a:extLst>
          </p:cNvPr>
          <p:cNvSpPr txBox="1"/>
          <p:nvPr/>
        </p:nvSpPr>
        <p:spPr>
          <a:xfrm>
            <a:off x="699661" y="2128205"/>
            <a:ext cx="422565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ts val="260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79D0868F-3457-4078-A04C-552802CC5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5104" y="2562650"/>
            <a:ext cx="6682450" cy="205179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DF60F7B-A0BE-4D40-9E04-A53B4FB669FE}"/>
              </a:ext>
            </a:extLst>
          </p:cNvPr>
          <p:cNvSpPr txBox="1"/>
          <p:nvPr/>
        </p:nvSpPr>
        <p:spPr>
          <a:xfrm>
            <a:off x="830377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3F862A-1967-4EB7-BF73-84555BF31F7E}"/>
              </a:ext>
            </a:extLst>
          </p:cNvPr>
          <p:cNvGrpSpPr/>
          <p:nvPr/>
        </p:nvGrpSpPr>
        <p:grpSpPr>
          <a:xfrm>
            <a:off x="1211032" y="2329165"/>
            <a:ext cx="7464626" cy="3320516"/>
            <a:chOff x="1211032" y="2329165"/>
            <a:chExt cx="7302500" cy="3320516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1392189-3303-46D7-9F1D-B108CA057A2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660403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3B75090-A3B7-42F9-AD83-04504CE1E0E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99254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26C79D5-C478-40F8-A5FB-6D6E5021DFFF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324687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A70CDF8-88BB-4B5E-B41F-029B3CBCACF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656829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8A95362-08BD-429B-8E73-E57CA2707D9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988971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E269F3E-ED4E-41D7-904E-B19081F8EBA8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321113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CDE6539-40EA-4053-AE0F-EDBB176A29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65325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15C5488-E546-4473-AA35-711F7451283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985397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4B35C3D-C763-4120-A1FA-AA70443CCFE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5317539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AA77EDB-43CC-4388-998C-0E3F275ABE08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5649681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330D521-0C8E-45D3-8E1C-CE56D057BBE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32916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1" name="Graphic 50">
            <a:extLst>
              <a:ext uri="{FF2B5EF4-FFF2-40B4-BE49-F238E27FC236}">
                <a16:creationId xmlns:a16="http://schemas.microsoft.com/office/drawing/2014/main" id="{B4A752C2-21A9-4F10-B3C2-490CA2ADEC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5669" y="2296537"/>
            <a:ext cx="550389" cy="141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Awards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13990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/>
              <a:t>Number of Zois, Puh Awards and Ambassadors of Science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awards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C2019E-DE0A-4583-9CEE-2A70C4752560}"/>
              </a:ext>
            </a:extLst>
          </p:cNvPr>
          <p:cNvSpPr txBox="1"/>
          <p:nvPr/>
        </p:nvSpPr>
        <p:spPr>
          <a:xfrm>
            <a:off x="790687" y="6102000"/>
            <a:ext cx="5118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Data are for the period 2000–202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070053" y="3723425"/>
            <a:ext cx="1277028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38
</a:t>
            </a:r>
            <a:r>
              <a:rPr lang="sl-SI" dirty="0">
                <a:solidFill>
                  <a:schemeClr val="bg1"/>
                </a:solidFill>
              </a:rPr>
              <a:t>Zois </a:t>
            </a:r>
            <a:r>
              <a:rPr lang="sl-SI" dirty="0" err="1">
                <a:solidFill>
                  <a:schemeClr val="bg1"/>
                </a:solidFill>
              </a:rPr>
              <a:t>awards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49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 err="1">
                <a:solidFill>
                  <a:schemeClr val="bg1"/>
                </a:solidFill>
              </a:rPr>
              <a:t>Zois</a:t>
            </a:r>
            <a:r>
              <a:rPr lang="en-SI" dirty="0">
                <a:solidFill>
                  <a:schemeClr val="bg1"/>
                </a:solidFill>
              </a:rPr>
              <a:t> prizes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>
                <a:solidFill>
                  <a:schemeClr val="bg1"/>
                </a:solidFill>
              </a:rPr>
              <a:t>awards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699" y="2632646"/>
            <a:ext cx="1554467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</a:t>
            </a:r>
            <a:r>
              <a:rPr lang="en-SI" dirty="0" err="1">
                <a:solidFill>
                  <a:schemeClr val="bg1"/>
                </a:solidFill>
              </a:rPr>
              <a:t>sadors</a:t>
            </a:r>
            <a:r>
              <a:rPr lang="en-SI" dirty="0">
                <a:solidFill>
                  <a:schemeClr val="bg1"/>
                </a:solidFill>
              </a:rPr>
              <a:t> of science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</a:t>
            </a:r>
            <a:r>
              <a:rPr lang="en-SI" dirty="0" err="1">
                <a:solidFill>
                  <a:schemeClr val="bg1"/>
                </a:solidFill>
              </a:rPr>
              <a:t>zes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91E7A17-769B-463C-AFB5-08F0A2BC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4994" y="2122229"/>
            <a:ext cx="6910708" cy="388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443868" cy="523600"/>
          </a:xfrm>
        </p:spPr>
        <p:txBody>
          <a:bodyPr>
            <a:normAutofit/>
          </a:bodyPr>
          <a:lstStyle/>
          <a:p>
            <a:r>
              <a:rPr lang="en-SI" dirty="0"/>
              <a:t>Mission statement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9998122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I" dirty="0"/>
              <a:t>The </a:t>
            </a:r>
            <a:r>
              <a:rPr lang="en-US" dirty="0"/>
              <a:t>JSI's mission is to collect, create and disseminate knowledge at the highest level of natural and technical sciences for the well-being of Slovenian society and humanity in general. With the constant development of new knowledge, </a:t>
            </a:r>
            <a:r>
              <a:rPr lang="en-SI" dirty="0"/>
              <a:t>the </a:t>
            </a:r>
            <a:r>
              <a:rPr lang="en-US" dirty="0"/>
              <a:t>JSI provides </a:t>
            </a:r>
            <a:r>
              <a:rPr lang="en-SI" dirty="0"/>
              <a:t>the best</a:t>
            </a:r>
            <a:r>
              <a:rPr lang="en-US" dirty="0"/>
              <a:t> education to personnel </a:t>
            </a:r>
            <a:r>
              <a:rPr lang="en-SI" dirty="0"/>
              <a:t>as well as the</a:t>
            </a:r>
            <a:r>
              <a:rPr lang="en-US" dirty="0"/>
              <a:t> research and development of technologies at the highest international level of excellence.</a:t>
            </a: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3399F2-E5CF-4F7A-BEAC-985A446A1C77}"/>
              </a:ext>
            </a:extLst>
          </p:cNvPr>
          <p:cNvSpPr txBox="1"/>
          <p:nvPr/>
        </p:nvSpPr>
        <p:spPr>
          <a:xfrm>
            <a:off x="730175" y="3357289"/>
            <a:ext cx="60968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The mission of JSI is realized</a:t>
            </a:r>
            <a:r>
              <a:rPr lang="en-SI" sz="1500" dirty="0"/>
              <a:t> through</a:t>
            </a:r>
            <a:r>
              <a:rPr lang="en-US" sz="1500" dirty="0"/>
              <a:t>:</a:t>
            </a:r>
            <a:endParaRPr lang="sl-SI" sz="1500" b="0" i="0" dirty="0">
              <a:effectLst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3AB421-BA6A-44A9-975F-1948B9D937E7}"/>
              </a:ext>
            </a:extLst>
          </p:cNvPr>
          <p:cNvSpPr txBox="1"/>
          <p:nvPr/>
        </p:nvSpPr>
        <p:spPr>
          <a:xfrm>
            <a:off x="730175" y="3807750"/>
            <a:ext cx="5526692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/>
              <a:t>a professional </a:t>
            </a:r>
            <a:r>
              <a:rPr lang="en-SI" sz="1500" b="1" dirty="0"/>
              <a:t>attitude to </a:t>
            </a:r>
            <a:r>
              <a:rPr lang="en-US" sz="1500" b="1" dirty="0"/>
              <a:t>research at the cutting edge </a:t>
            </a:r>
            <a:r>
              <a:rPr lang="en-US" sz="1500" dirty="0"/>
              <a:t>of science at all levels;
</a:t>
            </a:r>
            <a:r>
              <a:rPr lang="en-US" sz="1500" b="1" dirty="0"/>
              <a:t>education</a:t>
            </a:r>
            <a:r>
              <a:rPr lang="en-US" sz="1500" dirty="0"/>
              <a:t> </a:t>
            </a:r>
            <a:r>
              <a:rPr lang="en-SI" sz="1500" dirty="0"/>
              <a:t>that is </a:t>
            </a:r>
            <a:r>
              <a:rPr lang="en-US" sz="1500" dirty="0"/>
              <a:t>embedded in research and development; </a:t>
            </a:r>
            <a:r>
              <a:rPr lang="en-SI" sz="1500" dirty="0" err="1"/>
              <a:t>i</a:t>
            </a:r>
            <a:r>
              <a:rPr lang="en-US" sz="1500" dirty="0"/>
              <a:t>n doing so, </a:t>
            </a:r>
            <a:r>
              <a:rPr lang="en-SI" sz="1500" dirty="0"/>
              <a:t>the </a:t>
            </a:r>
            <a:r>
              <a:rPr lang="en-US" sz="1500" dirty="0"/>
              <a:t>JSI cooperates closely with other institutions in Slovenia and around the world;
focusing </a:t>
            </a:r>
            <a:r>
              <a:rPr lang="en-US" sz="1500" b="1" dirty="0"/>
              <a:t>on new research topics</a:t>
            </a:r>
            <a:r>
              <a:rPr lang="en-US" sz="1500" dirty="0"/>
              <a:t>, which are </a:t>
            </a:r>
            <a:r>
              <a:rPr lang="en-SI" sz="1500" dirty="0"/>
              <a:t>frequently </a:t>
            </a:r>
            <a:r>
              <a:rPr lang="en-US" sz="1500" dirty="0"/>
              <a:t>interdisciplinary;
</a:t>
            </a:r>
            <a:r>
              <a:rPr lang="en-US" sz="1500" b="1" dirty="0"/>
              <a:t>the transfer of technologies and </a:t>
            </a:r>
            <a:r>
              <a:rPr lang="sl-SI" sz="1500" b="1" dirty="0" err="1"/>
              <a:t>exchange</a:t>
            </a:r>
            <a:r>
              <a:rPr lang="sl-SI" sz="1500" b="1" dirty="0"/>
              <a:t> </a:t>
            </a:r>
            <a:r>
              <a:rPr lang="en-US" sz="1500" b="1" dirty="0"/>
              <a:t>personnel</a:t>
            </a:r>
            <a:r>
              <a:rPr lang="en-US" sz="1500" dirty="0"/>
              <a:t> to industry;</a:t>
            </a:r>
            <a:endParaRPr lang="sl-SI" sz="1500" i="0" dirty="0">
              <a:effectLst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B95282-1D39-4D1A-8104-360628EEDDF2}"/>
              </a:ext>
            </a:extLst>
          </p:cNvPr>
          <p:cNvSpPr txBox="1"/>
          <p:nvPr/>
        </p:nvSpPr>
        <p:spPr>
          <a:xfrm>
            <a:off x="6418281" y="3807750"/>
            <a:ext cx="480194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/>
              <a:t>raising public awareness</a:t>
            </a:r>
            <a:r>
              <a:rPr lang="en-US" sz="1500" dirty="0"/>
              <a:t>, especially among young people, of the growing importance of science and technology;
</a:t>
            </a:r>
            <a:r>
              <a:rPr lang="en-US" sz="1500" b="1" dirty="0"/>
              <a:t>environmental and public</a:t>
            </a:r>
            <a:r>
              <a:rPr lang="en-SI" sz="1500" b="1" dirty="0"/>
              <a:t>-</a:t>
            </a:r>
            <a:r>
              <a:rPr lang="en-US" sz="1500" b="1" dirty="0"/>
              <a:t>safety</a:t>
            </a:r>
            <a:r>
              <a:rPr lang="en-US" sz="1500" dirty="0"/>
              <a:t> services;
adopting flexible, goal-oriented </a:t>
            </a:r>
            <a:r>
              <a:rPr lang="en-US" sz="1500" b="1" dirty="0"/>
              <a:t>organizational structures</a:t>
            </a:r>
            <a:r>
              <a:rPr lang="en-US" sz="1500" dirty="0"/>
              <a:t> that can respond quickly to new challenges and offer </a:t>
            </a:r>
            <a:r>
              <a:rPr lang="en-SI" sz="1500" dirty="0"/>
              <a:t>the appropriate </a:t>
            </a:r>
            <a:r>
              <a:rPr lang="en-US" sz="1500" dirty="0"/>
              <a:t>services.</a:t>
            </a:r>
            <a:endParaRPr lang="sl-SI" sz="1500" i="0" dirty="0">
              <a:effectLst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Comparison with the rest of the world</a:t>
            </a:r>
            <a:endParaRPr lang="sl-SI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402157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600" dirty="0">
                          <a:solidFill>
                            <a:schemeClr val="tx1"/>
                          </a:solidFill>
                        </a:rPr>
                        <a:t>population</a:t>
                      </a:r>
                      <a:endParaRPr lang="sl-SI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Number of employees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Number of employees 
</a:t>
                      </a:r>
                      <a:r>
                        <a:rPr lang="en-SI" sz="1600" dirty="0">
                          <a:solidFill>
                            <a:schemeClr val="tx1"/>
                          </a:solidFill>
                        </a:rPr>
                        <a:t>as % of population</a:t>
                      </a:r>
                      <a:endParaRPr lang="sl-SI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JSI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12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1,263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06 %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Germany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84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55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24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650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France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66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55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498263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Annual revenue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Annual income per employee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JSI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65 €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53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400 €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Germany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300 €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93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300 €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France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4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000 €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121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200 €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>
                <a:solidFill>
                  <a:schemeClr val="accent1"/>
                </a:solidFill>
              </a:rPr>
              <a:t>Employees</a:t>
            </a:r>
            <a:endParaRPr lang="sl-SI" b="1" dirty="0">
              <a:solidFill>
                <a:schemeClr val="accent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>
                <a:solidFill>
                  <a:schemeClr val="accent1"/>
                </a:solidFill>
              </a:rPr>
              <a:t>Revenue</a:t>
            </a:r>
            <a:endParaRPr lang="sl-SI" b="1" dirty="0">
              <a:solidFill>
                <a:schemeClr val="accent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43" y="2332359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60" y="2226729"/>
            <a:ext cx="847317" cy="8341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9474B8-0FCF-45B9-8698-D09ED0187DAC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period 2022-2024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7ECA1-14EF-4E51-A9C5-F1BC0521AD85}"/>
              </a:ext>
            </a:extLst>
          </p:cNvPr>
          <p:cNvSpPr txBox="1"/>
          <p:nvPr/>
        </p:nvSpPr>
        <p:spPr>
          <a:xfrm>
            <a:off x="872203" y="1565687"/>
            <a:ext cx="997610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Jožef Stefan Institute (JSI) // Ma</a:t>
            </a:r>
            <a:r>
              <a:rPr lang="en-SI" dirty="0"/>
              <a:t>x</a:t>
            </a:r>
            <a:r>
              <a:rPr lang="sl-SI" dirty="0"/>
              <a:t> Planck Institute (MPS) // French National Centre for Scientific Research (CNRS)</a:t>
            </a:r>
          </a:p>
        </p:txBody>
      </p:sp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83" y="2660402"/>
            <a:ext cx="5023646" cy="334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Public cooperation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1502" y="3037375"/>
            <a:ext cx="2873928" cy="22002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</a:rPr>
              <a:t>Colloquia 
Gallery
School visits
Days</a:t>
            </a:r>
            <a:r>
              <a:rPr lang="en-SI" sz="1800" dirty="0">
                <a:solidFill>
                  <a:schemeClr val="accent1"/>
                </a:solidFill>
              </a:rPr>
              <a:t> of Jožef Stefan</a:t>
            </a:r>
            <a:r>
              <a:rPr lang="en-US" sz="1800" dirty="0">
                <a:solidFill>
                  <a:schemeClr val="accent1"/>
                </a:solidFill>
              </a:rPr>
              <a:t>
Open Day</a:t>
            </a:r>
            <a:endParaRPr lang="sl-SI" sz="1800" dirty="0">
              <a:solidFill>
                <a:schemeClr val="accent1"/>
              </a:solidFill>
            </a:endParaRP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3037374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/>
              <a:t> </a:t>
            </a:r>
            <a:r>
              <a:rPr lang="sl-SI" sz="1800" b="1" dirty="0"/>
              <a:t>1</a:t>
            </a:r>
            <a:r>
              <a:rPr lang="en-SI" sz="1800" b="1" dirty="0"/>
              <a:t>,</a:t>
            </a:r>
            <a:r>
              <a:rPr lang="sl-SI" sz="1800" b="1" dirty="0"/>
              <a:t>200</a:t>
            </a:r>
          </a:p>
          <a:p>
            <a:pPr marL="0" indent="0" algn="r">
              <a:buNone/>
            </a:pPr>
            <a:r>
              <a:rPr lang="sl-SI" sz="1800" b="1" dirty="0"/>
              <a:t>9</a:t>
            </a:r>
            <a:r>
              <a:rPr lang="en-SI" sz="1800" b="1" dirty="0"/>
              <a:t>,</a:t>
            </a:r>
            <a:r>
              <a:rPr lang="sl-SI" sz="1800" b="1" dirty="0"/>
              <a:t>450</a:t>
            </a:r>
          </a:p>
          <a:p>
            <a:pPr marL="0" indent="0" algn="r">
              <a:buNone/>
            </a:pPr>
            <a:r>
              <a:rPr lang="sl-SI" sz="1800" b="1" dirty="0"/>
              <a:t>1</a:t>
            </a:r>
            <a:r>
              <a:rPr lang="en-SI" sz="1800" b="1" dirty="0"/>
              <a:t>,</a:t>
            </a:r>
            <a:r>
              <a:rPr lang="sl-SI" sz="1800" b="1" dirty="0"/>
              <a:t>070</a:t>
            </a:r>
            <a:endParaRPr lang="sl-SI" sz="1800" dirty="0"/>
          </a:p>
          <a:p>
            <a:pPr marL="0" indent="0" algn="r">
              <a:buNone/>
            </a:pPr>
            <a:r>
              <a:rPr lang="sl-SI" sz="1800" b="1" dirty="0"/>
              <a:t>1,000</a:t>
            </a:r>
          </a:p>
          <a:p>
            <a:pPr marL="0" indent="0" algn="r">
              <a:buNone/>
            </a:pPr>
            <a:r>
              <a:rPr lang="sl-SI" sz="1800" b="1" dirty="0"/>
              <a:t>2</a:t>
            </a:r>
            <a:r>
              <a:rPr lang="en-SI" sz="1800" b="1" dirty="0"/>
              <a:t>,</a:t>
            </a:r>
            <a:r>
              <a:rPr lang="sl-SI" sz="1800" b="1" dirty="0"/>
              <a:t>000</a:t>
            </a:r>
            <a:r>
              <a:rPr lang="sl-SI" sz="1800" dirty="0"/>
              <a:t> </a:t>
            </a:r>
          </a:p>
          <a:p>
            <a:pPr marL="0" indent="0" algn="r">
              <a:buNone/>
            </a:pPr>
            <a:r>
              <a:rPr lang="sl-SI" sz="1800" b="1" dirty="0"/>
              <a:t> 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 of more than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700+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visitors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A61476-CFED-4EE8-A288-DEA93425D8A7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1" y="1565687"/>
            <a:ext cx="689225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visitors to </a:t>
            </a:r>
            <a:r>
              <a:rPr lang="en-SI" dirty="0"/>
              <a:t>JSI </a:t>
            </a:r>
            <a:r>
              <a:rPr lang="en-US" dirty="0"/>
              <a:t>events </a:t>
            </a:r>
            <a:r>
              <a:rPr lang="en-US" dirty="0" err="1"/>
              <a:t>organised</a:t>
            </a:r>
            <a:r>
              <a:rPr lang="en-US" dirty="0"/>
              <a:t> for different </a:t>
            </a:r>
            <a:r>
              <a:rPr lang="en-SI" dirty="0"/>
              <a:t>groups</a:t>
            </a:r>
            <a:r>
              <a:rPr lang="en-US" dirty="0"/>
              <a:t> and number of visitors to the </a:t>
            </a:r>
            <a:r>
              <a:rPr lang="pl-PL" sz="1800" dirty="0"/>
              <a:t>Nuclear Technology Training Centre</a:t>
            </a:r>
            <a:endParaRPr lang="sl-SI" sz="1800" dirty="0"/>
          </a:p>
          <a:p>
            <a:endParaRPr lang="sl-S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675052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>
                <a:solidFill>
                  <a:schemeClr val="accent1"/>
                </a:solidFill>
              </a:rPr>
              <a:t>Events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718711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accent1"/>
                </a:solidFill>
              </a:rPr>
              <a:t>Nuclear Technology Training Centre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b="1" dirty="0"/>
              <a:t>7</a:t>
            </a:r>
            <a:r>
              <a:rPr lang="en-SI" sz="1800" b="1" dirty="0"/>
              <a:t>,</a:t>
            </a:r>
            <a:r>
              <a:rPr lang="sl-SI" sz="1800" b="1" dirty="0"/>
              <a:t>020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Appear</a:t>
            </a:r>
            <a:r>
              <a:rPr lang="en-SI" dirty="0" err="1"/>
              <a:t>ances</a:t>
            </a:r>
            <a:r>
              <a:rPr lang="sl-SI" dirty="0"/>
              <a:t> in the media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</a:rPr>
              <a:t>2811</a:t>
            </a:r>
          </a:p>
          <a:p>
            <a:r>
              <a:rPr lang="en-US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edia releases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0" y="1565687"/>
            <a:ext cx="687456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I</a:t>
            </a:r>
            <a:r>
              <a:rPr lang="en-US" dirty="0" err="1"/>
              <a:t>ncidence</a:t>
            </a:r>
            <a:r>
              <a:rPr lang="en-SI" dirty="0"/>
              <a:t>s</a:t>
            </a:r>
            <a:r>
              <a:rPr lang="en-US" dirty="0"/>
              <a:t> of the Jožef Stefan Institute and </a:t>
            </a:r>
            <a:r>
              <a:rPr lang="en-SI" dirty="0"/>
              <a:t>the </a:t>
            </a:r>
            <a:r>
              <a:rPr lang="en-US" dirty="0"/>
              <a:t>
Director Prof. Dr. </a:t>
            </a:r>
            <a:r>
              <a:rPr lang="en-US" dirty="0" err="1"/>
              <a:t>Boštjan</a:t>
            </a:r>
            <a:r>
              <a:rPr lang="en-US" dirty="0"/>
              <a:t> </a:t>
            </a:r>
            <a:r>
              <a:rPr lang="en-US" dirty="0" err="1"/>
              <a:t>Zalar</a:t>
            </a:r>
            <a:r>
              <a:rPr lang="en-US" dirty="0"/>
              <a:t> </a:t>
            </a:r>
            <a:r>
              <a:rPr lang="en-SI" dirty="0"/>
              <a:t>appearing </a:t>
            </a:r>
            <a:r>
              <a:rPr lang="en-US" dirty="0"/>
              <a:t>in print and online media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b="1" dirty="0"/>
              <a:t>M</a:t>
            </a:r>
            <a:r>
              <a:rPr lang="en-US" b="1" dirty="0" err="1"/>
              <a:t>edia</a:t>
            </a:r>
            <a:r>
              <a:rPr lang="en-US" b="1" dirty="0"/>
              <a:t> </a:t>
            </a:r>
            <a:r>
              <a:rPr lang="en-US" dirty="0"/>
              <a:t>that wrote the most on these topics:</a:t>
            </a:r>
            <a:endParaRPr lang="sl-SI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Authors </a:t>
            </a:r>
            <a:r>
              <a:rPr lang="en-US" dirty="0"/>
              <a:t>who wrote the most on the</a:t>
            </a:r>
            <a:r>
              <a:rPr lang="en-SI" dirty="0"/>
              <a:t>se</a:t>
            </a:r>
            <a:r>
              <a:rPr lang="en-US" dirty="0"/>
              <a:t> topics:</a:t>
            </a:r>
            <a:endParaRPr lang="sl-SI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23 %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posts in 
print media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77 %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</a:t>
            </a:r>
            <a:r>
              <a:rPr lang="en-SI" dirty="0">
                <a:solidFill>
                  <a:schemeClr val="bg1"/>
                </a:solidFill>
              </a:rPr>
              <a:t>ublications in online media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8B3F02A-3C1E-491E-B636-2CB4A405CE6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59A44F-B7D8-42CE-AFF5-45A005F4935E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novice.najdi.si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Megafon.si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1BEB6D-ACC8-4359-9961-0C0555C1296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Marko Medvešček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Branko Janjič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G. C.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F551AF-46B9-41D6-90BF-88C510985A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Thank</a:t>
            </a:r>
            <a:r>
              <a:rPr lang="en-SI" dirty="0">
                <a:solidFill>
                  <a:schemeClr val="bg1"/>
                </a:solidFill>
              </a:rPr>
              <a:t> you</a:t>
            </a:r>
            <a:r>
              <a:rPr lang="sl-SI" dirty="0">
                <a:solidFill>
                  <a:schemeClr val="bg1"/>
                </a:solidFill>
              </a:rPr>
              <a:t> for </a:t>
            </a:r>
            <a:r>
              <a:rPr lang="en-SI" dirty="0">
                <a:solidFill>
                  <a:schemeClr val="bg1"/>
                </a:solidFill>
              </a:rPr>
              <a:t>your</a:t>
            </a:r>
            <a:r>
              <a:rPr lang="sl-SI" dirty="0">
                <a:solidFill>
                  <a:schemeClr val="bg1"/>
                </a:solidFill>
              </a:rPr>
              <a:t> attention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</a:t>
            </a:r>
            <a:r>
              <a:rPr lang="en-SI" dirty="0">
                <a:solidFill>
                  <a:schemeClr val="bg1"/>
                </a:solidFill>
              </a:rPr>
              <a:t> Institute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3758967" cy="523600"/>
          </a:xfrm>
        </p:spPr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555" y="3838468"/>
            <a:ext cx="5558406" cy="1941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effectLst/>
              </a:rPr>
              <a:t>Jožef</a:t>
            </a:r>
            <a:r>
              <a:rPr lang="en-US" dirty="0">
                <a:effectLst/>
              </a:rPr>
              <a:t> Stefan: distinguished 19th century physicist, most famous for his work on the Stefan-Boltzmann law of black-body radiation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981675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829260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Name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History</a:t>
            </a:r>
            <a:endParaRPr lang="sl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Institute m</a:t>
            </a:r>
            <a:r>
              <a:rPr lang="en-US" dirty="0" err="1"/>
              <a:t>ilestones</a:t>
            </a:r>
            <a:r>
              <a:rPr lang="en-US" dirty="0"/>
              <a:t> and growth </a:t>
            </a:r>
            <a:r>
              <a:rPr lang="en-SI" dirty="0"/>
              <a:t>in the number</a:t>
            </a:r>
            <a:r>
              <a:rPr lang="en-US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en-US" dirty="0"/>
              <a:t>employees</a:t>
            </a:r>
            <a:endParaRPr lang="sl-SI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 rot="5400000">
            <a:off x="1082062" y="4777606"/>
            <a:ext cx="553998" cy="105150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Establishment of the Physic</a:t>
            </a:r>
            <a:r>
              <a:rPr lang="en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Institute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 rot="5400000">
            <a:off x="2394398" y="4777606"/>
            <a:ext cx="553998" cy="105150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</a:t>
            </a:r>
            <a:endParaRPr lang="en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Nuclear Institute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 rot="5400000">
            <a:off x="4798977" y="4301909"/>
            <a:ext cx="369332" cy="181823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“Jožef Stefan”</a:t>
            </a:r>
            <a:endParaRPr lang="en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Institute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 rot="5400000">
            <a:off x="9258219" y="4854233"/>
            <a:ext cx="369332" cy="71358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sl-SI" sz="1200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sl-SI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 rot="5400000">
            <a:off x="8211459" y="4795922"/>
            <a:ext cx="738664" cy="119953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 International Postgraduate School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 rot="5400000">
            <a:off x="6989742" y="4666735"/>
            <a:ext cx="369332" cy="108857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Technology Park JSI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 rot="5400000">
            <a:off x="5793754" y="4789359"/>
            <a:ext cx="553998" cy="102799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 </a:t>
            </a:r>
            <a:r>
              <a:rPr lang="en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2000 new researchers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 rot="5400000">
            <a:off x="3485732" y="4844565"/>
            <a:ext cx="369332" cy="732919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TRIGA</a:t>
            </a:r>
            <a:endParaRPr lang="en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Reactor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 rot="5400000">
            <a:off x="10052293" y="4888258"/>
            <a:ext cx="923330" cy="1199535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International Research Centre on Artificial Intelligence (UNESCO)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79F1089-0DA0-43D2-8B6A-DC0359BE3639}"/>
              </a:ext>
            </a:extLst>
          </p:cNvPr>
          <p:cNvCxnSpPr>
            <a:cxnSpLocks/>
          </p:cNvCxnSpPr>
          <p:nvPr/>
        </p:nvCxnSpPr>
        <p:spPr>
          <a:xfrm flipV="1">
            <a:off x="1050813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C58ECC2-0F8A-4639-A424-0F1176E4E792}"/>
              </a:ext>
            </a:extLst>
          </p:cNvPr>
          <p:cNvCxnSpPr>
            <a:cxnSpLocks/>
          </p:cNvCxnSpPr>
          <p:nvPr/>
        </p:nvCxnSpPr>
        <p:spPr>
          <a:xfrm flipV="1">
            <a:off x="2715244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C97D14D-CC00-4F1D-B6F1-788EB7878CC0}"/>
              </a:ext>
            </a:extLst>
          </p:cNvPr>
          <p:cNvCxnSpPr>
            <a:cxnSpLocks/>
          </p:cNvCxnSpPr>
          <p:nvPr/>
        </p:nvCxnSpPr>
        <p:spPr>
          <a:xfrm flipV="1">
            <a:off x="3556510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BFB3AFC-BAE2-4193-95EF-204DBB5F1996}"/>
              </a:ext>
            </a:extLst>
          </p:cNvPr>
          <p:cNvCxnSpPr>
            <a:cxnSpLocks/>
          </p:cNvCxnSpPr>
          <p:nvPr/>
        </p:nvCxnSpPr>
        <p:spPr>
          <a:xfrm flipV="1">
            <a:off x="414510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9FE79DF-D5DE-4064-8F7E-2274414E284E}"/>
              </a:ext>
            </a:extLst>
          </p:cNvPr>
          <p:cNvCxnSpPr>
            <a:cxnSpLocks/>
          </p:cNvCxnSpPr>
          <p:nvPr/>
        </p:nvCxnSpPr>
        <p:spPr>
          <a:xfrm flipV="1">
            <a:off x="62123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87872A2-1E22-4584-8D60-0DCF6ABA7A4E}"/>
              </a:ext>
            </a:extLst>
          </p:cNvPr>
          <p:cNvCxnSpPr>
            <a:cxnSpLocks/>
          </p:cNvCxnSpPr>
          <p:nvPr/>
        </p:nvCxnSpPr>
        <p:spPr>
          <a:xfrm flipV="1">
            <a:off x="7119662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7119E55-0FA1-4C8A-A6DE-B8E7A6D88F05}"/>
              </a:ext>
            </a:extLst>
          </p:cNvPr>
          <p:cNvCxnSpPr>
            <a:cxnSpLocks/>
          </p:cNvCxnSpPr>
          <p:nvPr/>
        </p:nvCxnSpPr>
        <p:spPr>
          <a:xfrm flipV="1">
            <a:off x="8704018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BDF1201-186F-450A-B7FF-5163EF25CBE6}"/>
              </a:ext>
            </a:extLst>
          </p:cNvPr>
          <p:cNvCxnSpPr>
            <a:cxnSpLocks/>
          </p:cNvCxnSpPr>
          <p:nvPr/>
        </p:nvCxnSpPr>
        <p:spPr>
          <a:xfrm flipV="1">
            <a:off x="10776877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6BA4180-57E5-46F1-B2F0-B0292470BBFE}"/>
              </a:ext>
            </a:extLst>
          </p:cNvPr>
          <p:cNvCxnSpPr>
            <a:cxnSpLocks/>
          </p:cNvCxnSpPr>
          <p:nvPr/>
        </p:nvCxnSpPr>
        <p:spPr>
          <a:xfrm flipV="1">
            <a:off x="974732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06187EC-8B0A-4762-8D3D-5794D6248CAA}"/>
              </a:ext>
            </a:extLst>
          </p:cNvPr>
          <p:cNvSpPr/>
          <p:nvPr/>
        </p:nvSpPr>
        <p:spPr>
          <a:xfrm>
            <a:off x="235814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8FF37B89-FA40-4C21-B317-06E7226A0F47}"/>
              </a:ext>
            </a:extLst>
          </p:cNvPr>
          <p:cNvSpPr txBox="1">
            <a:spLocks/>
          </p:cNvSpPr>
          <p:nvPr/>
        </p:nvSpPr>
        <p:spPr>
          <a:xfrm>
            <a:off x="235814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5CEB357-C133-4F84-A157-B0D1ED8BD3B7}"/>
              </a:ext>
            </a:extLst>
          </p:cNvPr>
          <p:cNvSpPr/>
          <p:nvPr/>
        </p:nvSpPr>
        <p:spPr>
          <a:xfrm>
            <a:off x="10380914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BB0F567-78D5-4623-8B79-23C9DBEDDC01}"/>
              </a:ext>
            </a:extLst>
          </p:cNvPr>
          <p:cNvSpPr txBox="1">
            <a:spLocks/>
          </p:cNvSpPr>
          <p:nvPr/>
        </p:nvSpPr>
        <p:spPr>
          <a:xfrm>
            <a:off x="10380914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</a:t>
            </a:r>
            <a:r>
              <a:rPr lang="en-US" sz="1600" dirty="0">
                <a:solidFill>
                  <a:schemeClr val="bg1"/>
                </a:solidFill>
              </a:rPr>
              <a:t>0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EDC846B-3A57-405F-B3C6-77E3A54BE9E1}"/>
              </a:ext>
            </a:extLst>
          </p:cNvPr>
          <p:cNvSpPr/>
          <p:nvPr/>
        </p:nvSpPr>
        <p:spPr>
          <a:xfrm>
            <a:off x="376617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8132761B-73FE-4B06-97F4-7C496C1A6483}"/>
              </a:ext>
            </a:extLst>
          </p:cNvPr>
          <p:cNvSpPr txBox="1">
            <a:spLocks/>
          </p:cNvSpPr>
          <p:nvPr/>
        </p:nvSpPr>
        <p:spPr>
          <a:xfrm>
            <a:off x="376617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1969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59D3BCE-49AD-466B-A044-1B8032EA0D01}"/>
              </a:ext>
            </a:extLst>
          </p:cNvPr>
          <p:cNvSpPr/>
          <p:nvPr/>
        </p:nvSpPr>
        <p:spPr>
          <a:xfrm>
            <a:off x="69504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4411E75D-D74A-47B0-8B55-F722628EEDA3}"/>
              </a:ext>
            </a:extLst>
          </p:cNvPr>
          <p:cNvSpPr txBox="1">
            <a:spLocks/>
          </p:cNvSpPr>
          <p:nvPr/>
        </p:nvSpPr>
        <p:spPr>
          <a:xfrm>
            <a:off x="69504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1946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D83A5BC1-A0BF-45AE-99CF-B937F4B104EC}"/>
              </a:ext>
            </a:extLst>
          </p:cNvPr>
          <p:cNvSpPr/>
          <p:nvPr/>
        </p:nvSpPr>
        <p:spPr>
          <a:xfrm>
            <a:off x="9358771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A562B4CB-4D89-40DF-9D36-11762B72A956}"/>
              </a:ext>
            </a:extLst>
          </p:cNvPr>
          <p:cNvSpPr txBox="1">
            <a:spLocks/>
          </p:cNvSpPr>
          <p:nvPr/>
        </p:nvSpPr>
        <p:spPr>
          <a:xfrm>
            <a:off x="9358771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201</a:t>
            </a:r>
            <a:r>
              <a:rPr lang="sl-SI" sz="1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D0187CD-6DC9-4C36-95F1-0BF462C94317}"/>
              </a:ext>
            </a:extLst>
          </p:cNvPr>
          <p:cNvSpPr/>
          <p:nvPr/>
        </p:nvSpPr>
        <p:spPr>
          <a:xfrm>
            <a:off x="831701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AE024240-95AB-4794-BEB7-387406E2ADCC}"/>
              </a:ext>
            </a:extLst>
          </p:cNvPr>
          <p:cNvSpPr txBox="1">
            <a:spLocks/>
          </p:cNvSpPr>
          <p:nvPr/>
        </p:nvSpPr>
        <p:spPr>
          <a:xfrm>
            <a:off x="831701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2004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4A3953D-6560-4B50-8E4E-9F9C56F17745}"/>
              </a:ext>
            </a:extLst>
          </p:cNvPr>
          <p:cNvSpPr/>
          <p:nvPr/>
        </p:nvSpPr>
        <p:spPr>
          <a:xfrm>
            <a:off x="678021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89" name="Content Placeholder 2">
            <a:extLst>
              <a:ext uri="{FF2B5EF4-FFF2-40B4-BE49-F238E27FC236}">
                <a16:creationId xmlns:a16="http://schemas.microsoft.com/office/drawing/2014/main" id="{0397C4E6-1312-496A-A76D-65FF4B87A58D}"/>
              </a:ext>
            </a:extLst>
          </p:cNvPr>
          <p:cNvSpPr txBox="1">
            <a:spLocks/>
          </p:cNvSpPr>
          <p:nvPr/>
        </p:nvSpPr>
        <p:spPr>
          <a:xfrm>
            <a:off x="678021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1992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F825191-D0D8-4737-9F2B-68158404F8B4}"/>
              </a:ext>
            </a:extLst>
          </p:cNvPr>
          <p:cNvSpPr/>
          <p:nvPr/>
        </p:nvSpPr>
        <p:spPr>
          <a:xfrm>
            <a:off x="5830154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91" name="Content Placeholder 2">
            <a:extLst>
              <a:ext uri="{FF2B5EF4-FFF2-40B4-BE49-F238E27FC236}">
                <a16:creationId xmlns:a16="http://schemas.microsoft.com/office/drawing/2014/main" id="{02BD0AE3-C3B0-4626-B071-E70D5FBEF289}"/>
              </a:ext>
            </a:extLst>
          </p:cNvPr>
          <p:cNvSpPr txBox="1">
            <a:spLocks/>
          </p:cNvSpPr>
          <p:nvPr/>
        </p:nvSpPr>
        <p:spPr>
          <a:xfrm>
            <a:off x="5830154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1985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21B02C1B-DBD3-4201-8E51-44D35CD12AF6}"/>
              </a:ext>
            </a:extLst>
          </p:cNvPr>
          <p:cNvSpPr/>
          <p:nvPr/>
        </p:nvSpPr>
        <p:spPr>
          <a:xfrm>
            <a:off x="3197148" y="4191593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93" name="Content Placeholder 2">
            <a:extLst>
              <a:ext uri="{FF2B5EF4-FFF2-40B4-BE49-F238E27FC236}">
                <a16:creationId xmlns:a16="http://schemas.microsoft.com/office/drawing/2014/main" id="{46EF7943-AA28-404B-925A-A3371B74671E}"/>
              </a:ext>
            </a:extLst>
          </p:cNvPr>
          <p:cNvSpPr txBox="1">
            <a:spLocks/>
          </p:cNvSpPr>
          <p:nvPr/>
        </p:nvSpPr>
        <p:spPr>
          <a:xfrm>
            <a:off x="3197148" y="4438862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</a:t>
            </a:r>
            <a:r>
              <a:rPr lang="en-US" sz="1600" dirty="0">
                <a:solidFill>
                  <a:schemeClr val="bg1"/>
                </a:solidFill>
              </a:rPr>
              <a:t>6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94" name="Content Placeholder 2">
            <a:extLst>
              <a:ext uri="{FF2B5EF4-FFF2-40B4-BE49-F238E27FC236}">
                <a16:creationId xmlns:a16="http://schemas.microsoft.com/office/drawing/2014/main" id="{DEC2A974-4992-446C-AAAF-A70109EB51FD}"/>
              </a:ext>
            </a:extLst>
          </p:cNvPr>
          <p:cNvSpPr txBox="1">
            <a:spLocks/>
          </p:cNvSpPr>
          <p:nvPr/>
        </p:nvSpPr>
        <p:spPr>
          <a:xfrm>
            <a:off x="106075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5" name="Content Placeholder 2">
            <a:extLst>
              <a:ext uri="{FF2B5EF4-FFF2-40B4-BE49-F238E27FC236}">
                <a16:creationId xmlns:a16="http://schemas.microsoft.com/office/drawing/2014/main" id="{9F06E707-619E-4E57-965E-43AB5CCC53B7}"/>
              </a:ext>
            </a:extLst>
          </p:cNvPr>
          <p:cNvSpPr txBox="1">
            <a:spLocks/>
          </p:cNvSpPr>
          <p:nvPr/>
        </p:nvSpPr>
        <p:spPr>
          <a:xfrm>
            <a:off x="271110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6" name="Content Placeholder 2">
            <a:extLst>
              <a:ext uri="{FF2B5EF4-FFF2-40B4-BE49-F238E27FC236}">
                <a16:creationId xmlns:a16="http://schemas.microsoft.com/office/drawing/2014/main" id="{BC4C82D6-3E8E-4D40-891F-5550042C3044}"/>
              </a:ext>
            </a:extLst>
          </p:cNvPr>
          <p:cNvSpPr txBox="1">
            <a:spLocks/>
          </p:cNvSpPr>
          <p:nvPr/>
        </p:nvSpPr>
        <p:spPr>
          <a:xfrm>
            <a:off x="355650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7" name="Content Placeholder 2">
            <a:extLst>
              <a:ext uri="{FF2B5EF4-FFF2-40B4-BE49-F238E27FC236}">
                <a16:creationId xmlns:a16="http://schemas.microsoft.com/office/drawing/2014/main" id="{AA4939BE-D469-4CF5-ADA5-34E774290052}"/>
              </a:ext>
            </a:extLst>
          </p:cNvPr>
          <p:cNvSpPr txBox="1">
            <a:spLocks/>
          </p:cNvSpPr>
          <p:nvPr/>
        </p:nvSpPr>
        <p:spPr>
          <a:xfrm>
            <a:off x="415250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8" name="Content Placeholder 2">
            <a:extLst>
              <a:ext uri="{FF2B5EF4-FFF2-40B4-BE49-F238E27FC236}">
                <a16:creationId xmlns:a16="http://schemas.microsoft.com/office/drawing/2014/main" id="{62AE804B-DF0A-465B-B0B8-854FDDFF17ED}"/>
              </a:ext>
            </a:extLst>
          </p:cNvPr>
          <p:cNvSpPr txBox="1">
            <a:spLocks/>
          </p:cNvSpPr>
          <p:nvPr/>
        </p:nvSpPr>
        <p:spPr>
          <a:xfrm>
            <a:off x="6209177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9" name="Content Placeholder 2">
            <a:extLst>
              <a:ext uri="{FF2B5EF4-FFF2-40B4-BE49-F238E27FC236}">
                <a16:creationId xmlns:a16="http://schemas.microsoft.com/office/drawing/2014/main" id="{B3C29D45-7631-4C07-BAAB-FD26BE979D8E}"/>
              </a:ext>
            </a:extLst>
          </p:cNvPr>
          <p:cNvSpPr txBox="1">
            <a:spLocks/>
          </p:cNvSpPr>
          <p:nvPr/>
        </p:nvSpPr>
        <p:spPr>
          <a:xfrm>
            <a:off x="7119662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0" name="Content Placeholder 2">
            <a:extLst>
              <a:ext uri="{FF2B5EF4-FFF2-40B4-BE49-F238E27FC236}">
                <a16:creationId xmlns:a16="http://schemas.microsoft.com/office/drawing/2014/main" id="{2A06060C-2361-41E2-9A54-07FB636B9A41}"/>
              </a:ext>
            </a:extLst>
          </p:cNvPr>
          <p:cNvSpPr txBox="1">
            <a:spLocks/>
          </p:cNvSpPr>
          <p:nvPr/>
        </p:nvSpPr>
        <p:spPr>
          <a:xfrm>
            <a:off x="8721054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1" name="Content Placeholder 2">
            <a:extLst>
              <a:ext uri="{FF2B5EF4-FFF2-40B4-BE49-F238E27FC236}">
                <a16:creationId xmlns:a16="http://schemas.microsoft.com/office/drawing/2014/main" id="{49F6D1FE-6582-477E-A661-1A7F35E9A3AA}"/>
              </a:ext>
            </a:extLst>
          </p:cNvPr>
          <p:cNvSpPr txBox="1">
            <a:spLocks/>
          </p:cNvSpPr>
          <p:nvPr/>
        </p:nvSpPr>
        <p:spPr>
          <a:xfrm>
            <a:off x="9756811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2" name="Content Placeholder 2">
            <a:extLst>
              <a:ext uri="{FF2B5EF4-FFF2-40B4-BE49-F238E27FC236}">
                <a16:creationId xmlns:a16="http://schemas.microsoft.com/office/drawing/2014/main" id="{1642EB01-34DE-4C77-912E-6D5E3E3F0CF3}"/>
              </a:ext>
            </a:extLst>
          </p:cNvPr>
          <p:cNvSpPr txBox="1">
            <a:spLocks/>
          </p:cNvSpPr>
          <p:nvPr/>
        </p:nvSpPr>
        <p:spPr>
          <a:xfrm>
            <a:off x="10754046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3" name="Graphic 102">
            <a:extLst>
              <a:ext uri="{FF2B5EF4-FFF2-40B4-BE49-F238E27FC236}">
                <a16:creationId xmlns:a16="http://schemas.microsoft.com/office/drawing/2014/main" id="{36F2002E-755E-48A1-B4F3-B22033E6A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813" y="2644449"/>
            <a:ext cx="10283286" cy="1450568"/>
          </a:xfrm>
          <a:prstGeom prst="rect">
            <a:avLst/>
          </a:prstGeom>
        </p:spPr>
      </p:pic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E454026-CF89-4829-ADF1-8AA0729AA2EC}"/>
              </a:ext>
            </a:extLst>
          </p:cNvPr>
          <p:cNvCxnSpPr>
            <a:cxnSpLocks/>
          </p:cNvCxnSpPr>
          <p:nvPr/>
        </p:nvCxnSpPr>
        <p:spPr>
          <a:xfrm flipV="1">
            <a:off x="11334099" y="2363461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29355ECC-55BE-4867-B5EE-3FD3B221FF2D}"/>
              </a:ext>
            </a:extLst>
          </p:cNvPr>
          <p:cNvSpPr/>
          <p:nvPr/>
        </p:nvSpPr>
        <p:spPr>
          <a:xfrm>
            <a:off x="10938136" y="417509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106" name="Content Placeholder 2">
            <a:extLst>
              <a:ext uri="{FF2B5EF4-FFF2-40B4-BE49-F238E27FC236}">
                <a16:creationId xmlns:a16="http://schemas.microsoft.com/office/drawing/2014/main" id="{4E832926-245E-42F7-B6CC-121CE96B3102}"/>
              </a:ext>
            </a:extLst>
          </p:cNvPr>
          <p:cNvSpPr txBox="1">
            <a:spLocks/>
          </p:cNvSpPr>
          <p:nvPr/>
        </p:nvSpPr>
        <p:spPr>
          <a:xfrm>
            <a:off x="10938136" y="442236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107" name="Content Placeholder 2">
            <a:extLst>
              <a:ext uri="{FF2B5EF4-FFF2-40B4-BE49-F238E27FC236}">
                <a16:creationId xmlns:a16="http://schemas.microsoft.com/office/drawing/2014/main" id="{7CB842F1-5D37-4E62-9F32-B30482B65558}"/>
              </a:ext>
            </a:extLst>
          </p:cNvPr>
          <p:cNvSpPr txBox="1">
            <a:spLocks/>
          </p:cNvSpPr>
          <p:nvPr/>
        </p:nvSpPr>
        <p:spPr>
          <a:xfrm>
            <a:off x="11315448" y="2340344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1263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B165628-EDC7-42B7-8343-6BDE22A0C3C2}"/>
              </a:ext>
            </a:extLst>
          </p:cNvPr>
          <p:cNvSpPr txBox="1"/>
          <p:nvPr/>
        </p:nvSpPr>
        <p:spPr>
          <a:xfrm rot="5400000">
            <a:off x="10972393" y="5148573"/>
            <a:ext cx="923330" cy="67890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</a:t>
            </a:r>
            <a:r>
              <a:rPr lang="sl-SI" sz="1200" baseline="30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it-IT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it-IT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Katan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a, </a:t>
            </a:r>
          </a:p>
          <a:p>
            <a:pPr defTabSz="534988"/>
            <a:r>
              <a:rPr lang="sl-SI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Squash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8A201-6551-414F-A442-E3CFA1275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7771" t="3508" r="4478" b="23122"/>
          <a:stretch/>
        </p:blipFill>
        <p:spPr>
          <a:xfrm>
            <a:off x="3698248" y="-1"/>
            <a:ext cx="8493752" cy="6858000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C37F78B-33AA-4F7D-BD57-D8F3A1B3112A}"/>
              </a:ext>
            </a:extLst>
          </p:cNvPr>
          <p:cNvSpPr/>
          <p:nvPr/>
        </p:nvSpPr>
        <p:spPr>
          <a:xfrm>
            <a:off x="104557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C8ACEFE-71CA-4BB7-A419-DA4937E0A179}"/>
              </a:ext>
            </a:extLst>
          </p:cNvPr>
          <p:cNvCxnSpPr>
            <a:cxnSpLocks/>
          </p:cNvCxnSpPr>
          <p:nvPr/>
        </p:nvCxnSpPr>
        <p:spPr>
          <a:xfrm flipV="1">
            <a:off x="9838160" y="500409"/>
            <a:ext cx="617593" cy="41372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B9918100-6E4C-49D5-BC85-DF8F28EAD228}"/>
              </a:ext>
            </a:extLst>
          </p:cNvPr>
          <p:cNvSpPr/>
          <p:nvPr/>
        </p:nvSpPr>
        <p:spPr>
          <a:xfrm>
            <a:off x="72674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/>
              <a:t>Lo</a:t>
            </a:r>
            <a:r>
              <a:rPr lang="en-SI" dirty="0"/>
              <a:t>cation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C1B5-CECD-414E-A23D-2F86C9888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69" y="1084029"/>
            <a:ext cx="2570724" cy="39853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Domžale</a:t>
            </a:r>
            <a:endParaRPr lang="sl-SI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876E1B8-4C6D-481E-80FB-9770A7BF9742}"/>
              </a:ext>
            </a:extLst>
          </p:cNvPr>
          <p:cNvSpPr txBox="1">
            <a:spLocks/>
          </p:cNvSpPr>
          <p:nvPr/>
        </p:nvSpPr>
        <p:spPr>
          <a:xfrm>
            <a:off x="77878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6BE5F8-39EC-4CCB-9A3C-E719D1962EEA}"/>
              </a:ext>
            </a:extLst>
          </p:cNvPr>
          <p:cNvSpPr txBox="1"/>
          <p:nvPr/>
        </p:nvSpPr>
        <p:spPr>
          <a:xfrm flipH="1">
            <a:off x="838200" y="1565686"/>
            <a:ext cx="226648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Locations and 
number</a:t>
            </a:r>
            <a:r>
              <a:rPr lang="en-SI" dirty="0"/>
              <a:t>s of</a:t>
            </a:r>
            <a:r>
              <a:rPr lang="en-US" dirty="0"/>
              <a:t> 
</a:t>
            </a:r>
            <a:r>
              <a:rPr lang="en-SI" dirty="0"/>
              <a:t>e</a:t>
            </a:r>
            <a:r>
              <a:rPr lang="en-US" dirty="0" err="1"/>
              <a:t>mployees</a:t>
            </a:r>
            <a:endParaRPr lang="sl-S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8C2B29-4737-4C26-9B0B-AB78ED5D9D6B}"/>
              </a:ext>
            </a:extLst>
          </p:cNvPr>
          <p:cNvCxnSpPr>
            <a:cxnSpLocks/>
          </p:cNvCxnSpPr>
          <p:nvPr/>
        </p:nvCxnSpPr>
        <p:spPr>
          <a:xfrm>
            <a:off x="7267437" y="92031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9B572AD-B7A7-4386-BC7A-DA9AC81E4F5A}"/>
              </a:ext>
            </a:extLst>
          </p:cNvPr>
          <p:cNvCxnSpPr>
            <a:cxnSpLocks/>
          </p:cNvCxnSpPr>
          <p:nvPr/>
        </p:nvCxnSpPr>
        <p:spPr>
          <a:xfrm flipV="1">
            <a:off x="98381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C413EC41-93E9-4A2B-8F23-EF132A5668DB}"/>
              </a:ext>
            </a:extLst>
          </p:cNvPr>
          <p:cNvSpPr/>
          <p:nvPr/>
        </p:nvSpPr>
        <p:spPr>
          <a:xfrm>
            <a:off x="7267437" y="331577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2F2015-50DC-425E-A918-A1EEA2BB734B}"/>
              </a:ext>
            </a:extLst>
          </p:cNvPr>
          <p:cNvCxnSpPr>
            <a:cxnSpLocks/>
          </p:cNvCxnSpPr>
          <p:nvPr/>
        </p:nvCxnSpPr>
        <p:spPr>
          <a:xfrm>
            <a:off x="7267437" y="331724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635C863-8C0E-472C-9EBD-51043AC6A20F}"/>
              </a:ext>
            </a:extLst>
          </p:cNvPr>
          <p:cNvSpPr txBox="1">
            <a:spLocks/>
          </p:cNvSpPr>
          <p:nvPr/>
        </p:nvSpPr>
        <p:spPr>
          <a:xfrm>
            <a:off x="7360569" y="3482023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72B1971-A702-4C3A-8931-7811098961E0}"/>
              </a:ext>
            </a:extLst>
          </p:cNvPr>
          <p:cNvSpPr txBox="1">
            <a:spLocks/>
          </p:cNvSpPr>
          <p:nvPr/>
        </p:nvSpPr>
        <p:spPr>
          <a:xfrm>
            <a:off x="7787841" y="3463221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186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FC7AB44-3C87-45EA-8243-41D370CCFE6F}"/>
              </a:ext>
            </a:extLst>
          </p:cNvPr>
          <p:cNvCxnSpPr>
            <a:cxnSpLocks/>
          </p:cNvCxnSpPr>
          <p:nvPr/>
        </p:nvCxnSpPr>
        <p:spPr>
          <a:xfrm>
            <a:off x="4954138" y="4153984"/>
            <a:ext cx="1376586" cy="131775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8E6E6155-82B5-4EBF-8CF7-954A4ED41961}"/>
              </a:ext>
            </a:extLst>
          </p:cNvPr>
          <p:cNvSpPr/>
          <p:nvPr/>
        </p:nvSpPr>
        <p:spPr>
          <a:xfrm>
            <a:off x="2393134" y="415398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1C15E08-73D3-432A-B9D7-6017281AE330}"/>
              </a:ext>
            </a:extLst>
          </p:cNvPr>
          <p:cNvCxnSpPr>
            <a:cxnSpLocks/>
          </p:cNvCxnSpPr>
          <p:nvPr/>
        </p:nvCxnSpPr>
        <p:spPr>
          <a:xfrm>
            <a:off x="2393134" y="415545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42F2560B-240A-4550-BFE2-680A11AB989F}"/>
              </a:ext>
            </a:extLst>
          </p:cNvPr>
          <p:cNvSpPr/>
          <p:nvPr/>
        </p:nvSpPr>
        <p:spPr>
          <a:xfrm>
            <a:off x="82852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DFA330-DC1D-4395-AC4C-3049D7160A69}"/>
              </a:ext>
            </a:extLst>
          </p:cNvPr>
          <p:cNvCxnSpPr>
            <a:cxnSpLocks/>
          </p:cNvCxnSpPr>
          <p:nvPr/>
        </p:nvCxnSpPr>
        <p:spPr>
          <a:xfrm>
            <a:off x="8285230" y="5623580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851A070-4452-4EF5-96D8-7B3EDA030299}"/>
              </a:ext>
            </a:extLst>
          </p:cNvPr>
          <p:cNvCxnSpPr>
            <a:cxnSpLocks/>
          </p:cNvCxnSpPr>
          <p:nvPr/>
        </p:nvCxnSpPr>
        <p:spPr>
          <a:xfrm>
            <a:off x="4494784" y="5257517"/>
            <a:ext cx="1337224" cy="43957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CC9E6E0-8E05-4A18-A1D2-F359FABC8578}"/>
              </a:ext>
            </a:extLst>
          </p:cNvPr>
          <p:cNvSpPr/>
          <p:nvPr/>
        </p:nvSpPr>
        <p:spPr>
          <a:xfrm>
            <a:off x="1916314" y="5257517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B173B28-E7CB-40CD-9F75-5F7424302D09}"/>
              </a:ext>
            </a:extLst>
          </p:cNvPr>
          <p:cNvCxnSpPr>
            <a:cxnSpLocks/>
          </p:cNvCxnSpPr>
          <p:nvPr/>
        </p:nvCxnSpPr>
        <p:spPr>
          <a:xfrm>
            <a:off x="1916314" y="5258991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786DB9A-C6DF-4143-8563-825D49E853F1}"/>
              </a:ext>
            </a:extLst>
          </p:cNvPr>
          <p:cNvSpPr txBox="1">
            <a:spLocks/>
          </p:cNvSpPr>
          <p:nvPr/>
        </p:nvSpPr>
        <p:spPr>
          <a:xfrm>
            <a:off x="8378362" y="577967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215E4C00-86A4-4642-98AA-02DDEDB30653}"/>
              </a:ext>
            </a:extLst>
          </p:cNvPr>
          <p:cNvSpPr txBox="1">
            <a:spLocks/>
          </p:cNvSpPr>
          <p:nvPr/>
        </p:nvSpPr>
        <p:spPr>
          <a:xfrm>
            <a:off x="8805634" y="578585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39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46D0F571-CC7F-4655-9633-009CB9F4A0FF}"/>
              </a:ext>
            </a:extLst>
          </p:cNvPr>
          <p:cNvSpPr txBox="1">
            <a:spLocks/>
          </p:cNvSpPr>
          <p:nvPr/>
        </p:nvSpPr>
        <p:spPr>
          <a:xfrm>
            <a:off x="2509881" y="429674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C5E155A7-EE33-46C2-BCB1-7A09F67B587F}"/>
              </a:ext>
            </a:extLst>
          </p:cNvPr>
          <p:cNvSpPr txBox="1">
            <a:spLocks/>
          </p:cNvSpPr>
          <p:nvPr/>
        </p:nvSpPr>
        <p:spPr>
          <a:xfrm>
            <a:off x="2871529" y="429093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939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17202918-9642-4DC5-82E2-F7ADA50DE17C}"/>
              </a:ext>
            </a:extLst>
          </p:cNvPr>
          <p:cNvSpPr txBox="1">
            <a:spLocks/>
          </p:cNvSpPr>
          <p:nvPr/>
        </p:nvSpPr>
        <p:spPr>
          <a:xfrm>
            <a:off x="2047732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F92107F9-A5CD-43B2-8A0A-737A8949B21B}"/>
              </a:ext>
            </a:extLst>
          </p:cNvPr>
          <p:cNvSpPr txBox="1">
            <a:spLocks/>
          </p:cNvSpPr>
          <p:nvPr/>
        </p:nvSpPr>
        <p:spPr>
          <a:xfrm>
            <a:off x="2388336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99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9CFF6CF-46D1-460A-A7EF-3522843E7E3B}"/>
              </a:ext>
            </a:extLst>
          </p:cNvPr>
          <p:cNvSpPr/>
          <p:nvPr/>
        </p:nvSpPr>
        <p:spPr>
          <a:xfrm>
            <a:off x="101879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EBBA89B-D424-40C5-9A21-99850BF6F7C9}"/>
              </a:ext>
            </a:extLst>
          </p:cNvPr>
          <p:cNvSpPr/>
          <p:nvPr/>
        </p:nvSpPr>
        <p:spPr>
          <a:xfrm>
            <a:off x="58320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C3BB330-74BB-4C7E-BFBC-F88C677BF6BE}"/>
              </a:ext>
            </a:extLst>
          </p:cNvPr>
          <p:cNvSpPr/>
          <p:nvPr/>
        </p:nvSpPr>
        <p:spPr>
          <a:xfrm>
            <a:off x="56538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858AE01-7384-4A50-B120-5BDCCF15DA70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1544471" cy="15779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D3AC3C40-4235-4575-A533-3EDDC8657EB0}"/>
              </a:ext>
            </a:extLst>
          </p:cNvPr>
          <p:cNvSpPr/>
          <p:nvPr/>
        </p:nvSpPr>
        <p:spPr>
          <a:xfrm>
            <a:off x="65103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BA7F724-EAD6-44EA-9C12-210A5582C354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320516" cy="327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7E057AA9-0145-4D36-ABEC-A7D64CE9D215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>
                    <a:lumMod val="50000"/>
                  </a:schemeClr>
                </a:solidFill>
              </a:rPr>
              <a:t>Data as </a:t>
            </a:r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pt-BR" sz="1100" dirty="0">
                <a:solidFill>
                  <a:schemeClr val="bg1">
                    <a:lumMod val="50000"/>
                  </a:schemeClr>
                </a:solidFill>
              </a:rPr>
              <a:t> 31.12.202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4579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649DA0B-ABD4-4A35-B926-16B0A677E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787588" cy="523600"/>
          </a:xfrm>
        </p:spPr>
        <p:txBody>
          <a:bodyPr>
            <a:normAutofit/>
          </a:bodyPr>
          <a:lstStyle/>
          <a:p>
            <a:r>
              <a:rPr lang="en-SI" dirty="0">
                <a:solidFill>
                  <a:schemeClr val="bg1"/>
                </a:solidFill>
              </a:rPr>
              <a:t>The </a:t>
            </a:r>
            <a:r>
              <a:rPr lang="sl-SI" dirty="0">
                <a:solidFill>
                  <a:schemeClr val="bg1"/>
                </a:solidFill>
              </a:rPr>
              <a:t>Institute in numbers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86" y="2031145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1263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90687" y="6102000"/>
            <a:ext cx="2946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*Data collected </a:t>
            </a:r>
            <a:r>
              <a:rPr lang="en-SI" sz="1100" dirty="0">
                <a:solidFill>
                  <a:schemeClr val="bg1"/>
                </a:solidFill>
              </a:rPr>
              <a:t>on</a:t>
            </a:r>
            <a:r>
              <a:rPr lang="en-US" sz="1100" dirty="0">
                <a:solidFill>
                  <a:schemeClr val="bg1"/>
                </a:solidFill>
              </a:rPr>
              <a:t> 31.12.202</a:t>
            </a:r>
            <a:r>
              <a:rPr lang="sl-SI" sz="1100" dirty="0">
                <a:solidFill>
                  <a:schemeClr val="bg1"/>
                </a:solidFill>
              </a:rPr>
              <a:t>4</a:t>
            </a:r>
            <a:r>
              <a:rPr lang="en-US" sz="1100" dirty="0">
                <a:solidFill>
                  <a:schemeClr val="bg1"/>
                </a:solidFill>
              </a:rPr>
              <a:t> 
**Data are for 202</a:t>
            </a:r>
            <a:r>
              <a:rPr lang="sl-SI" sz="11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2924016" y="2031145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366618" y="3545783"/>
            <a:ext cx="1267329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9315254" y="4799480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en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700+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visitors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2924016" y="3545783"/>
            <a:ext cx="170706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1060+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ublished articles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7096148" y="3545783"/>
            <a:ext cx="21600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769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rojects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4968311" y="2031145"/>
            <a:ext cx="171216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223</a:t>
            </a:r>
          </a:p>
          <a:p>
            <a:r>
              <a:rPr lang="sl-SI" sz="1400" dirty="0" err="1">
                <a:solidFill>
                  <a:schemeClr val="bg1"/>
                </a:solidFill>
              </a:rPr>
              <a:t>faculty</a:t>
            </a:r>
            <a:r>
              <a:rPr lang="sl-SI" sz="1400" dirty="0">
                <a:solidFill>
                  <a:schemeClr val="bg1"/>
                </a:solidFill>
              </a:rPr>
              <a:t> </a:t>
            </a:r>
            <a:r>
              <a:rPr lang="sl-SI" sz="1400" dirty="0" err="1">
                <a:solidFill>
                  <a:schemeClr val="bg1"/>
                </a:solidFill>
              </a:rPr>
              <a:t>members</a:t>
            </a:r>
            <a:r>
              <a:rPr lang="sl-SI" sz="1400" dirty="0">
                <a:solidFill>
                  <a:schemeClr val="bg1"/>
                </a:solidFill>
              </a:rPr>
              <a:t> </a:t>
            </a:r>
            <a:r>
              <a:rPr lang="sl-SI" sz="1400" dirty="0" err="1">
                <a:solidFill>
                  <a:schemeClr val="bg1"/>
                </a:solidFill>
              </a:rPr>
              <a:t>lecturing</a:t>
            </a:r>
            <a:r>
              <a:rPr lang="sl-SI" sz="1400" dirty="0">
                <a:solidFill>
                  <a:schemeClr val="bg1"/>
                </a:solidFill>
              </a:rPr>
              <a:t> at -&gt;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4978699" y="4799479"/>
            <a:ext cx="170177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78,053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€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 planned revenue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7096148" y="4799480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</a:rPr>
              <a:t>2894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releases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9246075" y="2031145"/>
            <a:ext cx="131690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835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oung researchers 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 * *</a:t>
            </a:r>
            <a:endParaRPr lang="sl-SI" sz="1400" u="sng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4871002" y="6111313"/>
            <a:ext cx="61871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***Data </a:t>
            </a:r>
            <a:r>
              <a:rPr lang="sl-SI" sz="1100" dirty="0" err="1">
                <a:solidFill>
                  <a:schemeClr val="bg1"/>
                </a:solidFill>
              </a:rPr>
              <a:t>for</a:t>
            </a:r>
            <a:r>
              <a:rPr lang="sl-SI" sz="1100" dirty="0">
                <a:solidFill>
                  <a:schemeClr val="bg1"/>
                </a:solidFill>
              </a:rPr>
              <a:t> 2000-2024</a:t>
            </a:r>
            <a:endParaRPr lang="sl-SI" sz="1100" b="0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891870" y="4755803"/>
            <a:ext cx="94386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awards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4922555" y="3545783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r>
              <a:rPr lang="en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751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ations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7096148" y="2031145"/>
            <a:ext cx="148929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various higher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education institutions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2924016" y="4755803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rog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rammes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790687" y="3545782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octoral theses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F1E0AAB3-3E24-4A32-96F6-E7425ABB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6701" y="3892376"/>
            <a:ext cx="5307100" cy="2117124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349D0AC8-D97C-404F-A95B-C7C6DB2BEFDD}"/>
              </a:ext>
            </a:extLst>
          </p:cNvPr>
          <p:cNvSpPr/>
          <p:nvPr/>
        </p:nvSpPr>
        <p:spPr>
          <a:xfrm>
            <a:off x="942108" y="2666228"/>
            <a:ext cx="2672228" cy="26722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BDF7552-F49D-47ED-B5DB-793C1222656B}"/>
              </a:ext>
            </a:extLst>
          </p:cNvPr>
          <p:cNvSpPr/>
          <p:nvPr/>
        </p:nvSpPr>
        <p:spPr>
          <a:xfrm>
            <a:off x="2718401" y="2669091"/>
            <a:ext cx="1637817" cy="163781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BB93D37-32AB-41F0-8B05-49D7FF123AE2}"/>
              </a:ext>
            </a:extLst>
          </p:cNvPr>
          <p:cNvSpPr/>
          <p:nvPr/>
        </p:nvSpPr>
        <p:spPr>
          <a:xfrm>
            <a:off x="4985982" y="2726854"/>
            <a:ext cx="2770105" cy="27701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DF20F99-CDD9-475D-BB95-5E66314950A2}"/>
              </a:ext>
            </a:extLst>
          </p:cNvPr>
          <p:cNvSpPr/>
          <p:nvPr/>
        </p:nvSpPr>
        <p:spPr>
          <a:xfrm>
            <a:off x="6872971" y="2726853"/>
            <a:ext cx="1493120" cy="149312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4110318" cy="858467"/>
          </a:xfrm>
        </p:spPr>
        <p:txBody>
          <a:bodyPr/>
          <a:lstStyle/>
          <a:p>
            <a:r>
              <a:rPr lang="en-SI" dirty="0"/>
              <a:t>Staff</a:t>
            </a:r>
            <a:r>
              <a:rPr lang="sl-SI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EFA64-9374-4FA8-8C4F-8941BDF4D5B9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collected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on 31.12.2024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1263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354486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dirty="0">
                <a:solidFill>
                  <a:schemeClr val="bg1"/>
                </a:solidFill>
              </a:rPr>
              <a:t>male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2980167" y="3019111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dirty="0">
                <a:solidFill>
                  <a:schemeClr val="bg1"/>
                </a:solidFill>
              </a:rPr>
              <a:t>female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5319030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66 %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sz="1800" dirty="0">
                <a:solidFill>
                  <a:schemeClr val="bg1"/>
                </a:solidFill>
              </a:rPr>
              <a:t>researchers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191124" y="297917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34 %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s</a:t>
            </a:r>
            <a:r>
              <a:rPr lang="en-SI" dirty="0">
                <a:solidFill>
                  <a:schemeClr val="bg1"/>
                </a:solidFill>
              </a:rPr>
              <a:t>upport staff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BF3F01-14B0-47E5-A03B-13C145B17461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employees by gender and </a:t>
            </a:r>
            <a:r>
              <a:rPr lang="en-SI" dirty="0"/>
              <a:t>area of activity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A641796D-4B98-4E2A-BD1C-535C6DC56B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9144" y="1090459"/>
            <a:ext cx="8380207" cy="480139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08CAD6-C96C-440A-8644-692F8600424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4110318" cy="85846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Staff</a:t>
            </a:r>
            <a:endParaRPr lang="sl-S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034D1-6AE0-48A1-8248-9CE1423C41C3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researchers by </a:t>
            </a:r>
            <a:r>
              <a:rPr lang="en-SI" dirty="0"/>
              <a:t>country of </a:t>
            </a:r>
            <a:r>
              <a:rPr lang="en-US" dirty="0"/>
              <a:t>origin</a:t>
            </a:r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66EF739-9EE6-4925-B0DD-2E6924FF0553}"/>
              </a:ext>
            </a:extLst>
          </p:cNvPr>
          <p:cNvSpPr/>
          <p:nvPr/>
        </p:nvSpPr>
        <p:spPr>
          <a:xfrm>
            <a:off x="838199" y="2933042"/>
            <a:ext cx="2671917" cy="2671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2D6177-E0DD-41B4-AA6E-107FAD22E1D6}"/>
              </a:ext>
            </a:extLst>
          </p:cNvPr>
          <p:cNvSpPr/>
          <p:nvPr/>
        </p:nvSpPr>
        <p:spPr>
          <a:xfrm>
            <a:off x="2473856" y="2579327"/>
            <a:ext cx="1462986" cy="146298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bg1"/>
                </a:solidFill>
              </a:rPr>
              <a:t>77 %
</a:t>
            </a:r>
            <a:r>
              <a:rPr lang="sl-SI" dirty="0" err="1">
                <a:solidFill>
                  <a:schemeClr val="bg1"/>
                </a:solidFill>
              </a:rPr>
              <a:t>local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staff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23 %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i</a:t>
            </a:r>
            <a:r>
              <a:rPr lang="en-SI" dirty="0">
                <a:effectLst/>
              </a:rPr>
              <a:t>nternational staff from</a:t>
            </a:r>
            <a:endParaRPr lang="sl-SI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47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effectLst/>
              </a:rPr>
              <a:t>d</a:t>
            </a:r>
            <a:r>
              <a:rPr lang="en-SI" dirty="0">
                <a:effectLst/>
              </a:rPr>
              <a:t>ifferent countries</a:t>
            </a:r>
            <a:endParaRPr lang="sl-SI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10550A-BCBD-47A5-9A67-CAAEF6760BAE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collected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on 31.12.2024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3064585"/>
            <a:ext cx="3274819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/>
              <a:t>Biochemistry, molecular and structural biology
Molecular and Biomedical Sciences
Biotechnology
Inorganic chemistry and technology
Physical and organic chemistry
Electronic ceramics
</a:t>
            </a:r>
            <a:r>
              <a:rPr lang="en-US" sz="1400" dirty="0" err="1"/>
              <a:t>Nanostructur</a:t>
            </a:r>
            <a:r>
              <a:rPr lang="en-SI" sz="1400" dirty="0"/>
              <a:t>ed</a:t>
            </a:r>
            <a:r>
              <a:rPr lang="en-US" sz="1400" dirty="0"/>
              <a:t> materials
Synthesis of materials
</a:t>
            </a:r>
            <a:r>
              <a:rPr lang="en-SI" sz="1400" dirty="0"/>
              <a:t>A</a:t>
            </a:r>
            <a:r>
              <a:rPr lang="en-US" sz="1400" dirty="0" err="1"/>
              <a:t>dvanced</a:t>
            </a:r>
            <a:r>
              <a:rPr lang="en-US" sz="1400" dirty="0"/>
              <a:t> materials
Environmental sciences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5046233" cy="523600"/>
          </a:xfrm>
        </p:spPr>
        <p:txBody>
          <a:bodyPr>
            <a:normAutofit/>
          </a:bodyPr>
          <a:lstStyle/>
          <a:p>
            <a:r>
              <a:rPr lang="en-US" dirty="0"/>
              <a:t>Main areas of research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23"/>
            <a:ext cx="2880000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 err="1">
                <a:solidFill>
                  <a:schemeClr val="accent1"/>
                </a:solidFill>
                <a:latin typeface="+mj-lt"/>
              </a:rPr>
              <a:t>Electronics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sl-SI" b="1" dirty="0" err="1">
                <a:solidFill>
                  <a:schemeClr val="accent1"/>
                </a:solidFill>
                <a:latin typeface="+mj-lt"/>
              </a:rPr>
              <a:t>and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sl-SI" b="1" dirty="0" err="1">
                <a:solidFill>
                  <a:schemeClr val="accent1"/>
                </a:solidFill>
                <a:latin typeface="+mj-lt"/>
              </a:rPr>
              <a:t>Information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Technologies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Physics, nuclear engineering and energy</a:t>
            </a:r>
            <a:endParaRPr lang="en-GB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JSI departments</a:t>
            </a:r>
            <a:r>
              <a:rPr lang="en-US" dirty="0"/>
              <a:t> divided into areas</a:t>
            </a:r>
            <a:endParaRPr lang="sl-SI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Chemistry, biochemistry, materials and environment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3064585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Theoretical physics
Low and medium energy physics
Thin </a:t>
            </a:r>
            <a:r>
              <a:rPr lang="en-SI" sz="1400" dirty="0"/>
              <a:t>films</a:t>
            </a:r>
            <a:r>
              <a:rPr lang="en-US" sz="1400" dirty="0"/>
              <a:t> and surfaces
Surface technology
Solid State Physics
Gas electronics
Complex </a:t>
            </a:r>
            <a:r>
              <a:rPr lang="en-SI" sz="1400" dirty="0"/>
              <a:t>matter</a:t>
            </a:r>
            <a:r>
              <a:rPr lang="en-US" sz="1400" dirty="0"/>
              <a:t>
Reactor physics
Experimental particle physics
Reactor technology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3064585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Automation, biocybernetics and robotics 
Systems and control
Artificial intelligence
Open systems and networks
Communication systems
Computer systems
Knowledge technologies
Intelligent systems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0C35FCE-E8D5-46B2-AD16-0E2B7B42E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690052" y="4635344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526484" y="4888910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DCD47B-3635-4CA9-BD3B-1F3A13E3E665}"/>
              </a:ext>
            </a:extLst>
          </p:cNvPr>
          <p:cNvSpPr/>
          <p:nvPr/>
        </p:nvSpPr>
        <p:spPr>
          <a:xfrm>
            <a:off x="6269086" y="4625287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A63CB1-5415-4AD0-9477-1AE695024943}"/>
              </a:ext>
            </a:extLst>
          </p:cNvPr>
          <p:cNvSpPr txBox="1"/>
          <p:nvPr/>
        </p:nvSpPr>
        <p:spPr>
          <a:xfrm>
            <a:off x="6105518" y="4878853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CE34128-1C86-45C0-AB88-3F663C9B384A}"/>
              </a:ext>
            </a:extLst>
          </p:cNvPr>
          <p:cNvSpPr/>
          <p:nvPr/>
        </p:nvSpPr>
        <p:spPr>
          <a:xfrm>
            <a:off x="10142799" y="4625287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E82A84-F03E-40AD-A186-6B93C5090923}"/>
              </a:ext>
            </a:extLst>
          </p:cNvPr>
          <p:cNvSpPr txBox="1"/>
          <p:nvPr/>
        </p:nvSpPr>
        <p:spPr>
          <a:xfrm>
            <a:off x="9979231" y="4878853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splošna predstavitev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8533</TotalTime>
  <Words>1622</Words>
  <Application>Microsoft Office PowerPoint</Application>
  <PresentationFormat>Widescreen</PresentationFormat>
  <Paragraphs>430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Avenir Book</vt:lpstr>
      <vt:lpstr>Calibri</vt:lpstr>
      <vt:lpstr>Titillium Web</vt:lpstr>
      <vt:lpstr>Titillium Web Bold</vt:lpstr>
      <vt:lpstr>Wingdings</vt:lpstr>
      <vt:lpstr>Office Theme</vt:lpstr>
      <vt:lpstr>PowerPoint Presentation</vt:lpstr>
      <vt:lpstr>Mission statement</vt:lpstr>
      <vt:lpstr> </vt:lpstr>
      <vt:lpstr>History</vt:lpstr>
      <vt:lpstr>Location</vt:lpstr>
      <vt:lpstr>The Institute in numbers</vt:lpstr>
      <vt:lpstr>Staff </vt:lpstr>
      <vt:lpstr>PowerPoint Presentation</vt:lpstr>
      <vt:lpstr>Main areas of research</vt:lpstr>
      <vt:lpstr>PowerPoint Presentation</vt:lpstr>
      <vt:lpstr> </vt:lpstr>
      <vt:lpstr> </vt:lpstr>
      <vt:lpstr>Projects</vt:lpstr>
      <vt:lpstr>PowerPoint Presentation</vt:lpstr>
      <vt:lpstr>Programmes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Public cooperation</vt:lpstr>
      <vt:lpstr>Appearances in the media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Instituta “Jožef Stefan”</dc:title>
  <dc:creator>ltrdina</dc:creator>
  <cp:lastModifiedBy>Lenka</cp:lastModifiedBy>
  <cp:revision>259</cp:revision>
  <dcterms:created xsi:type="dcterms:W3CDTF">2023-10-31T08:43:43Z</dcterms:created>
  <dcterms:modified xsi:type="dcterms:W3CDTF">2025-05-19T14:28:53Z</dcterms:modified>
</cp:coreProperties>
</file>