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9" r:id="rId3"/>
    <p:sldId id="310" r:id="rId4"/>
    <p:sldId id="257" r:id="rId5"/>
    <p:sldId id="258" r:id="rId6"/>
    <p:sldId id="303" r:id="rId7"/>
    <p:sldId id="266" r:id="rId8"/>
    <p:sldId id="268" r:id="rId9"/>
    <p:sldId id="260" r:id="rId10"/>
    <p:sldId id="261" r:id="rId11"/>
    <p:sldId id="300" r:id="rId12"/>
    <p:sldId id="301" r:id="rId13"/>
    <p:sldId id="271" r:id="rId14"/>
    <p:sldId id="265" r:id="rId15"/>
    <p:sldId id="304" r:id="rId16"/>
    <p:sldId id="305" r:id="rId17"/>
    <p:sldId id="272" r:id="rId18"/>
    <p:sldId id="298" r:id="rId19"/>
    <p:sldId id="309" r:id="rId20"/>
    <p:sldId id="299" r:id="rId21"/>
    <p:sldId id="308" r:id="rId22"/>
    <p:sldId id="274" r:id="rId23"/>
    <p:sldId id="263" r:id="rId24"/>
    <p:sldId id="264" r:id="rId25"/>
    <p:sldId id="297" r:id="rId26"/>
    <p:sldId id="262" r:id="rId2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979F"/>
    <a:srgbClr val="174A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40" autoAdjust="0"/>
    <p:restoredTop sz="73377" autoAdjust="0"/>
  </p:normalViewPr>
  <p:slideViewPr>
    <p:cSldViewPr snapToGrid="0">
      <p:cViewPr varScale="1">
        <p:scale>
          <a:sx n="70" d="100"/>
          <a:sy n="70" d="100"/>
        </p:scale>
        <p:origin x="934" y="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2064" y="2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F3C18E-0036-4CBB-A154-B7B39FAB156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C42196-A57D-4A5F-83FC-6D0BDD2F439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89464-A66E-42C6-B1AB-60CE934BC7C0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7B9860-DDC0-45BE-B866-177558B863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5AB8A5-820E-41C5-87A5-282C8E7A8B3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6BF1EE-B184-49FA-AF55-E3D3A53608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778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E25BBF-3EF8-4B93-904B-A278D227628E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270D0-39B8-476F-BE55-7B48B70DE0E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55902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Titillium+Web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Datum posodobitve: 14.2.2023</a:t>
            </a:r>
            <a:endParaRPr lang="en-US" dirty="0"/>
          </a:p>
          <a:p>
            <a:endParaRPr lang="en-US" dirty="0"/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sl-SI" sz="18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PPT ne nosi fonta s seboj, zato prilagam povezavo na kateri se da dobiti font </a:t>
            </a:r>
            <a:r>
              <a:rPr lang="sl-SI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Titilium</a:t>
            </a:r>
            <a:r>
              <a:rPr lang="sl-SI" sz="18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sl-SI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hlinkClick r:id="rId3" tooltip="https://fonts.google.com/specimen/Titillium+Web"/>
              </a:rPr>
              <a:t>https://fonts.google.com/specimen/Titillium+Web</a:t>
            </a:r>
            <a:endParaRPr lang="sl-SI" dirty="0">
              <a:effectLst/>
            </a:endParaRP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98216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DONE!</a:t>
            </a:r>
          </a:p>
          <a:p>
            <a:r>
              <a:rPr lang="sl-SI" dirty="0"/>
              <a:t>Kaj to smo na novo sklenili pogodbe ali samo projekti, ki so v teku?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24663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4434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/>
              <a:t>DONE!</a:t>
            </a: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1119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15413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268422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009769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1800" dirty="0">
                <a:effectLst/>
                <a:latin typeface="Verdana" panose="020B0604030504040204" pitchFamily="34" charset="0"/>
              </a:rPr>
              <a:t>Manjka podatek za leto 2023.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72175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793500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487652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84480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36446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58794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818891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0517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4383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1143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91323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16293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21426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300908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200">
                <a:solidFill>
                  <a:schemeClr val="bg1">
                    <a:lumMod val="50000"/>
                  </a:schemeClr>
                </a:solidFill>
              </a:rPr>
              <a:t>DONE</a:t>
            </a:r>
            <a:endParaRPr lang="sl-SI" sz="1200" dirty="0">
              <a:solidFill>
                <a:schemeClr val="bg1">
                  <a:lumMod val="50000"/>
                </a:schemeClr>
              </a:solidFill>
            </a:endParaRP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63442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F0568-DA8E-4209-9370-4EAD753433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 dirty="0"/>
              <a:t>Click to edit Master title style</a:t>
            </a:r>
            <a:endParaRPr lang="sl-S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B2844-0826-4F46-B016-EA68873AF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3137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95A2B-6A8E-43CC-9C46-AE469529E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9FC4C1-D621-437E-A506-4DB1AFE9DC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BE2BCF-1982-43FB-8F2F-00A48B5F7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C4EFEC-DB3F-42CE-B419-79FA2C181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41BB86-D22F-4098-8EC4-74450BE58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5991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D17305-5CF0-4A00-BD0A-C454620ACC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A12204-41D2-434D-A7F5-E45B305FCC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6C9E20-AF0A-49FB-94DD-85356F65B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21BE34-1AEC-44F5-9FB0-A3644EC46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C2E04-0615-4722-8E60-22C8C02A8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60912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1325563"/>
          </a:xfrm>
        </p:spPr>
        <p:txBody>
          <a:bodyPr lIns="0" tIns="0" rIns="0" bIns="0"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sl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04391-3E3C-4B5F-96B4-848C08F06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l-S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809AB4-62D7-49C0-B531-9D9F8A593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7947868F-6BA4-4B74-B4A6-9CCA39558C07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6A8E8-74C6-45EF-91D1-B8A6AD5AC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C4A53-3EB0-4E5A-816F-BD8828480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328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A7961-AB90-4CF6-9847-EF00E6EA3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7DFD3E-3DC5-4A37-9858-6F537EEB59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4FCAE7-FAC6-4436-B997-91EB73AE8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51617A-870C-4CE8-B989-871F40496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6E9A7F-2649-489F-8C08-8CFAB4257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06025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3DE26-656A-457E-8D13-46D9F584F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D82A9-27B8-4E6A-AE7A-8F1736EA3E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57232E-0E61-47DA-ABA3-AE4723A09B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C4826-D12A-45BB-82DB-F7D9A649B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4B5F87-39D1-438C-A8D2-79D9D956D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DE7ACA-9EC5-42DB-8DE7-7BA664C11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6634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DD0AA-AD6B-4245-BAA0-C448E17D1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1F1A55-E86B-4963-9885-3256C8C69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09D8E8-0F0E-42C8-A3DF-25A1B6FB9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B262E7-B1A1-4EEB-AD8E-0855779169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183B7B-E2A0-44D2-BDD0-6B71B04C26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52608C-CC9C-424E-8E27-9E15E9060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1FB23F-1B69-416F-B5D4-D79463DD3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60D226-8E5B-4169-96E0-2A7BD4C2E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6401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C9502-E79C-4D10-9E2D-044D3AC70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688816-3C2E-44A0-B86D-729F2BFC5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7FF8B1-3DC6-469A-BB67-6FF3B1650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5ADA70-C73E-4AA9-86A0-2192912AF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98730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6DE115-7B11-4CA5-A637-FEA6A6DCE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311E2E-D971-4CB2-89BB-6FE6CBA49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B2B331-87EF-4D24-97E6-A39FF590F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8889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EEB9F-05D0-4442-9C5C-2C16F1193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F5451-71EC-4C70-BD33-78433B436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E34E2-847E-4A8F-A3A7-3C0FBE6C4D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2EAF3B-B6E2-4D6A-B810-E56DF8658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A39730-18E3-4DA1-A33D-C7DBF1FBF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0C5F85-705F-411A-9D14-3C4CAF7FE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1408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71388-1477-431E-82A9-8215DD1DC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3E8CCB-CE99-4EA1-8815-52CA60E04E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148E42-086A-4099-80A7-8667EFDD0A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BCB02D-B14B-4391-A9F3-236517196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0D9651-4E85-4166-B43C-37BFD7980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2D8A11-CFE0-48B4-97BF-37C75EFC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6503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B2CBBF-65A7-49CA-BB2E-5C57F8461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DFACFC-A9DA-4B46-A668-003A953A3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E1C5E-83B2-4167-AFAE-57D132A7CF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7868F-6BA4-4B74-B4A6-9CCA39558C07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7A6291-1A4D-41A9-90CE-0DCBE2B86F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A4D0FB-FA87-44E0-99AC-978AA793B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77503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9.jp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43.png"/><Relationship Id="rId4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js.si/ijsw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C4F4531-383D-4029-9287-F5360616E5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1" b="99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C2A28C9-09E2-4C40-AB71-78CAB88DB8E5}"/>
              </a:ext>
            </a:extLst>
          </p:cNvPr>
          <p:cNvSpPr txBox="1">
            <a:spLocks/>
          </p:cNvSpPr>
          <p:nvPr/>
        </p:nvSpPr>
        <p:spPr>
          <a:xfrm>
            <a:off x="6679096" y="5296964"/>
            <a:ext cx="4666420" cy="2387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100" dirty="0" err="1">
                <a:solidFill>
                  <a:schemeClr val="bg1"/>
                </a:solidFill>
                <a:latin typeface="Titillium Web" panose="00000500000000000000" pitchFamily="2" charset="-18"/>
              </a:rPr>
              <a:t>Institut</a:t>
            </a:r>
            <a:r>
              <a:rPr lang="en-US" sz="3100" dirty="0">
                <a:solidFill>
                  <a:schemeClr val="bg1"/>
                </a:solidFill>
                <a:latin typeface="Titillium Web" panose="00000500000000000000" pitchFamily="2" charset="-18"/>
              </a:rPr>
              <a:t> “</a:t>
            </a:r>
            <a:r>
              <a:rPr lang="en-US" sz="3100" dirty="0" err="1">
                <a:solidFill>
                  <a:schemeClr val="bg1"/>
                </a:solidFill>
                <a:latin typeface="Titillium Web" panose="00000500000000000000" pitchFamily="2" charset="-18"/>
              </a:rPr>
              <a:t>Jožef</a:t>
            </a:r>
            <a:r>
              <a:rPr lang="en-US" sz="3100" dirty="0">
                <a:solidFill>
                  <a:schemeClr val="bg1"/>
                </a:solidFill>
                <a:latin typeface="Titillium Web" panose="00000500000000000000" pitchFamily="2" charset="-18"/>
              </a:rPr>
              <a:t> Stefan”</a:t>
            </a:r>
            <a:r>
              <a:rPr lang="sl-SI" sz="3100" dirty="0">
                <a:solidFill>
                  <a:schemeClr val="bg1"/>
                </a:solidFill>
                <a:latin typeface="Titillium Web" panose="00000500000000000000" pitchFamily="2" charset="-18"/>
              </a:rPr>
              <a:t> (IJS)</a:t>
            </a:r>
            <a:endParaRPr lang="en-GB" sz="3100" dirty="0">
              <a:solidFill>
                <a:schemeClr val="bg1"/>
              </a:solidFill>
              <a:latin typeface="Titillium Web" panose="00000500000000000000" pitchFamily="2" charset="-18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24C6729-4C20-4473-9E44-5C094BB062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847"/>
          <a:stretch/>
        </p:blipFill>
        <p:spPr>
          <a:xfrm>
            <a:off x="10720315" y="558982"/>
            <a:ext cx="862861" cy="105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442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3CA7E25B-C273-4D5B-8375-A96EDA5858A0}"/>
              </a:ext>
            </a:extLst>
          </p:cNvPr>
          <p:cNvSpPr/>
          <p:nvPr/>
        </p:nvSpPr>
        <p:spPr>
          <a:xfrm>
            <a:off x="8926317" y="1261628"/>
            <a:ext cx="3333078" cy="181266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99986609-3E90-47A4-87FD-C2023356641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80793" y="4496714"/>
            <a:ext cx="3792168" cy="1512784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D4B58A22-2DD8-48B5-A46C-DB75DC2E568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03694" y="4604976"/>
            <a:ext cx="3520789" cy="1404524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7EA35B56-817B-44F2-BDC2-1E6A1F9EBC33}"/>
              </a:ext>
            </a:extLst>
          </p:cNvPr>
          <p:cNvSpPr/>
          <p:nvPr/>
        </p:nvSpPr>
        <p:spPr>
          <a:xfrm>
            <a:off x="10886062" y="40383"/>
            <a:ext cx="1199929" cy="7910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3C08ADE-0EA4-44E6-AE75-BF12EE2AEDBB}"/>
              </a:ext>
            </a:extLst>
          </p:cNvPr>
          <p:cNvSpPr/>
          <p:nvPr/>
        </p:nvSpPr>
        <p:spPr>
          <a:xfrm>
            <a:off x="9072960" y="1354609"/>
            <a:ext cx="2789133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806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raziskovalk in raziskovalcev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5046233" cy="523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Glavna</a:t>
            </a:r>
            <a:r>
              <a:rPr lang="en-US" dirty="0"/>
              <a:t> </a:t>
            </a:r>
            <a:r>
              <a:rPr lang="en-US" dirty="0" err="1"/>
              <a:t>področja</a:t>
            </a:r>
            <a:r>
              <a:rPr lang="en-US" dirty="0"/>
              <a:t> </a:t>
            </a:r>
            <a:r>
              <a:rPr lang="en-US" dirty="0" err="1"/>
              <a:t>raziskav</a:t>
            </a:r>
            <a:endParaRPr lang="sl-SI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478875-D694-4DA3-ACC6-05B3EA3E2D10}"/>
              </a:ext>
            </a:extLst>
          </p:cNvPr>
          <p:cNvSpPr txBox="1"/>
          <p:nvPr/>
        </p:nvSpPr>
        <p:spPr>
          <a:xfrm>
            <a:off x="790687" y="6458886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zbrani na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d</a:t>
            </a:r>
            <a:r>
              <a:rPr lang="sl-SI" sz="1100" baseline="0" dirty="0" err="1">
                <a:solidFill>
                  <a:schemeClr val="bg1">
                    <a:lumMod val="50000"/>
                  </a:schemeClr>
                </a:solidFill>
              </a:rPr>
              <a:t>an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 31. 12. 202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5C9912-D089-43E5-AFFD-749B8E527EDB}"/>
              </a:ext>
            </a:extLst>
          </p:cNvPr>
          <p:cNvSpPr txBox="1"/>
          <p:nvPr/>
        </p:nvSpPr>
        <p:spPr>
          <a:xfrm>
            <a:off x="838200" y="1565687"/>
            <a:ext cx="7096432" cy="4462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err="1"/>
              <a:t>Št</a:t>
            </a:r>
            <a:r>
              <a:rPr lang="sl-SI" dirty="0" err="1"/>
              <a:t>evilo</a:t>
            </a:r>
            <a:r>
              <a:rPr lang="en-US" dirty="0"/>
              <a:t> </a:t>
            </a:r>
            <a:r>
              <a:rPr lang="en-US" dirty="0" err="1"/>
              <a:t>raziskovalk</a:t>
            </a:r>
            <a:r>
              <a:rPr lang="en-US" baseline="0" dirty="0"/>
              <a:t> in </a:t>
            </a:r>
            <a:r>
              <a:rPr lang="en-US" baseline="0" dirty="0" err="1"/>
              <a:t>raziskovalcev</a:t>
            </a:r>
            <a:r>
              <a:rPr lang="en-US" baseline="0" dirty="0"/>
              <a:t> po </a:t>
            </a:r>
            <a:r>
              <a:rPr lang="en-US" baseline="0" dirty="0" err="1"/>
              <a:t>znanstvenih</a:t>
            </a:r>
            <a:r>
              <a:rPr lang="en-US" baseline="0" dirty="0"/>
              <a:t> </a:t>
            </a:r>
            <a:r>
              <a:rPr lang="en-US" baseline="0" dirty="0" err="1"/>
              <a:t>področjih</a:t>
            </a:r>
            <a:endParaRPr lang="sl-SI" baseline="0" dirty="0"/>
          </a:p>
          <a:p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(7 raziskovalk in 18 raziskovalcev je zaposlenih v centrih in skupnih službah)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471E9989-F0F9-4863-9777-93B49F3EF039}"/>
              </a:ext>
            </a:extLst>
          </p:cNvPr>
          <p:cNvSpPr txBox="1">
            <a:spLocks/>
          </p:cNvSpPr>
          <p:nvPr/>
        </p:nvSpPr>
        <p:spPr>
          <a:xfrm>
            <a:off x="838200" y="2539001"/>
            <a:ext cx="288000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b="1" dirty="0"/>
              <a:t>Elektronika in informacijske tehnologije</a:t>
            </a:r>
            <a:endParaRPr lang="en-GB" dirty="0"/>
          </a:p>
        </p:txBody>
      </p:sp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B2844AE1-4CD5-4749-9360-FF93B08058F7}"/>
              </a:ext>
            </a:extLst>
          </p:cNvPr>
          <p:cNvSpPr txBox="1">
            <a:spLocks/>
          </p:cNvSpPr>
          <p:nvPr/>
        </p:nvSpPr>
        <p:spPr>
          <a:xfrm>
            <a:off x="4544211" y="2578655"/>
            <a:ext cx="288000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 err="1"/>
              <a:t>Fizika</a:t>
            </a:r>
            <a:r>
              <a:rPr lang="en-US" sz="1800" b="1" dirty="0"/>
              <a:t>, j</a:t>
            </a:r>
            <a:r>
              <a:rPr lang="sl-SI" sz="1800" b="1" dirty="0" err="1"/>
              <a:t>edrska</a:t>
            </a:r>
            <a:r>
              <a:rPr lang="sl-SI" sz="1800" b="1" dirty="0"/>
              <a:t> tehnika in energetika</a:t>
            </a:r>
            <a:endParaRPr lang="en-US" sz="1800" dirty="0"/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23" name="Content Placeholder 6">
            <a:extLst>
              <a:ext uri="{FF2B5EF4-FFF2-40B4-BE49-F238E27FC236}">
                <a16:creationId xmlns:a16="http://schemas.microsoft.com/office/drawing/2014/main" id="{D3486C11-DB7B-437B-B5BB-6F2056D756FD}"/>
              </a:ext>
            </a:extLst>
          </p:cNvPr>
          <p:cNvSpPr txBox="1">
            <a:spLocks/>
          </p:cNvSpPr>
          <p:nvPr/>
        </p:nvSpPr>
        <p:spPr>
          <a:xfrm>
            <a:off x="8250221" y="3492518"/>
            <a:ext cx="288000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1800" b="1" dirty="0"/>
              <a:t>Kemija, biokemija, materiali in okolje</a:t>
            </a:r>
            <a:endParaRPr lang="en-GB" sz="18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CC0ADC9-AAAC-4AB0-87B7-6A84C0E71A92}"/>
              </a:ext>
            </a:extLst>
          </p:cNvPr>
          <p:cNvSpPr/>
          <p:nvPr/>
        </p:nvSpPr>
        <p:spPr>
          <a:xfrm>
            <a:off x="1219992" y="4238513"/>
            <a:ext cx="844475" cy="17709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F2034D3-6BF0-485C-950F-830987F5BA56}"/>
              </a:ext>
            </a:extLst>
          </p:cNvPr>
          <p:cNvSpPr/>
          <p:nvPr/>
        </p:nvSpPr>
        <p:spPr>
          <a:xfrm>
            <a:off x="4846316" y="3308009"/>
            <a:ext cx="844475" cy="2701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08F6FB7-E46F-40FB-A843-37EFCCDFA3C4}"/>
              </a:ext>
            </a:extLst>
          </p:cNvPr>
          <p:cNvSpPr/>
          <p:nvPr/>
        </p:nvSpPr>
        <p:spPr>
          <a:xfrm>
            <a:off x="8901579" y="4670002"/>
            <a:ext cx="844475" cy="13394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accent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FDAE8F1-B9FF-4B8A-94AA-DAA717722E76}"/>
              </a:ext>
            </a:extLst>
          </p:cNvPr>
          <p:cNvSpPr/>
          <p:nvPr/>
        </p:nvSpPr>
        <p:spPr>
          <a:xfrm>
            <a:off x="9937004" y="4496713"/>
            <a:ext cx="844475" cy="1512782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97B88FA-646B-440E-84AD-4FB328584417}"/>
              </a:ext>
            </a:extLst>
          </p:cNvPr>
          <p:cNvSpPr/>
          <p:nvPr/>
        </p:nvSpPr>
        <p:spPr>
          <a:xfrm>
            <a:off x="5873224" y="5249732"/>
            <a:ext cx="844475" cy="759763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36026B4-E9A5-4153-AE5C-36F38276188E}"/>
              </a:ext>
            </a:extLst>
          </p:cNvPr>
          <p:cNvSpPr/>
          <p:nvPr/>
        </p:nvSpPr>
        <p:spPr>
          <a:xfrm>
            <a:off x="2268420" y="5556338"/>
            <a:ext cx="844475" cy="45315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7" name="Content Placeholder 6">
            <a:extLst>
              <a:ext uri="{FF2B5EF4-FFF2-40B4-BE49-F238E27FC236}">
                <a16:creationId xmlns:a16="http://schemas.microsoft.com/office/drawing/2014/main" id="{A9957765-522B-4803-809D-C9A81FF8D15E}"/>
              </a:ext>
            </a:extLst>
          </p:cNvPr>
          <p:cNvSpPr txBox="1">
            <a:spLocks/>
          </p:cNvSpPr>
          <p:nvPr/>
        </p:nvSpPr>
        <p:spPr>
          <a:xfrm>
            <a:off x="1219992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155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8" name="Content Placeholder 6">
            <a:extLst>
              <a:ext uri="{FF2B5EF4-FFF2-40B4-BE49-F238E27FC236}">
                <a16:creationId xmlns:a16="http://schemas.microsoft.com/office/drawing/2014/main" id="{2E8829CD-A9CD-48B9-B2AC-CB273632CF9E}"/>
              </a:ext>
            </a:extLst>
          </p:cNvPr>
          <p:cNvSpPr txBox="1">
            <a:spLocks/>
          </p:cNvSpPr>
          <p:nvPr/>
        </p:nvSpPr>
        <p:spPr>
          <a:xfrm>
            <a:off x="2268420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42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9" name="Content Placeholder 6">
            <a:extLst>
              <a:ext uri="{FF2B5EF4-FFF2-40B4-BE49-F238E27FC236}">
                <a16:creationId xmlns:a16="http://schemas.microsoft.com/office/drawing/2014/main" id="{5A74B9C4-D8F6-41F2-B3DF-6960693914DE}"/>
              </a:ext>
            </a:extLst>
          </p:cNvPr>
          <p:cNvSpPr txBox="1">
            <a:spLocks/>
          </p:cNvSpPr>
          <p:nvPr/>
        </p:nvSpPr>
        <p:spPr>
          <a:xfrm>
            <a:off x="4846315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260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0" name="Content Placeholder 6">
            <a:extLst>
              <a:ext uri="{FF2B5EF4-FFF2-40B4-BE49-F238E27FC236}">
                <a16:creationId xmlns:a16="http://schemas.microsoft.com/office/drawing/2014/main" id="{B207D8AA-CA35-4585-A4C1-5868E8FC859E}"/>
              </a:ext>
            </a:extLst>
          </p:cNvPr>
          <p:cNvSpPr txBox="1">
            <a:spLocks/>
          </p:cNvSpPr>
          <p:nvPr/>
        </p:nvSpPr>
        <p:spPr>
          <a:xfrm>
            <a:off x="5875015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77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1" name="Content Placeholder 6">
            <a:extLst>
              <a:ext uri="{FF2B5EF4-FFF2-40B4-BE49-F238E27FC236}">
                <a16:creationId xmlns:a16="http://schemas.microsoft.com/office/drawing/2014/main" id="{89FD70EA-C58F-467A-952B-F1DDBFA5A5F9}"/>
              </a:ext>
            </a:extLst>
          </p:cNvPr>
          <p:cNvSpPr txBox="1">
            <a:spLocks/>
          </p:cNvSpPr>
          <p:nvPr/>
        </p:nvSpPr>
        <p:spPr>
          <a:xfrm>
            <a:off x="8901579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126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2" name="Content Placeholder 6">
            <a:extLst>
              <a:ext uri="{FF2B5EF4-FFF2-40B4-BE49-F238E27FC236}">
                <a16:creationId xmlns:a16="http://schemas.microsoft.com/office/drawing/2014/main" id="{8E233F0E-1A48-4F1E-9551-F6C22F3D2D29}"/>
              </a:ext>
            </a:extLst>
          </p:cNvPr>
          <p:cNvSpPr txBox="1">
            <a:spLocks/>
          </p:cNvSpPr>
          <p:nvPr/>
        </p:nvSpPr>
        <p:spPr>
          <a:xfrm>
            <a:off x="9937003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146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87C46A1-8ECA-4248-BEE3-7C527A8B4FE6}"/>
              </a:ext>
            </a:extLst>
          </p:cNvPr>
          <p:cNvSpPr txBox="1"/>
          <p:nvPr/>
        </p:nvSpPr>
        <p:spPr>
          <a:xfrm>
            <a:off x="8901579" y="6132855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dirty="0"/>
              <a:t>moških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56F6D7E-4D0A-4AFC-9094-A01EE578469A}"/>
              </a:ext>
            </a:extLst>
          </p:cNvPr>
          <p:cNvSpPr txBox="1"/>
          <p:nvPr/>
        </p:nvSpPr>
        <p:spPr>
          <a:xfrm>
            <a:off x="9937002" y="6132855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dirty="0"/>
              <a:t>žensk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64AF7FB-6105-4AA9-B858-9F05FDFE0A74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D44C07FF-A02A-425D-AEB9-114D83170B4D}"/>
              </a:ext>
            </a:extLst>
          </p:cNvPr>
          <p:cNvSpPr txBox="1"/>
          <p:nvPr/>
        </p:nvSpPr>
        <p:spPr>
          <a:xfrm>
            <a:off x="4884488" y="6137588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dirty="0"/>
              <a:t>moških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F87345F-9B80-4E70-B073-1B883C21866A}"/>
              </a:ext>
            </a:extLst>
          </p:cNvPr>
          <p:cNvSpPr txBox="1"/>
          <p:nvPr/>
        </p:nvSpPr>
        <p:spPr>
          <a:xfrm>
            <a:off x="5919911" y="6137588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dirty="0"/>
              <a:t>žensk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69720B2-7E00-4C29-93E3-A46BF4E75D5B}"/>
              </a:ext>
            </a:extLst>
          </p:cNvPr>
          <p:cNvSpPr txBox="1"/>
          <p:nvPr/>
        </p:nvSpPr>
        <p:spPr>
          <a:xfrm>
            <a:off x="1188100" y="6115260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dirty="0"/>
              <a:t>moških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92EEE7D-6E11-466D-97D7-124A7675318E}"/>
              </a:ext>
            </a:extLst>
          </p:cNvPr>
          <p:cNvSpPr txBox="1"/>
          <p:nvPr/>
        </p:nvSpPr>
        <p:spPr>
          <a:xfrm>
            <a:off x="2223523" y="6115260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dirty="0"/>
              <a:t>žensk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792CAC43-71F3-42C7-AA3B-B29321A09F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794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Linear Graph outline">
            <a:hlinkClick r:id="rId3" action="ppaction://hlinksldjump"/>
            <a:extLst>
              <a:ext uri="{FF2B5EF4-FFF2-40B4-BE49-F238E27FC236}">
                <a16:creationId xmlns:a16="http://schemas.microsoft.com/office/drawing/2014/main" id="{D05BE738-F50B-4DCC-8057-C41F13CAE3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9435" y="240751"/>
            <a:ext cx="506679" cy="50667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B8BBB3A-D83E-4445-83C2-F4B293445898}"/>
              </a:ext>
            </a:extLst>
          </p:cNvPr>
          <p:cNvSpPr/>
          <p:nvPr/>
        </p:nvSpPr>
        <p:spPr>
          <a:xfrm>
            <a:off x="853453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%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115DBC-71FD-4761-B7EC-EA1C5887C3B3}"/>
              </a:ext>
            </a:extLst>
          </p:cNvPr>
          <p:cNvSpPr/>
          <p:nvPr/>
        </p:nvSpPr>
        <p:spPr>
          <a:xfrm>
            <a:off x="838198" y="4639893"/>
            <a:ext cx="22808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800" dirty="0">
                <a:solidFill>
                  <a:srgbClr val="000000"/>
                </a:solidFill>
              </a:rPr>
              <a:t>vseh člankov v </a:t>
            </a:r>
          </a:p>
          <a:p>
            <a:r>
              <a:rPr lang="sl-SI" sz="1800" b="1" dirty="0">
                <a:solidFill>
                  <a:srgbClr val="000000"/>
                </a:solidFill>
              </a:rPr>
              <a:t>25 % najboljših </a:t>
            </a:r>
            <a:r>
              <a:rPr lang="sl-SI" sz="1800" dirty="0">
                <a:solidFill>
                  <a:srgbClr val="000000"/>
                </a:solidFill>
              </a:rPr>
              <a:t>znanstvenih revij.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80687E-7339-4A8E-A647-0ACF106CF6A7}"/>
              </a:ext>
            </a:extLst>
          </p:cNvPr>
          <p:cNvSpPr/>
          <p:nvPr/>
        </p:nvSpPr>
        <p:spPr>
          <a:xfrm>
            <a:off x="3593289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40</a:t>
            </a:r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%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283ACA-0CA1-4890-99BD-785CD1EAFF55}"/>
              </a:ext>
            </a:extLst>
          </p:cNvPr>
          <p:cNvSpPr/>
          <p:nvPr/>
        </p:nvSpPr>
        <p:spPr>
          <a:xfrm>
            <a:off x="3599868" y="4639893"/>
            <a:ext cx="22590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800" dirty="0">
                <a:solidFill>
                  <a:srgbClr val="000000"/>
                </a:solidFill>
              </a:rPr>
              <a:t>vseh člankov v </a:t>
            </a:r>
          </a:p>
          <a:p>
            <a:r>
              <a:rPr lang="sl-SI" sz="1800" b="1" dirty="0">
                <a:solidFill>
                  <a:srgbClr val="000000"/>
                </a:solidFill>
              </a:rPr>
              <a:t>10 % najboljših </a:t>
            </a:r>
            <a:r>
              <a:rPr lang="sl-SI" sz="1800" dirty="0">
                <a:solidFill>
                  <a:srgbClr val="000000"/>
                </a:solidFill>
              </a:rPr>
              <a:t>znanstvenih revij.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61AE7F-B061-40CF-9D3B-E2E209D7CC3D}"/>
              </a:ext>
            </a:extLst>
          </p:cNvPr>
          <p:cNvSpPr/>
          <p:nvPr/>
        </p:nvSpPr>
        <p:spPr>
          <a:xfrm>
            <a:off x="6333125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%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128D08-E322-45D8-92DB-B0ABFB19FDE2}"/>
              </a:ext>
            </a:extLst>
          </p:cNvPr>
          <p:cNvSpPr/>
          <p:nvPr/>
        </p:nvSpPr>
        <p:spPr>
          <a:xfrm>
            <a:off x="6333124" y="4639893"/>
            <a:ext cx="21607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800" dirty="0">
                <a:solidFill>
                  <a:srgbClr val="000000"/>
                </a:solidFill>
              </a:rPr>
              <a:t>vseh člankov v </a:t>
            </a:r>
          </a:p>
          <a:p>
            <a:r>
              <a:rPr lang="sl-SI" sz="1800" b="1" dirty="0">
                <a:solidFill>
                  <a:srgbClr val="000000"/>
                </a:solidFill>
              </a:rPr>
              <a:t>5 % najboljših </a:t>
            </a:r>
            <a:r>
              <a:rPr lang="sl-SI" sz="1800" dirty="0">
                <a:solidFill>
                  <a:srgbClr val="000000"/>
                </a:solidFill>
              </a:rPr>
              <a:t>znanstvenih revij.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9C0A95-29C7-4395-BFB4-5DC4D605227C}"/>
              </a:ext>
            </a:extLst>
          </p:cNvPr>
          <p:cNvSpPr/>
          <p:nvPr/>
        </p:nvSpPr>
        <p:spPr>
          <a:xfrm>
            <a:off x="9072960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%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D761DB-CDE8-446B-8FA2-489D90A1001B}"/>
              </a:ext>
            </a:extLst>
          </p:cNvPr>
          <p:cNvSpPr/>
          <p:nvPr/>
        </p:nvSpPr>
        <p:spPr>
          <a:xfrm>
            <a:off x="9057707" y="4639893"/>
            <a:ext cx="20493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800" dirty="0">
                <a:solidFill>
                  <a:srgbClr val="000000"/>
                </a:solidFill>
              </a:rPr>
              <a:t>vseh člankov v </a:t>
            </a:r>
          </a:p>
          <a:p>
            <a:r>
              <a:rPr lang="sl-SI" sz="1800" b="1" dirty="0">
                <a:solidFill>
                  <a:srgbClr val="000000"/>
                </a:solidFill>
              </a:rPr>
              <a:t>1 % najboljših </a:t>
            </a:r>
            <a:r>
              <a:rPr lang="sl-SI" sz="1800" dirty="0">
                <a:solidFill>
                  <a:srgbClr val="000000"/>
                </a:solidFill>
              </a:rPr>
              <a:t>znanstvenih revij.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ABD168ED-E455-4E22-BC1B-99B7B2D50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 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906616-45C6-4784-AAA3-6AFB4FA51EDE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6535724" cy="78909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Objave IJS člankov v najboljših znanstvenih revijah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440E9B-13CF-4C8C-9FDA-5AF209CC2654}"/>
              </a:ext>
            </a:extLst>
          </p:cNvPr>
          <p:cNvSpPr txBox="1"/>
          <p:nvPr/>
        </p:nvSpPr>
        <p:spPr>
          <a:xfrm>
            <a:off x="790687" y="6102000"/>
            <a:ext cx="5501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leto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202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3, datum pridobitve podatkov 18. 1. 2024, vir: </a:t>
            </a:r>
            <a:r>
              <a:rPr lang="sl-SI" sz="1100" baseline="0" dirty="0" err="1">
                <a:solidFill>
                  <a:schemeClr val="bg1">
                    <a:lumMod val="50000"/>
                  </a:schemeClr>
                </a:solidFill>
              </a:rPr>
              <a:t>SciVal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6A48FB0-C4E6-440C-9393-48E7EEF0D23E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4D08D102-0727-4FEF-88BF-EF157AE85FF5}"/>
              </a:ext>
            </a:extLst>
          </p:cNvPr>
          <p:cNvSpPr/>
          <p:nvPr/>
        </p:nvSpPr>
        <p:spPr>
          <a:xfrm>
            <a:off x="8926317" y="1261629"/>
            <a:ext cx="3333078" cy="15158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ACE2BCF-F2EE-4153-93FF-3F44BE462376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1.212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člankov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1C6F13-30EC-4FF9-8052-A032AF3D8C2E}"/>
              </a:ext>
            </a:extLst>
          </p:cNvPr>
          <p:cNvSpPr txBox="1"/>
          <p:nvPr/>
        </p:nvSpPr>
        <p:spPr>
          <a:xfrm>
            <a:off x="838200" y="1996115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800" dirty="0">
                <a:solidFill>
                  <a:srgbClr val="000000"/>
                </a:solidFill>
              </a:rPr>
              <a:t>Po </a:t>
            </a:r>
            <a:r>
              <a:rPr lang="sl-SI" sz="1800" dirty="0" err="1">
                <a:solidFill>
                  <a:srgbClr val="000000"/>
                </a:solidFill>
              </a:rPr>
              <a:t>Elsevier</a:t>
            </a:r>
            <a:r>
              <a:rPr lang="sl-SI" sz="1800" dirty="0">
                <a:solidFill>
                  <a:srgbClr val="000000"/>
                </a:solidFill>
              </a:rPr>
              <a:t> </a:t>
            </a:r>
            <a:r>
              <a:rPr lang="sl-SI" sz="1800" dirty="0" err="1">
                <a:solidFill>
                  <a:srgbClr val="000000"/>
                </a:solidFill>
              </a:rPr>
              <a:t>CiteScore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7B528C-DAC1-4F4B-A91F-B982F93E0C5C}"/>
              </a:ext>
            </a:extLst>
          </p:cNvPr>
          <p:cNvPicPr>
            <a:picLocks noChangeAspect="1"/>
          </p:cNvPicPr>
          <p:nvPr/>
        </p:nvPicPr>
        <p:blipFill>
          <a:blip r:embed="rId6">
            <a:grayscl/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226" y="1501307"/>
            <a:ext cx="958249" cy="105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929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0905CA-F062-4C09-B364-726017378B93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06" y="2291085"/>
            <a:ext cx="2190596" cy="1277848"/>
          </a:xfrm>
          <a:prstGeom prst="rect">
            <a:avLst/>
          </a:prstGeom>
        </p:spPr>
      </p:pic>
      <p:pic>
        <p:nvPicPr>
          <p:cNvPr id="4" name="Graphic 3" descr="Linear Graph outline">
            <a:hlinkClick r:id="rId4" action="ppaction://hlinksldjump"/>
            <a:extLst>
              <a:ext uri="{FF2B5EF4-FFF2-40B4-BE49-F238E27FC236}">
                <a16:creationId xmlns:a16="http://schemas.microsoft.com/office/drawing/2014/main" id="{D05BE738-F50B-4DCC-8057-C41F13CAE3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9435" y="240751"/>
            <a:ext cx="506679" cy="50667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B61AE7F-B061-40CF-9D3B-E2E209D7CC3D}"/>
              </a:ext>
            </a:extLst>
          </p:cNvPr>
          <p:cNvSpPr/>
          <p:nvPr/>
        </p:nvSpPr>
        <p:spPr>
          <a:xfrm>
            <a:off x="782690" y="4441120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42.477</a:t>
            </a:r>
            <a:r>
              <a:rPr lang="sl-SI" sz="4400" dirty="0"/>
              <a:t> 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128D08-E322-45D8-92DB-B0ABFB19FDE2}"/>
              </a:ext>
            </a:extLst>
          </p:cNvPr>
          <p:cNvSpPr/>
          <p:nvPr/>
        </p:nvSpPr>
        <p:spPr>
          <a:xfrm>
            <a:off x="782689" y="5158526"/>
            <a:ext cx="1644595" cy="643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00"/>
                </a:solidFill>
              </a:rPr>
              <a:t>c</a:t>
            </a:r>
            <a:r>
              <a:rPr lang="it-IT" sz="1800" dirty="0" err="1">
                <a:solidFill>
                  <a:srgbClr val="000000"/>
                </a:solidFill>
              </a:rPr>
              <a:t>itat</a:t>
            </a:r>
            <a:r>
              <a:rPr lang="sl-SI" sz="1800" dirty="0">
                <a:solidFill>
                  <a:srgbClr val="000000"/>
                </a:solidFill>
              </a:rPr>
              <a:t>ov</a:t>
            </a:r>
            <a:r>
              <a:rPr lang="it-IT" sz="1800" dirty="0">
                <a:solidFill>
                  <a:srgbClr val="000000"/>
                </a:solidFill>
              </a:rPr>
              <a:t> </a:t>
            </a:r>
            <a:r>
              <a:rPr lang="it-IT" sz="1800" dirty="0" err="1">
                <a:solidFill>
                  <a:srgbClr val="000000"/>
                </a:solidFill>
              </a:rPr>
              <a:t>na</a:t>
            </a:r>
            <a:r>
              <a:rPr lang="it-IT" sz="1800" dirty="0">
                <a:solidFill>
                  <a:srgbClr val="000000"/>
                </a:solidFill>
              </a:rPr>
              <a:t> </a:t>
            </a:r>
            <a:r>
              <a:rPr lang="it-IT" sz="1800" dirty="0" err="1">
                <a:solidFill>
                  <a:srgbClr val="000000"/>
                </a:solidFill>
              </a:rPr>
              <a:t>vse</a:t>
            </a:r>
            <a:r>
              <a:rPr lang="it-IT" sz="1800" dirty="0">
                <a:solidFill>
                  <a:srgbClr val="000000"/>
                </a:solidFill>
              </a:rPr>
              <a:t> </a:t>
            </a:r>
            <a:r>
              <a:rPr lang="sl-SI" sz="1800" dirty="0">
                <a:solidFill>
                  <a:srgbClr val="000000"/>
                </a:solidFill>
              </a:rPr>
              <a:t>IJS </a:t>
            </a:r>
            <a:r>
              <a:rPr lang="it-IT" sz="1800" dirty="0" err="1">
                <a:solidFill>
                  <a:srgbClr val="000000"/>
                </a:solidFill>
              </a:rPr>
              <a:t>članke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9C0A95-29C7-4395-BFB4-5DC4D605227C}"/>
              </a:ext>
            </a:extLst>
          </p:cNvPr>
          <p:cNvSpPr/>
          <p:nvPr/>
        </p:nvSpPr>
        <p:spPr>
          <a:xfrm>
            <a:off x="3907164" y="4441120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572.706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D761DB-CDE8-446B-8FA2-489D90A1001B}"/>
              </a:ext>
            </a:extLst>
          </p:cNvPr>
          <p:cNvSpPr/>
          <p:nvPr/>
        </p:nvSpPr>
        <p:spPr>
          <a:xfrm>
            <a:off x="3891911" y="5158524"/>
            <a:ext cx="16445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00"/>
                </a:solidFill>
              </a:rPr>
              <a:t>c</a:t>
            </a:r>
            <a:r>
              <a:rPr lang="it-IT" sz="1800" dirty="0" err="1">
                <a:solidFill>
                  <a:srgbClr val="000000"/>
                </a:solidFill>
              </a:rPr>
              <a:t>itat</a:t>
            </a:r>
            <a:r>
              <a:rPr lang="sl-SI" sz="1800" dirty="0">
                <a:solidFill>
                  <a:srgbClr val="000000"/>
                </a:solidFill>
              </a:rPr>
              <a:t>ov</a:t>
            </a:r>
            <a:r>
              <a:rPr lang="it-IT" sz="1800" dirty="0">
                <a:solidFill>
                  <a:srgbClr val="000000"/>
                </a:solidFill>
              </a:rPr>
              <a:t> </a:t>
            </a:r>
            <a:r>
              <a:rPr lang="it-IT" sz="1800" dirty="0" err="1">
                <a:solidFill>
                  <a:srgbClr val="000000"/>
                </a:solidFill>
              </a:rPr>
              <a:t>na</a:t>
            </a:r>
            <a:r>
              <a:rPr lang="it-IT" sz="1800" dirty="0">
                <a:solidFill>
                  <a:srgbClr val="000000"/>
                </a:solidFill>
              </a:rPr>
              <a:t> </a:t>
            </a:r>
            <a:r>
              <a:rPr lang="it-IT" sz="1800" dirty="0" err="1">
                <a:solidFill>
                  <a:srgbClr val="000000"/>
                </a:solidFill>
              </a:rPr>
              <a:t>vse</a:t>
            </a:r>
            <a:r>
              <a:rPr lang="it-IT" sz="1800" dirty="0">
                <a:solidFill>
                  <a:srgbClr val="000000"/>
                </a:solidFill>
              </a:rPr>
              <a:t> </a:t>
            </a:r>
            <a:r>
              <a:rPr lang="sl-SI" sz="1800" dirty="0">
                <a:solidFill>
                  <a:srgbClr val="000000"/>
                </a:solidFill>
              </a:rPr>
              <a:t>IJS </a:t>
            </a:r>
            <a:r>
              <a:rPr lang="it-IT" sz="1800" dirty="0" err="1">
                <a:solidFill>
                  <a:srgbClr val="000000"/>
                </a:solidFill>
              </a:rPr>
              <a:t>članke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ABD168ED-E455-4E22-BC1B-99B7B2D50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 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906616-45C6-4784-AAA3-6AFB4FA51EDE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5462393" cy="78909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Objave IJS člankov v najboljših znanstvenih revijah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440E9B-13CF-4C8C-9FDA-5AF209CC2654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leto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202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6A48FB0-C4E6-440C-9393-48E7EEF0D23E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4D08D102-0727-4FEF-88BF-EF157AE85FF5}"/>
              </a:ext>
            </a:extLst>
          </p:cNvPr>
          <p:cNvSpPr/>
          <p:nvPr/>
        </p:nvSpPr>
        <p:spPr>
          <a:xfrm>
            <a:off x="8926317" y="1261629"/>
            <a:ext cx="3333078" cy="15158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ACE2BCF-F2EE-4153-93FF-3F44BE462376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909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člankov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1C6F13-30EC-4FF9-8052-A032AF3D8C2E}"/>
              </a:ext>
            </a:extLst>
          </p:cNvPr>
          <p:cNvSpPr txBox="1"/>
          <p:nvPr/>
        </p:nvSpPr>
        <p:spPr>
          <a:xfrm>
            <a:off x="838200" y="1996115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800" dirty="0">
                <a:solidFill>
                  <a:srgbClr val="000000"/>
                </a:solidFill>
              </a:rPr>
              <a:t>Po </a:t>
            </a:r>
            <a:r>
              <a:rPr lang="sl-SI" sz="1800" dirty="0" err="1">
                <a:solidFill>
                  <a:srgbClr val="000000"/>
                </a:solidFill>
              </a:rPr>
              <a:t>Web</a:t>
            </a:r>
            <a:r>
              <a:rPr lang="sl-SI" sz="1800" dirty="0">
                <a:solidFill>
                  <a:srgbClr val="000000"/>
                </a:solidFill>
              </a:rPr>
              <a:t> </a:t>
            </a:r>
            <a:r>
              <a:rPr lang="sl-SI" sz="1800" dirty="0" err="1">
                <a:solidFill>
                  <a:srgbClr val="000000"/>
                </a:solidFill>
              </a:rPr>
              <a:t>of</a:t>
            </a:r>
            <a:r>
              <a:rPr lang="sl-SI" sz="1800" dirty="0">
                <a:solidFill>
                  <a:srgbClr val="000000"/>
                </a:solidFill>
              </a:rPr>
              <a:t> Science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081BA6-E88D-4CE4-8EF7-7897D3B81236}"/>
              </a:ext>
            </a:extLst>
          </p:cNvPr>
          <p:cNvSpPr txBox="1"/>
          <p:nvPr/>
        </p:nvSpPr>
        <p:spPr>
          <a:xfrm>
            <a:off x="3967781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leto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20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00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–20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2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7DFD72A-4C2E-42DB-94AF-5C8264CEF0B1}"/>
              </a:ext>
            </a:extLst>
          </p:cNvPr>
          <p:cNvSpPr/>
          <p:nvPr/>
        </p:nvSpPr>
        <p:spPr>
          <a:xfrm>
            <a:off x="8842300" y="4441120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909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11F930A-D8B9-49F9-AD28-ACB3B02C7ECF}"/>
              </a:ext>
            </a:extLst>
          </p:cNvPr>
          <p:cNvSpPr/>
          <p:nvPr/>
        </p:nvSpPr>
        <p:spPr>
          <a:xfrm>
            <a:off x="8842300" y="5158525"/>
            <a:ext cx="22808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število objavljenih člankov IJS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E58A75C-5EA5-4C86-A44F-8A415352A200}"/>
              </a:ext>
            </a:extLst>
          </p:cNvPr>
          <p:cNvSpPr txBox="1"/>
          <p:nvPr/>
        </p:nvSpPr>
        <p:spPr>
          <a:xfrm>
            <a:off x="892631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leto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202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509F6AD-17D3-49D4-9638-D9C1C23DBFB9}"/>
              </a:ext>
            </a:extLst>
          </p:cNvPr>
          <p:cNvSpPr/>
          <p:nvPr/>
        </p:nvSpPr>
        <p:spPr>
          <a:xfrm>
            <a:off x="868103" y="3671255"/>
            <a:ext cx="647222" cy="647222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138D017-BB84-49DB-85AF-99E10B3FE394}"/>
              </a:ext>
            </a:extLst>
          </p:cNvPr>
          <p:cNvSpPr/>
          <p:nvPr/>
        </p:nvSpPr>
        <p:spPr>
          <a:xfrm>
            <a:off x="943602" y="3536614"/>
            <a:ext cx="5009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4800" b="1" dirty="0">
                <a:solidFill>
                  <a:schemeClr val="bg1"/>
                </a:solidFill>
                <a:latin typeface="Avenir Book" panose="02000503020000020003" pitchFamily="2" charset="0"/>
                <a:ea typeface="Tahoma" panose="020B0604030504040204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C8E29B9-D829-4529-815E-31E800F8A74F}"/>
              </a:ext>
            </a:extLst>
          </p:cNvPr>
          <p:cNvSpPr/>
          <p:nvPr/>
        </p:nvSpPr>
        <p:spPr>
          <a:xfrm>
            <a:off x="4004389" y="3690965"/>
            <a:ext cx="647222" cy="647222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835D580-EBC1-43F4-8562-39C2D430D0A2}"/>
              </a:ext>
            </a:extLst>
          </p:cNvPr>
          <p:cNvSpPr/>
          <p:nvPr/>
        </p:nvSpPr>
        <p:spPr>
          <a:xfrm>
            <a:off x="4079888" y="3556324"/>
            <a:ext cx="5009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4800" b="1" dirty="0">
                <a:solidFill>
                  <a:schemeClr val="bg1"/>
                </a:solidFill>
                <a:latin typeface="Avenir Book" panose="02000503020000020003" pitchFamily="2" charset="0"/>
                <a:ea typeface="Tahoma" panose="020B0604030504040204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CB22D84-D984-4BA3-B4BD-051E3F8559D7}"/>
              </a:ext>
            </a:extLst>
          </p:cNvPr>
          <p:cNvSpPr/>
          <p:nvPr/>
        </p:nvSpPr>
        <p:spPr>
          <a:xfrm>
            <a:off x="8926317" y="3688687"/>
            <a:ext cx="647222" cy="6472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97C33F77-B76D-463E-ABAE-A78BA9FF27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108999" y="3818445"/>
            <a:ext cx="281857" cy="375809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FEE8A2B9-0166-45D6-97D6-929DE1FC6747}"/>
              </a:ext>
            </a:extLst>
          </p:cNvPr>
          <p:cNvSpPr/>
          <p:nvPr/>
        </p:nvSpPr>
        <p:spPr>
          <a:xfrm>
            <a:off x="6244878" y="1258279"/>
            <a:ext cx="2489171" cy="15158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986C674-8D24-4C2F-AB95-C7A5B078464F}"/>
              </a:ext>
            </a:extLst>
          </p:cNvPr>
          <p:cNvSpPr/>
          <p:nvPr/>
        </p:nvSpPr>
        <p:spPr>
          <a:xfrm>
            <a:off x="6391521" y="139516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42.477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citatov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471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phic 22">
            <a:extLst>
              <a:ext uri="{FF2B5EF4-FFF2-40B4-BE49-F238E27FC236}">
                <a16:creationId xmlns:a16="http://schemas.microsoft.com/office/drawing/2014/main" id="{0AADC875-3595-47B5-86E9-948ED23485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26164"/>
          <a:stretch/>
        </p:blipFill>
        <p:spPr>
          <a:xfrm>
            <a:off x="836995" y="0"/>
            <a:ext cx="7183727" cy="366063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869F3D5-C539-4816-BF32-5E2E502A5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Projekti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7C0E1C-D867-4F51-B14F-6FE31A5F1F33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6AC734-BE82-4F47-8CAA-7CB88D6682D1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770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projektov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B29E8D9-AF95-42EA-B756-E690D297A58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19E023F-F6C4-4CE8-9B38-3C0492F67E38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leto 2023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04A5BFA-4F04-4BDB-880F-0A3FC4FBFB68}"/>
              </a:ext>
            </a:extLst>
          </p:cNvPr>
          <p:cNvSpPr/>
          <p:nvPr/>
        </p:nvSpPr>
        <p:spPr>
          <a:xfrm>
            <a:off x="853453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333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0C73FBA-8779-42FD-ADE4-76CEB7FDF9B9}"/>
              </a:ext>
            </a:extLst>
          </p:cNvPr>
          <p:cNvSpPr/>
          <p:nvPr/>
        </p:nvSpPr>
        <p:spPr>
          <a:xfrm>
            <a:off x="838198" y="4639893"/>
            <a:ext cx="24479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projektov, financiranih iz nacionalne agencije </a:t>
            </a:r>
            <a:r>
              <a:rPr lang="sl-SI" b="1" dirty="0" err="1">
                <a:ea typeface="Tahoma" panose="020B0604030504040204" pitchFamily="34" charset="0"/>
                <a:cs typeface="Tahoma" panose="020B0604030504040204" pitchFamily="34" charset="0"/>
              </a:rPr>
              <a:t>Aris</a:t>
            </a:r>
            <a:endParaRPr lang="sl-SI" b="1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181C9D-2517-45BB-8C95-93824AC45AE7}"/>
              </a:ext>
            </a:extLst>
          </p:cNvPr>
          <p:cNvSpPr/>
          <p:nvPr/>
        </p:nvSpPr>
        <p:spPr>
          <a:xfrm>
            <a:off x="3593289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147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85652F-0A8B-483A-A32D-1BFFCC15B6CE}"/>
              </a:ext>
            </a:extLst>
          </p:cNvPr>
          <p:cNvSpPr/>
          <p:nvPr/>
        </p:nvSpPr>
        <p:spPr>
          <a:xfrm>
            <a:off x="3599867" y="4639893"/>
            <a:ext cx="23735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projektov, financiranih iz različnih shem </a:t>
            </a:r>
            <a:r>
              <a:rPr lang="sl-SI" b="1" dirty="0">
                <a:ea typeface="Tahoma" panose="020B0604030504040204" pitchFamily="34" charset="0"/>
                <a:cs typeface="Tahoma" panose="020B0604030504040204" pitchFamily="34" charset="0"/>
              </a:rPr>
              <a:t>Evropske unije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D71A93-D78B-4D0E-B785-8D60131B3D31}"/>
              </a:ext>
            </a:extLst>
          </p:cNvPr>
          <p:cNvSpPr/>
          <p:nvPr/>
        </p:nvSpPr>
        <p:spPr>
          <a:xfrm>
            <a:off x="6333125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158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04DE150-DB03-49AB-A3E2-66CD344F4157}"/>
              </a:ext>
            </a:extLst>
          </p:cNvPr>
          <p:cNvSpPr/>
          <p:nvPr/>
        </p:nvSpPr>
        <p:spPr>
          <a:xfrm>
            <a:off x="6333124" y="4639893"/>
            <a:ext cx="23648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ea typeface="Tahoma" panose="020B0604030504040204" pitchFamily="34" charset="0"/>
                <a:cs typeface="Tahoma" panose="020B0604030504040204" pitchFamily="34" charset="0"/>
              </a:rPr>
              <a:t>tržnih projektov </a:t>
            </a:r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–</a:t>
            </a:r>
          </a:p>
          <a:p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domači trg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8A3D6F-976F-4942-B982-8EF48FA04FF7}"/>
              </a:ext>
            </a:extLst>
          </p:cNvPr>
          <p:cNvSpPr/>
          <p:nvPr/>
        </p:nvSpPr>
        <p:spPr>
          <a:xfrm>
            <a:off x="9072960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132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886B796-C043-4AE6-B011-A7EA026C747C}"/>
              </a:ext>
            </a:extLst>
          </p:cNvPr>
          <p:cNvSpPr/>
          <p:nvPr/>
        </p:nvSpPr>
        <p:spPr>
          <a:xfrm>
            <a:off x="9057706" y="4639893"/>
            <a:ext cx="26766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ea typeface="Tahoma" panose="020B0604030504040204" pitchFamily="34" charset="0"/>
                <a:cs typeface="Tahoma" panose="020B0604030504040204" pitchFamily="34" charset="0"/>
              </a:rPr>
              <a:t>tržnih projektov </a:t>
            </a:r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</a:p>
          <a:p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mednarodni trg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D2FB398-191F-40DC-8226-154634E98E32}"/>
              </a:ext>
            </a:extLst>
          </p:cNvPr>
          <p:cNvSpPr txBox="1"/>
          <p:nvPr/>
        </p:nvSpPr>
        <p:spPr>
          <a:xfrm>
            <a:off x="838200" y="1565687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Število vseh projektov v letu 2023</a:t>
            </a:r>
          </a:p>
        </p:txBody>
      </p:sp>
    </p:spTree>
    <p:extLst>
      <p:ext uri="{BB962C8B-B14F-4D97-AF65-F5344CB8AC3E}">
        <p14:creationId xmlns:p14="http://schemas.microsoft.com/office/powerpoint/2010/main" val="1846349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F4887644-DEC7-4224-BE6F-FEC39FDDEAAE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10338996" cy="44152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Institut in </a:t>
            </a:r>
            <a:r>
              <a:rPr lang="sl-SI" sz="2800" b="1" dirty="0"/>
              <a:t>Evropski raziskovalni svet </a:t>
            </a:r>
            <a:r>
              <a:rPr lang="sl-SI" dirty="0"/>
              <a:t>(ERC)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5C9912-D089-43E5-AFFD-749B8E527EDB}"/>
              </a:ext>
            </a:extLst>
          </p:cNvPr>
          <p:cNvSpPr txBox="1"/>
          <p:nvPr/>
        </p:nvSpPr>
        <p:spPr>
          <a:xfrm>
            <a:off x="838200" y="1565687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IJS je </a:t>
            </a:r>
            <a:r>
              <a:rPr lang="en-US" dirty="0" err="1"/>
              <a:t>ponosen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l-SI" dirty="0"/>
              <a:t>vse</a:t>
            </a:r>
            <a:r>
              <a:rPr lang="en-US" dirty="0"/>
              <a:t> ERC</a:t>
            </a:r>
            <a:r>
              <a:rPr lang="sl-SI" dirty="0"/>
              <a:t>-</a:t>
            </a:r>
            <a:r>
              <a:rPr lang="en-US" dirty="0" err="1"/>
              <a:t>projekt</a:t>
            </a:r>
            <a:r>
              <a:rPr lang="sl-SI" dirty="0"/>
              <a:t>e</a:t>
            </a:r>
          </a:p>
        </p:txBody>
      </p:sp>
      <p:sp>
        <p:nvSpPr>
          <p:cNvPr id="37" name="Content Placeholder 6">
            <a:extLst>
              <a:ext uri="{FF2B5EF4-FFF2-40B4-BE49-F238E27FC236}">
                <a16:creationId xmlns:a16="http://schemas.microsoft.com/office/drawing/2014/main" id="{A9957765-522B-4803-809D-C9A81FF8D15E}"/>
              </a:ext>
            </a:extLst>
          </p:cNvPr>
          <p:cNvSpPr txBox="1">
            <a:spLocks/>
          </p:cNvSpPr>
          <p:nvPr/>
        </p:nvSpPr>
        <p:spPr>
          <a:xfrm>
            <a:off x="1219992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161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9" name="Content Placeholder 6">
            <a:extLst>
              <a:ext uri="{FF2B5EF4-FFF2-40B4-BE49-F238E27FC236}">
                <a16:creationId xmlns:a16="http://schemas.microsoft.com/office/drawing/2014/main" id="{5A74B9C4-D8F6-41F2-B3DF-6960693914DE}"/>
              </a:ext>
            </a:extLst>
          </p:cNvPr>
          <p:cNvSpPr txBox="1">
            <a:spLocks/>
          </p:cNvSpPr>
          <p:nvPr/>
        </p:nvSpPr>
        <p:spPr>
          <a:xfrm>
            <a:off x="4846315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251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9437B7-336C-4932-BDF9-359326A7BF13}"/>
              </a:ext>
            </a:extLst>
          </p:cNvPr>
          <p:cNvSpPr txBox="1"/>
          <p:nvPr/>
        </p:nvSpPr>
        <p:spPr>
          <a:xfrm>
            <a:off x="2204317" y="2454181"/>
            <a:ext cx="620163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1973263" algn="l"/>
                <a:tab pos="4303713" algn="l"/>
              </a:tabLst>
            </a:pPr>
            <a:r>
              <a:rPr lang="sl-SI" b="1" dirty="0"/>
              <a:t>D. Mihailović </a:t>
            </a:r>
            <a:r>
              <a:rPr lang="sl-SI" dirty="0"/>
              <a:t>	ERC-2012-AdG 	TRAJECTORY</a:t>
            </a:r>
          </a:p>
          <a:p>
            <a:pPr defTabSz="1374775">
              <a:spcAft>
                <a:spcPts val="1200"/>
              </a:spcAft>
              <a:tabLst>
                <a:tab pos="984250" algn="l"/>
                <a:tab pos="1973263" algn="l"/>
                <a:tab pos="4303713" algn="l"/>
              </a:tabLst>
            </a:pPr>
            <a:r>
              <a:rPr lang="sl-SI" b="1" dirty="0"/>
              <a:t>D. Mihailović </a:t>
            </a:r>
            <a:r>
              <a:rPr lang="sl-SI" dirty="0"/>
              <a:t>	ERC-2017-PoC 	Umem4QC</a:t>
            </a:r>
          </a:p>
          <a:p>
            <a:pPr defTabSz="1374775">
              <a:tabLst>
                <a:tab pos="984250" algn="l"/>
                <a:tab pos="1973263" algn="l"/>
                <a:tab pos="4303713" algn="l"/>
              </a:tabLst>
            </a:pPr>
            <a:r>
              <a:rPr lang="sl-SI" b="1" dirty="0"/>
              <a:t>M. Humar </a:t>
            </a:r>
            <a:r>
              <a:rPr lang="sl-SI" dirty="0"/>
              <a:t>	ERC-2019-StG 	CELL-</a:t>
            </a:r>
            <a:r>
              <a:rPr lang="sl-SI" dirty="0" err="1"/>
              <a:t>Lasers</a:t>
            </a:r>
            <a:endParaRPr lang="sl-SI" dirty="0"/>
          </a:p>
          <a:p>
            <a:pPr defTabSz="1374775">
              <a:tabLst>
                <a:tab pos="984250" algn="l"/>
                <a:tab pos="1973263" algn="l"/>
                <a:tab pos="4303713" algn="l"/>
              </a:tabLst>
            </a:pPr>
            <a:r>
              <a:rPr lang="sl-SI" b="1" dirty="0"/>
              <a:t>P. Križan </a:t>
            </a:r>
            <a:r>
              <a:rPr lang="sl-SI" dirty="0"/>
              <a:t>		ERC-2019-AdG 	FAIME</a:t>
            </a:r>
          </a:p>
          <a:p>
            <a:pPr defTabSz="1374775">
              <a:tabLst>
                <a:tab pos="984250" algn="l"/>
                <a:tab pos="1973263" algn="l"/>
                <a:tab pos="4303713" algn="l"/>
              </a:tabLst>
            </a:pPr>
            <a:r>
              <a:rPr lang="sl-SI" b="1" dirty="0"/>
              <a:t>I. Muševič </a:t>
            </a:r>
            <a:r>
              <a:rPr lang="sl-SI" dirty="0"/>
              <a:t>	ERC-2019-AdG 	LOGOS</a:t>
            </a:r>
          </a:p>
          <a:p>
            <a:pPr defTabSz="1374775">
              <a:spcAft>
                <a:spcPts val="1200"/>
              </a:spcAft>
              <a:tabLst>
                <a:tab pos="984250" algn="l"/>
                <a:tab pos="1973263" algn="l"/>
                <a:tab pos="4303713" algn="l"/>
              </a:tabLst>
            </a:pPr>
            <a:r>
              <a:rPr lang="sl-SI" b="1" dirty="0"/>
              <a:t>M. Lozinšek </a:t>
            </a:r>
            <a:r>
              <a:rPr lang="sl-SI" dirty="0"/>
              <a:t>	ERC-2020-StG 	</a:t>
            </a:r>
            <a:r>
              <a:rPr lang="sl-SI" dirty="0" err="1"/>
              <a:t>HiPeR</a:t>
            </a:r>
            <a:r>
              <a:rPr lang="sl-SI" dirty="0"/>
              <a:t>-F</a:t>
            </a:r>
          </a:p>
          <a:p>
            <a:pPr defTabSz="1374775">
              <a:tabLst>
                <a:tab pos="984250" algn="l"/>
                <a:tab pos="1973263" algn="l"/>
                <a:tab pos="4303713" algn="l"/>
              </a:tabLst>
            </a:pPr>
            <a:r>
              <a:rPr lang="sl-SI" b="1" dirty="0"/>
              <a:t>P. Križan </a:t>
            </a:r>
            <a:r>
              <a:rPr lang="sl-SI" dirty="0"/>
              <a:t>		ERC-2022-PoC 	</a:t>
            </a:r>
            <a:r>
              <a:rPr lang="sl-SI" dirty="0" err="1"/>
              <a:t>CherPET</a:t>
            </a:r>
            <a:endParaRPr lang="sl-SI" dirty="0"/>
          </a:p>
          <a:p>
            <a:pPr defTabSz="1374775">
              <a:spcAft>
                <a:spcPts val="1200"/>
              </a:spcAft>
              <a:tabLst>
                <a:tab pos="984250" algn="l"/>
                <a:tab pos="1973263" algn="l"/>
                <a:tab pos="4303713" algn="l"/>
              </a:tabLst>
            </a:pPr>
            <a:r>
              <a:rPr lang="sl-SI" b="1" dirty="0"/>
              <a:t>Z. Lenarčič </a:t>
            </a:r>
            <a:r>
              <a:rPr lang="sl-SI" dirty="0"/>
              <a:t>	ERC-2022-StG 	</a:t>
            </a:r>
            <a:r>
              <a:rPr lang="sl-SI" dirty="0" err="1"/>
              <a:t>DrumS</a:t>
            </a:r>
            <a:endParaRPr lang="sl-SI" dirty="0"/>
          </a:p>
          <a:p>
            <a:pPr defTabSz="1374775">
              <a:tabLst>
                <a:tab pos="984250" algn="l"/>
                <a:tab pos="1973263" algn="l"/>
                <a:tab pos="4303713" algn="l"/>
              </a:tabLst>
            </a:pPr>
            <a:r>
              <a:rPr lang="sl-SI" dirty="0">
                <a:latin typeface="+mj-lt"/>
              </a:rPr>
              <a:t>L. Vidmar</a:t>
            </a:r>
            <a:r>
              <a:rPr lang="sl-SI" dirty="0"/>
              <a:t>		</a:t>
            </a:r>
            <a:r>
              <a:rPr lang="sl-SI" sz="1800" dirty="0">
                <a:effectLst/>
              </a:rPr>
              <a:t>ERC-2023-CoG</a:t>
            </a:r>
            <a:r>
              <a:rPr lang="sl-SI" dirty="0"/>
              <a:t>	</a:t>
            </a:r>
            <a:r>
              <a:rPr lang="sl-SI" sz="1800" dirty="0" err="1">
                <a:effectLst/>
              </a:rPr>
              <a:t>Boundary</a:t>
            </a:r>
            <a:r>
              <a:rPr lang="sl-SI" dirty="0"/>
              <a:t>		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7E33537-F509-4B8C-B39C-DD4E1DD5FC92}"/>
              </a:ext>
            </a:extLst>
          </p:cNvPr>
          <p:cNvSpPr txBox="1"/>
          <p:nvPr/>
        </p:nvSpPr>
        <p:spPr>
          <a:xfrm>
            <a:off x="838199" y="2392640"/>
            <a:ext cx="1076318" cy="43088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2012</a:t>
            </a:r>
            <a:endParaRPr lang="sl-SI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7B8E27C-9261-47C9-AB1A-29DF571CF613}"/>
              </a:ext>
            </a:extLst>
          </p:cNvPr>
          <p:cNvSpPr txBox="1"/>
          <p:nvPr/>
        </p:nvSpPr>
        <p:spPr>
          <a:xfrm>
            <a:off x="838199" y="3660672"/>
            <a:ext cx="1076318" cy="43088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2019</a:t>
            </a:r>
            <a:endParaRPr lang="sl-SI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B1779FE-D18E-4A7B-9AFD-D5ADC94150CF}"/>
              </a:ext>
            </a:extLst>
          </p:cNvPr>
          <p:cNvSpPr txBox="1"/>
          <p:nvPr/>
        </p:nvSpPr>
        <p:spPr>
          <a:xfrm>
            <a:off x="838199" y="2812281"/>
            <a:ext cx="1076318" cy="43088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2017</a:t>
            </a:r>
            <a:endParaRPr lang="sl-SI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0D5D340-CEBD-4A1E-A1AF-CE43348EC403}"/>
              </a:ext>
            </a:extLst>
          </p:cNvPr>
          <p:cNvSpPr txBox="1"/>
          <p:nvPr/>
        </p:nvSpPr>
        <p:spPr>
          <a:xfrm>
            <a:off x="838199" y="4601345"/>
            <a:ext cx="1076318" cy="43088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2022</a:t>
            </a:r>
            <a:endParaRPr lang="sl-SI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37D5D50-FDA8-4A32-B8E1-961CCA787526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6D6512E2-EDA5-49CB-93A4-2406D3EB9776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ERC-projektov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0FAB85EA-7BF4-4692-BE94-F1D89AFC1E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21205" y="3174780"/>
            <a:ext cx="2487323" cy="248732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82A0B6A-8288-4E12-A641-964840F122BF}"/>
              </a:ext>
            </a:extLst>
          </p:cNvPr>
          <p:cNvSpPr txBox="1"/>
          <p:nvPr/>
        </p:nvSpPr>
        <p:spPr>
          <a:xfrm>
            <a:off x="838199" y="5224170"/>
            <a:ext cx="1076318" cy="43088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2200" b="1">
                <a:solidFill>
                  <a:schemeClr val="tx2">
                    <a:lumMod val="60000"/>
                    <a:lumOff val="40000"/>
                  </a:schemeClr>
                </a:solidFill>
              </a:rPr>
              <a:t>2023</a:t>
            </a:r>
            <a:endParaRPr lang="sl-SI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031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869F3D5-C539-4816-BF32-5E2E502A5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Programi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7C0E1C-D867-4F51-B14F-6FE31A5F1F33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6AC734-BE82-4F47-8CAA-7CB88D6682D1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46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programov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B29E8D9-AF95-42EA-B756-E690D297A58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D2FB398-191F-40DC-8226-154634E98E32}"/>
              </a:ext>
            </a:extLst>
          </p:cNvPr>
          <p:cNvSpPr txBox="1"/>
          <p:nvPr/>
        </p:nvSpPr>
        <p:spPr>
          <a:xfrm>
            <a:off x="838201" y="1565687"/>
            <a:ext cx="310387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Število programov po področjih v letu 2023 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228630F-8801-4C3B-8E03-F4896403242C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42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0609" y="1583614"/>
            <a:ext cx="2399943" cy="518144"/>
          </a:xfrm>
          <a:prstGeom prst="rect">
            <a:avLst/>
          </a:prstGeom>
        </p:spPr>
      </p:pic>
      <p:sp>
        <p:nvSpPr>
          <p:cNvPr id="24" name="Content Placeholder 6">
            <a:extLst>
              <a:ext uri="{FF2B5EF4-FFF2-40B4-BE49-F238E27FC236}">
                <a16:creationId xmlns:a16="http://schemas.microsoft.com/office/drawing/2014/main" id="{579127E3-7E22-4442-94FA-8DEAAB953B14}"/>
              </a:ext>
            </a:extLst>
          </p:cNvPr>
          <p:cNvSpPr txBox="1">
            <a:spLocks/>
          </p:cNvSpPr>
          <p:nvPr/>
        </p:nvSpPr>
        <p:spPr>
          <a:xfrm>
            <a:off x="897939" y="2576769"/>
            <a:ext cx="2488676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b="1" dirty="0"/>
              <a:t>Elektronika in informacijske tehnologije</a:t>
            </a:r>
            <a:endParaRPr lang="en-GB" dirty="0"/>
          </a:p>
        </p:txBody>
      </p:sp>
      <p:sp>
        <p:nvSpPr>
          <p:cNvPr id="25" name="Content Placeholder 6">
            <a:extLst>
              <a:ext uri="{FF2B5EF4-FFF2-40B4-BE49-F238E27FC236}">
                <a16:creationId xmlns:a16="http://schemas.microsoft.com/office/drawing/2014/main" id="{6E63F92E-6A5A-45FF-99F6-17D30848D9D3}"/>
              </a:ext>
            </a:extLst>
          </p:cNvPr>
          <p:cNvSpPr txBox="1">
            <a:spLocks/>
          </p:cNvSpPr>
          <p:nvPr/>
        </p:nvSpPr>
        <p:spPr>
          <a:xfrm>
            <a:off x="3632722" y="2576769"/>
            <a:ext cx="213147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 err="1"/>
              <a:t>Fizika</a:t>
            </a:r>
            <a:r>
              <a:rPr lang="en-US" sz="1800" b="1" dirty="0"/>
              <a:t>, j</a:t>
            </a:r>
            <a:r>
              <a:rPr lang="sl-SI" sz="1800" b="1" dirty="0" err="1"/>
              <a:t>edrska</a:t>
            </a:r>
            <a:r>
              <a:rPr lang="sl-SI" sz="1800" b="1" dirty="0"/>
              <a:t> tehnika in energetika</a:t>
            </a:r>
            <a:endParaRPr lang="en-US" sz="1800" dirty="0"/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1E45E5AE-ADBA-4470-A4B0-A00E1C34E0A5}"/>
              </a:ext>
            </a:extLst>
          </p:cNvPr>
          <p:cNvSpPr txBox="1">
            <a:spLocks/>
          </p:cNvSpPr>
          <p:nvPr/>
        </p:nvSpPr>
        <p:spPr>
          <a:xfrm>
            <a:off x="6186335" y="2584468"/>
            <a:ext cx="213147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1800" b="1" dirty="0"/>
              <a:t>Kemija, biokemija, materiali in okolje</a:t>
            </a:r>
            <a:endParaRPr lang="en-GB" sz="18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4746C7B-DB98-4DE2-88F8-6827910CC32E}"/>
              </a:ext>
            </a:extLst>
          </p:cNvPr>
          <p:cNvSpPr/>
          <p:nvPr/>
        </p:nvSpPr>
        <p:spPr>
          <a:xfrm>
            <a:off x="935243" y="4952999"/>
            <a:ext cx="659876" cy="10564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ACE574C-EC87-4BE8-A8CD-19BDD44122F1}"/>
              </a:ext>
            </a:extLst>
          </p:cNvPr>
          <p:cNvSpPr/>
          <p:nvPr/>
        </p:nvSpPr>
        <p:spPr>
          <a:xfrm>
            <a:off x="3632722" y="3429000"/>
            <a:ext cx="659876" cy="25804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873D133-577B-4923-B57E-89D51C29F20D}"/>
              </a:ext>
            </a:extLst>
          </p:cNvPr>
          <p:cNvSpPr/>
          <p:nvPr/>
        </p:nvSpPr>
        <p:spPr>
          <a:xfrm>
            <a:off x="6330201" y="4351096"/>
            <a:ext cx="659876" cy="1658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accent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FFA8D43-2052-4BAD-BD82-0C9861B3F1B6}"/>
              </a:ext>
            </a:extLst>
          </p:cNvPr>
          <p:cNvSpPr/>
          <p:nvPr/>
        </p:nvSpPr>
        <p:spPr>
          <a:xfrm>
            <a:off x="7081066" y="5252719"/>
            <a:ext cx="659876" cy="756775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7522861-F78D-4C2C-AB5E-A1B086B3760D}"/>
              </a:ext>
            </a:extLst>
          </p:cNvPr>
          <p:cNvSpPr/>
          <p:nvPr/>
        </p:nvSpPr>
        <p:spPr>
          <a:xfrm>
            <a:off x="4383587" y="5252720"/>
            <a:ext cx="659876" cy="756775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7232292-009C-4096-8E24-A7E9B7DC0B25}"/>
              </a:ext>
            </a:extLst>
          </p:cNvPr>
          <p:cNvSpPr/>
          <p:nvPr/>
        </p:nvSpPr>
        <p:spPr>
          <a:xfrm>
            <a:off x="1686108" y="5867400"/>
            <a:ext cx="659876" cy="142095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7" name="Content Placeholder 6">
            <a:extLst>
              <a:ext uri="{FF2B5EF4-FFF2-40B4-BE49-F238E27FC236}">
                <a16:creationId xmlns:a16="http://schemas.microsoft.com/office/drawing/2014/main" id="{F0317ADB-9D76-46D9-9D68-D6AE637B3EA5}"/>
              </a:ext>
            </a:extLst>
          </p:cNvPr>
          <p:cNvSpPr txBox="1">
            <a:spLocks/>
          </p:cNvSpPr>
          <p:nvPr/>
        </p:nvSpPr>
        <p:spPr>
          <a:xfrm>
            <a:off x="935242" y="5599935"/>
            <a:ext cx="659877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7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8" name="Content Placeholder 6">
            <a:extLst>
              <a:ext uri="{FF2B5EF4-FFF2-40B4-BE49-F238E27FC236}">
                <a16:creationId xmlns:a16="http://schemas.microsoft.com/office/drawing/2014/main" id="{08F74434-CFC3-49DE-A8F9-1CF728C49BD3}"/>
              </a:ext>
            </a:extLst>
          </p:cNvPr>
          <p:cNvSpPr txBox="1">
            <a:spLocks/>
          </p:cNvSpPr>
          <p:nvPr/>
        </p:nvSpPr>
        <p:spPr>
          <a:xfrm>
            <a:off x="1686108" y="5599935"/>
            <a:ext cx="659876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/>
              <a:t>1</a:t>
            </a:r>
            <a:endParaRPr lang="en-GB" dirty="0"/>
          </a:p>
        </p:txBody>
      </p:sp>
      <p:sp>
        <p:nvSpPr>
          <p:cNvPr id="39" name="Content Placeholder 6">
            <a:extLst>
              <a:ext uri="{FF2B5EF4-FFF2-40B4-BE49-F238E27FC236}">
                <a16:creationId xmlns:a16="http://schemas.microsoft.com/office/drawing/2014/main" id="{310A1C2C-00CD-4D4A-BDBD-3AD39519D30C}"/>
              </a:ext>
            </a:extLst>
          </p:cNvPr>
          <p:cNvSpPr txBox="1">
            <a:spLocks/>
          </p:cNvSpPr>
          <p:nvPr/>
        </p:nvSpPr>
        <p:spPr>
          <a:xfrm>
            <a:off x="3540422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17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0" name="Content Placeholder 6">
            <a:extLst>
              <a:ext uri="{FF2B5EF4-FFF2-40B4-BE49-F238E27FC236}">
                <a16:creationId xmlns:a16="http://schemas.microsoft.com/office/drawing/2014/main" id="{956502A4-0021-4F41-A3CB-233FCA505EA1}"/>
              </a:ext>
            </a:extLst>
          </p:cNvPr>
          <p:cNvSpPr txBox="1">
            <a:spLocks/>
          </p:cNvSpPr>
          <p:nvPr/>
        </p:nvSpPr>
        <p:spPr>
          <a:xfrm>
            <a:off x="4383586" y="5662103"/>
            <a:ext cx="652606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5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1" name="Content Placeholder 6">
            <a:extLst>
              <a:ext uri="{FF2B5EF4-FFF2-40B4-BE49-F238E27FC236}">
                <a16:creationId xmlns:a16="http://schemas.microsoft.com/office/drawing/2014/main" id="{0FBA515B-8D75-4F86-A35D-C4EC59C3E6A4}"/>
              </a:ext>
            </a:extLst>
          </p:cNvPr>
          <p:cNvSpPr txBox="1">
            <a:spLocks/>
          </p:cNvSpPr>
          <p:nvPr/>
        </p:nvSpPr>
        <p:spPr>
          <a:xfrm>
            <a:off x="6337471" y="5662103"/>
            <a:ext cx="652606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11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2" name="Content Placeholder 6">
            <a:extLst>
              <a:ext uri="{FF2B5EF4-FFF2-40B4-BE49-F238E27FC236}">
                <a16:creationId xmlns:a16="http://schemas.microsoft.com/office/drawing/2014/main" id="{C456F139-0C7B-4E2E-BF75-EAEF43874FB1}"/>
              </a:ext>
            </a:extLst>
          </p:cNvPr>
          <p:cNvSpPr txBox="1">
            <a:spLocks/>
          </p:cNvSpPr>
          <p:nvPr/>
        </p:nvSpPr>
        <p:spPr>
          <a:xfrm>
            <a:off x="7081066" y="5662103"/>
            <a:ext cx="659877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5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91C6433-5257-462E-9296-1C625D89F74A}"/>
              </a:ext>
            </a:extLst>
          </p:cNvPr>
          <p:cNvSpPr/>
          <p:nvPr/>
        </p:nvSpPr>
        <p:spPr>
          <a:xfrm>
            <a:off x="9623304" y="3896927"/>
            <a:ext cx="1765176" cy="176517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C1668913-794E-40E5-8447-AC648880FCE8}"/>
              </a:ext>
            </a:extLst>
          </p:cNvPr>
          <p:cNvSpPr/>
          <p:nvPr/>
        </p:nvSpPr>
        <p:spPr>
          <a:xfrm>
            <a:off x="9367121" y="3500289"/>
            <a:ext cx="988287" cy="98828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72CCAE9-930B-4C79-A59D-CC3D03A79DB6}"/>
              </a:ext>
            </a:extLst>
          </p:cNvPr>
          <p:cNvSpPr txBox="1"/>
          <p:nvPr/>
        </p:nvSpPr>
        <p:spPr>
          <a:xfrm>
            <a:off x="9793965" y="4573464"/>
            <a:ext cx="1347121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bg1"/>
                </a:solidFill>
              </a:rPr>
              <a:t>35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bg1"/>
                </a:solidFill>
              </a:rPr>
              <a:t>IJS nosilec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B0829A4-57AE-41F9-A1C9-5E41E86BC772}"/>
              </a:ext>
            </a:extLst>
          </p:cNvPr>
          <p:cNvSpPr txBox="1"/>
          <p:nvPr/>
        </p:nvSpPr>
        <p:spPr>
          <a:xfrm>
            <a:off x="7424036" y="3506760"/>
            <a:ext cx="134712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accent6"/>
                </a:solidFill>
              </a:rPr>
              <a:t>11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accent6"/>
                </a:solidFill>
              </a:rPr>
              <a:t>IJS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accent6"/>
                </a:solidFill>
              </a:rPr>
              <a:t>sodeluje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4131EA8-790C-4EF8-BDEB-4D8B7440DD48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leto 2023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2B315517-81D7-4171-B25B-F21A57966C40}"/>
              </a:ext>
            </a:extLst>
          </p:cNvPr>
          <p:cNvCxnSpPr>
            <a:cxnSpLocks/>
          </p:cNvCxnSpPr>
          <p:nvPr/>
        </p:nvCxnSpPr>
        <p:spPr>
          <a:xfrm flipH="1">
            <a:off x="8926317" y="3793341"/>
            <a:ext cx="807771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99776161-3DD0-4832-9A10-DFCF3584DEFE}"/>
              </a:ext>
            </a:extLst>
          </p:cNvPr>
          <p:cNvCxnSpPr>
            <a:cxnSpLocks/>
          </p:cNvCxnSpPr>
          <p:nvPr/>
        </p:nvCxnSpPr>
        <p:spPr>
          <a:xfrm>
            <a:off x="8926317" y="3510052"/>
            <a:ext cx="0" cy="1002051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0810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23363820-6FD7-415F-9D6D-7731D056E533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B8F8C236-F6A0-4DAC-912A-E00E6809BBBF}"/>
              </a:ext>
            </a:extLst>
          </p:cNvPr>
          <p:cNvSpPr txBox="1">
            <a:spLocks/>
          </p:cNvSpPr>
          <p:nvPr/>
        </p:nvSpPr>
        <p:spPr>
          <a:xfrm>
            <a:off x="838200" y="1124158"/>
            <a:ext cx="5689922" cy="1325563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Prihodki iz naslova programov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2F5EEE7-365E-4F64-AB1B-444D8964EA1D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19,059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mio. €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9D9A1E37-7151-44C1-8922-19915532AC3E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712CE468-D6CA-440E-A43A-FECA1E846931}"/>
              </a:ext>
            </a:extLst>
          </p:cNvPr>
          <p:cNvSpPr txBox="1"/>
          <p:nvPr/>
        </p:nvSpPr>
        <p:spPr>
          <a:xfrm>
            <a:off x="838201" y="1565687"/>
            <a:ext cx="310387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Prihodki iz naslova programov po področjih v letu 2023 </a:t>
            </a:r>
          </a:p>
        </p:txBody>
      </p:sp>
      <p:pic>
        <p:nvPicPr>
          <p:cNvPr id="55" name="Graphic 54">
            <a:extLst>
              <a:ext uri="{FF2B5EF4-FFF2-40B4-BE49-F238E27FC236}">
                <a16:creationId xmlns:a16="http://schemas.microsoft.com/office/drawing/2014/main" id="{B7809210-6807-4BD9-9207-143D8147B012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42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0609" y="1583614"/>
            <a:ext cx="2399943" cy="518144"/>
          </a:xfrm>
          <a:prstGeom prst="rect">
            <a:avLst/>
          </a:prstGeom>
        </p:spPr>
      </p:pic>
      <p:sp>
        <p:nvSpPr>
          <p:cNvPr id="56" name="Content Placeholder 6">
            <a:extLst>
              <a:ext uri="{FF2B5EF4-FFF2-40B4-BE49-F238E27FC236}">
                <a16:creationId xmlns:a16="http://schemas.microsoft.com/office/drawing/2014/main" id="{4A107D9E-60BF-46E8-AF7D-079E43D6281A}"/>
              </a:ext>
            </a:extLst>
          </p:cNvPr>
          <p:cNvSpPr txBox="1">
            <a:spLocks/>
          </p:cNvSpPr>
          <p:nvPr/>
        </p:nvSpPr>
        <p:spPr>
          <a:xfrm>
            <a:off x="897939" y="2576769"/>
            <a:ext cx="2488676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b="1" dirty="0"/>
              <a:t>Elektronika in informacijske tehnologije</a:t>
            </a:r>
            <a:endParaRPr lang="en-GB" dirty="0"/>
          </a:p>
        </p:txBody>
      </p:sp>
      <p:sp>
        <p:nvSpPr>
          <p:cNvPr id="57" name="Content Placeholder 6">
            <a:extLst>
              <a:ext uri="{FF2B5EF4-FFF2-40B4-BE49-F238E27FC236}">
                <a16:creationId xmlns:a16="http://schemas.microsoft.com/office/drawing/2014/main" id="{FAA93AAB-1ED0-49F3-B0C1-7FADFE859F6E}"/>
              </a:ext>
            </a:extLst>
          </p:cNvPr>
          <p:cNvSpPr txBox="1">
            <a:spLocks/>
          </p:cNvSpPr>
          <p:nvPr/>
        </p:nvSpPr>
        <p:spPr>
          <a:xfrm>
            <a:off x="3632722" y="2576769"/>
            <a:ext cx="213147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 err="1"/>
              <a:t>Fizika</a:t>
            </a:r>
            <a:r>
              <a:rPr lang="en-US" sz="1800" b="1" dirty="0"/>
              <a:t>, j</a:t>
            </a:r>
            <a:r>
              <a:rPr lang="sl-SI" sz="1800" b="1" dirty="0" err="1"/>
              <a:t>edrska</a:t>
            </a:r>
            <a:r>
              <a:rPr lang="sl-SI" sz="1800" b="1" dirty="0"/>
              <a:t> tehnika in energetika</a:t>
            </a:r>
            <a:endParaRPr lang="en-US" sz="1800" dirty="0"/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58" name="Content Placeholder 6">
            <a:extLst>
              <a:ext uri="{FF2B5EF4-FFF2-40B4-BE49-F238E27FC236}">
                <a16:creationId xmlns:a16="http://schemas.microsoft.com/office/drawing/2014/main" id="{B0B6C078-A5BE-4958-A454-BFB090F30D55}"/>
              </a:ext>
            </a:extLst>
          </p:cNvPr>
          <p:cNvSpPr txBox="1">
            <a:spLocks/>
          </p:cNvSpPr>
          <p:nvPr/>
        </p:nvSpPr>
        <p:spPr>
          <a:xfrm>
            <a:off x="6186335" y="2584468"/>
            <a:ext cx="213147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1800" b="1" dirty="0"/>
              <a:t>Kemija, biokemija, materiali in okolje</a:t>
            </a:r>
            <a:endParaRPr lang="en-GB" sz="1800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A9D50A3-729F-4F45-8751-E42D3D27ADCB}"/>
              </a:ext>
            </a:extLst>
          </p:cNvPr>
          <p:cNvSpPr/>
          <p:nvPr/>
        </p:nvSpPr>
        <p:spPr>
          <a:xfrm>
            <a:off x="935243" y="4925421"/>
            <a:ext cx="659876" cy="10840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91D1BD40-B195-47C5-828B-5A4B8480243D}"/>
              </a:ext>
            </a:extLst>
          </p:cNvPr>
          <p:cNvSpPr/>
          <p:nvPr/>
        </p:nvSpPr>
        <p:spPr>
          <a:xfrm>
            <a:off x="3632722" y="3429000"/>
            <a:ext cx="659876" cy="25804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0B3EB25-707A-42F7-AADA-9599DCA44D6F}"/>
              </a:ext>
            </a:extLst>
          </p:cNvPr>
          <p:cNvSpPr/>
          <p:nvPr/>
        </p:nvSpPr>
        <p:spPr>
          <a:xfrm>
            <a:off x="6330201" y="3854004"/>
            <a:ext cx="659876" cy="21554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accent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D4AD986-C3BA-4B70-B3ED-9B6A34BDF541}"/>
              </a:ext>
            </a:extLst>
          </p:cNvPr>
          <p:cNvSpPr/>
          <p:nvPr/>
        </p:nvSpPr>
        <p:spPr>
          <a:xfrm>
            <a:off x="7081066" y="5777785"/>
            <a:ext cx="659876" cy="23170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B88E876A-6760-4AA7-9659-2A8CE28F0B8D}"/>
              </a:ext>
            </a:extLst>
          </p:cNvPr>
          <p:cNvSpPr/>
          <p:nvPr/>
        </p:nvSpPr>
        <p:spPr>
          <a:xfrm>
            <a:off x="4383587" y="5903808"/>
            <a:ext cx="659876" cy="10568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9C00FF25-3F54-4B10-90D7-BDE8506B785C}"/>
              </a:ext>
            </a:extLst>
          </p:cNvPr>
          <p:cNvSpPr/>
          <p:nvPr/>
        </p:nvSpPr>
        <p:spPr>
          <a:xfrm>
            <a:off x="1686108" y="5917001"/>
            <a:ext cx="659876" cy="92494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5" name="Content Placeholder 6">
            <a:extLst>
              <a:ext uri="{FF2B5EF4-FFF2-40B4-BE49-F238E27FC236}">
                <a16:creationId xmlns:a16="http://schemas.microsoft.com/office/drawing/2014/main" id="{9CDB6939-D462-433C-86DD-13B3BC64F3A9}"/>
              </a:ext>
            </a:extLst>
          </p:cNvPr>
          <p:cNvSpPr txBox="1">
            <a:spLocks/>
          </p:cNvSpPr>
          <p:nvPr/>
        </p:nvSpPr>
        <p:spPr>
          <a:xfrm>
            <a:off x="941647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bg1"/>
                </a:solidFill>
                <a:effectLst/>
              </a:rPr>
              <a:t>3,167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5F5F623A-2638-40BC-9954-89C64BB7A0C8}"/>
              </a:ext>
            </a:extLst>
          </p:cNvPr>
          <p:cNvSpPr/>
          <p:nvPr/>
        </p:nvSpPr>
        <p:spPr>
          <a:xfrm>
            <a:off x="9401714" y="3653436"/>
            <a:ext cx="2131622" cy="213162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7926B271-8BD9-4205-B322-8C5CC85BAF59}"/>
              </a:ext>
            </a:extLst>
          </p:cNvPr>
          <p:cNvSpPr/>
          <p:nvPr/>
        </p:nvSpPr>
        <p:spPr>
          <a:xfrm>
            <a:off x="9575183" y="3534533"/>
            <a:ext cx="587099" cy="587099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4B08238-3BEC-4C09-BC58-24B8710003F8}"/>
              </a:ext>
            </a:extLst>
          </p:cNvPr>
          <p:cNvSpPr txBox="1"/>
          <p:nvPr/>
        </p:nvSpPr>
        <p:spPr>
          <a:xfrm>
            <a:off x="9793965" y="4573464"/>
            <a:ext cx="134712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bg1"/>
                </a:solidFill>
              </a:rPr>
              <a:t>17,599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m</a:t>
            </a:r>
            <a:r>
              <a:rPr lang="sl-SI" sz="1800" dirty="0">
                <a:solidFill>
                  <a:schemeClr val="bg1"/>
                </a:solidFill>
              </a:rPr>
              <a:t>io. €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bg1"/>
                </a:solidFill>
              </a:rPr>
              <a:t>IJS nosilec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86B8443-B321-4813-8DDC-08D5484BC1B6}"/>
              </a:ext>
            </a:extLst>
          </p:cNvPr>
          <p:cNvSpPr txBox="1"/>
          <p:nvPr/>
        </p:nvSpPr>
        <p:spPr>
          <a:xfrm>
            <a:off x="7424036" y="3506760"/>
            <a:ext cx="134712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accent6"/>
                </a:solidFill>
              </a:rPr>
              <a:t>1,460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accent6"/>
                </a:solidFill>
              </a:rPr>
              <a:t>m</a:t>
            </a:r>
            <a:r>
              <a:rPr lang="sl-SI" sz="1800" dirty="0">
                <a:solidFill>
                  <a:schemeClr val="accent6"/>
                </a:solidFill>
              </a:rPr>
              <a:t>io. €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accent6"/>
                </a:solidFill>
              </a:rPr>
              <a:t>IJS sodeluje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6F731B0-2511-4204-97B8-76A199DF1A04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leto 2023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1B9244A5-7FC7-4D0E-B147-BB3F6339E662}"/>
              </a:ext>
            </a:extLst>
          </p:cNvPr>
          <p:cNvCxnSpPr>
            <a:cxnSpLocks/>
          </p:cNvCxnSpPr>
          <p:nvPr/>
        </p:nvCxnSpPr>
        <p:spPr>
          <a:xfrm flipH="1">
            <a:off x="8926317" y="3793341"/>
            <a:ext cx="807771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469484B2-B597-4369-BA73-ADB5D6E4D409}"/>
              </a:ext>
            </a:extLst>
          </p:cNvPr>
          <p:cNvCxnSpPr>
            <a:cxnSpLocks/>
          </p:cNvCxnSpPr>
          <p:nvPr/>
        </p:nvCxnSpPr>
        <p:spPr>
          <a:xfrm>
            <a:off x="8926317" y="3510052"/>
            <a:ext cx="0" cy="1002051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Content Placeholder 6">
            <a:extLst>
              <a:ext uri="{FF2B5EF4-FFF2-40B4-BE49-F238E27FC236}">
                <a16:creationId xmlns:a16="http://schemas.microsoft.com/office/drawing/2014/main" id="{5200B8C3-7564-4E92-9EA0-932393D25332}"/>
              </a:ext>
            </a:extLst>
          </p:cNvPr>
          <p:cNvSpPr txBox="1">
            <a:spLocks/>
          </p:cNvSpPr>
          <p:nvPr/>
        </p:nvSpPr>
        <p:spPr>
          <a:xfrm>
            <a:off x="1691704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accent6"/>
                </a:solidFill>
                <a:effectLst/>
              </a:rPr>
              <a:t>0,267</a:t>
            </a:r>
            <a:endParaRPr lang="en-GB" dirty="0">
              <a:solidFill>
                <a:schemeClr val="accent6"/>
              </a:solidFill>
            </a:endParaRPr>
          </a:p>
        </p:txBody>
      </p:sp>
      <p:sp>
        <p:nvSpPr>
          <p:cNvPr id="75" name="Content Placeholder 6">
            <a:extLst>
              <a:ext uri="{FF2B5EF4-FFF2-40B4-BE49-F238E27FC236}">
                <a16:creationId xmlns:a16="http://schemas.microsoft.com/office/drawing/2014/main" id="{F1E902FD-2DC4-4ACC-AA88-5F6E33B4FC41}"/>
              </a:ext>
            </a:extLst>
          </p:cNvPr>
          <p:cNvSpPr txBox="1">
            <a:spLocks/>
          </p:cNvSpPr>
          <p:nvPr/>
        </p:nvSpPr>
        <p:spPr>
          <a:xfrm>
            <a:off x="3640207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bg1"/>
                </a:solidFill>
                <a:effectLst/>
              </a:rPr>
              <a:t>7,938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6" name="Content Placeholder 6">
            <a:extLst>
              <a:ext uri="{FF2B5EF4-FFF2-40B4-BE49-F238E27FC236}">
                <a16:creationId xmlns:a16="http://schemas.microsoft.com/office/drawing/2014/main" id="{4C450E6D-251F-4F73-9496-DDD2C7CFA4EF}"/>
              </a:ext>
            </a:extLst>
          </p:cNvPr>
          <p:cNvSpPr txBox="1">
            <a:spLocks/>
          </p:cNvSpPr>
          <p:nvPr/>
        </p:nvSpPr>
        <p:spPr>
          <a:xfrm>
            <a:off x="4390264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accent6"/>
                </a:solidFill>
                <a:effectLst/>
              </a:rPr>
              <a:t>0,396</a:t>
            </a:r>
            <a:endParaRPr lang="en-GB" dirty="0">
              <a:solidFill>
                <a:schemeClr val="accent6"/>
              </a:solidFill>
            </a:endParaRPr>
          </a:p>
        </p:txBody>
      </p:sp>
      <p:sp>
        <p:nvSpPr>
          <p:cNvPr id="77" name="Content Placeholder 6">
            <a:extLst>
              <a:ext uri="{FF2B5EF4-FFF2-40B4-BE49-F238E27FC236}">
                <a16:creationId xmlns:a16="http://schemas.microsoft.com/office/drawing/2014/main" id="{F8A986CE-9504-4348-804D-3926B3FED793}"/>
              </a:ext>
            </a:extLst>
          </p:cNvPr>
          <p:cNvSpPr txBox="1">
            <a:spLocks/>
          </p:cNvSpPr>
          <p:nvPr/>
        </p:nvSpPr>
        <p:spPr>
          <a:xfrm>
            <a:off x="6337413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bg1"/>
                </a:solidFill>
                <a:effectLst/>
              </a:rPr>
              <a:t>6,494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8" name="Content Placeholder 6">
            <a:extLst>
              <a:ext uri="{FF2B5EF4-FFF2-40B4-BE49-F238E27FC236}">
                <a16:creationId xmlns:a16="http://schemas.microsoft.com/office/drawing/2014/main" id="{BEB0E5FF-43D4-4766-B71B-9687D696AABB}"/>
              </a:ext>
            </a:extLst>
          </p:cNvPr>
          <p:cNvSpPr txBox="1">
            <a:spLocks/>
          </p:cNvSpPr>
          <p:nvPr/>
        </p:nvSpPr>
        <p:spPr>
          <a:xfrm>
            <a:off x="7087470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accent6"/>
                </a:solidFill>
                <a:effectLst/>
              </a:rPr>
              <a:t>0,796</a:t>
            </a:r>
            <a:endParaRPr lang="en-GB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716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A7DDA256-3A50-4A30-9FC8-D41DCCE55574}"/>
              </a:ext>
            </a:extLst>
          </p:cNvPr>
          <p:cNvSpPr/>
          <p:nvPr/>
        </p:nvSpPr>
        <p:spPr>
          <a:xfrm>
            <a:off x="9145746" y="877403"/>
            <a:ext cx="3676636" cy="192578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4887644-DEC7-4224-BE6F-FEC39FDDEAAE}"/>
              </a:ext>
            </a:extLst>
          </p:cNvPr>
          <p:cNvSpPr/>
          <p:nvPr/>
        </p:nvSpPr>
        <p:spPr>
          <a:xfrm>
            <a:off x="6338455" y="877403"/>
            <a:ext cx="2686041" cy="192578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10338996" cy="44152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Poučevanje</a:t>
            </a:r>
          </a:p>
        </p:txBody>
      </p:sp>
      <p:sp>
        <p:nvSpPr>
          <p:cNvPr id="37" name="Content Placeholder 6">
            <a:extLst>
              <a:ext uri="{FF2B5EF4-FFF2-40B4-BE49-F238E27FC236}">
                <a16:creationId xmlns:a16="http://schemas.microsoft.com/office/drawing/2014/main" id="{A9957765-522B-4803-809D-C9A81FF8D15E}"/>
              </a:ext>
            </a:extLst>
          </p:cNvPr>
          <p:cNvSpPr txBox="1">
            <a:spLocks/>
          </p:cNvSpPr>
          <p:nvPr/>
        </p:nvSpPr>
        <p:spPr>
          <a:xfrm>
            <a:off x="1219992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161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9" name="Content Placeholder 6">
            <a:extLst>
              <a:ext uri="{FF2B5EF4-FFF2-40B4-BE49-F238E27FC236}">
                <a16:creationId xmlns:a16="http://schemas.microsoft.com/office/drawing/2014/main" id="{5A74B9C4-D8F6-41F2-B3DF-6960693914DE}"/>
              </a:ext>
            </a:extLst>
          </p:cNvPr>
          <p:cNvSpPr txBox="1">
            <a:spLocks/>
          </p:cNvSpPr>
          <p:nvPr/>
        </p:nvSpPr>
        <p:spPr>
          <a:xfrm>
            <a:off x="4846315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251</a:t>
            </a:r>
            <a:endParaRPr lang="en-GB" dirty="0">
              <a:solidFill>
                <a:schemeClr val="bg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37D5D50-FDA8-4A32-B8E1-961CCA787526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6D6512E2-EDA5-49CB-93A4-2406D3EB9776}"/>
              </a:ext>
            </a:extLst>
          </p:cNvPr>
          <p:cNvSpPr/>
          <p:nvPr/>
        </p:nvSpPr>
        <p:spPr>
          <a:xfrm>
            <a:off x="6459056" y="1086370"/>
            <a:ext cx="2789133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244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sodelavk in sodelavcev poučuje</a:t>
            </a:r>
            <a:endParaRPr lang="sl-SI" sz="40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398F041-6EE0-4969-B085-DD60B38079BD}"/>
              </a:ext>
            </a:extLst>
          </p:cNvPr>
          <p:cNvSpPr/>
          <p:nvPr/>
        </p:nvSpPr>
        <p:spPr>
          <a:xfrm>
            <a:off x="853453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55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08599B-A747-468F-B0E0-915E2F7112D2}"/>
              </a:ext>
            </a:extLst>
          </p:cNvPr>
          <p:cNvSpPr/>
          <p:nvPr/>
        </p:nvSpPr>
        <p:spPr>
          <a:xfrm>
            <a:off x="838199" y="4639893"/>
            <a:ext cx="18495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ea typeface="Tahoma" panose="020B0604030504040204" pitchFamily="34" charset="0"/>
                <a:cs typeface="Tahoma" panose="020B0604030504040204" pitchFamily="34" charset="0"/>
              </a:rPr>
              <a:t>dopolnilnih sodelavk in sodelavcev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062256F-F7E3-4420-8265-B0BFD7A9CC33}"/>
              </a:ext>
            </a:extLst>
          </p:cNvPr>
          <p:cNvSpPr/>
          <p:nvPr/>
        </p:nvSpPr>
        <p:spPr>
          <a:xfrm>
            <a:off x="2999547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189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2B7623F-EB59-4E11-8E91-B1B22225F4C7}"/>
              </a:ext>
            </a:extLst>
          </p:cNvPr>
          <p:cNvSpPr/>
          <p:nvPr/>
        </p:nvSpPr>
        <p:spPr>
          <a:xfrm>
            <a:off x="2999546" y="4639892"/>
            <a:ext cx="26766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ea typeface="Tahoma" panose="020B0604030504040204" pitchFamily="34" charset="0"/>
                <a:cs typeface="Tahoma" panose="020B0604030504040204" pitchFamily="34" charset="0"/>
              </a:rPr>
              <a:t>rednih sodelavk in sodelavcev</a:t>
            </a:r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, ki sodelujejo z visokošolskimi ustanovami</a:t>
            </a:r>
            <a:endParaRPr lang="sl-SI" b="1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4430089-6656-48B8-8B97-1CCEE8A2EAC4}"/>
              </a:ext>
            </a:extLst>
          </p:cNvPr>
          <p:cNvSpPr/>
          <p:nvPr/>
        </p:nvSpPr>
        <p:spPr>
          <a:xfrm>
            <a:off x="6235363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35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656750B-13C0-43BE-BC01-78154408EF44}"/>
              </a:ext>
            </a:extLst>
          </p:cNvPr>
          <p:cNvSpPr/>
          <p:nvPr/>
        </p:nvSpPr>
        <p:spPr>
          <a:xfrm>
            <a:off x="6249717" y="4639893"/>
            <a:ext cx="23648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število </a:t>
            </a:r>
            <a:r>
              <a:rPr lang="sl-SI" b="1" dirty="0">
                <a:ea typeface="Tahoma" panose="020B0604030504040204" pitchFamily="34" charset="0"/>
                <a:cs typeface="Tahoma" panose="020B0604030504040204" pitchFamily="34" charset="0"/>
              </a:rPr>
              <a:t>domačih visokošolskih ustanov</a:t>
            </a:r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sl-SI" b="1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na katerih poučujejo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551C0F-EFBB-4147-85CF-7AAA8D1D4656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leto 2022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6DCB83-1391-4776-8757-3476AC7F4FB3}"/>
              </a:ext>
            </a:extLst>
          </p:cNvPr>
          <p:cNvSpPr txBox="1"/>
          <p:nvPr/>
        </p:nvSpPr>
        <p:spPr>
          <a:xfrm>
            <a:off x="838200" y="1565687"/>
            <a:ext cx="485259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Število vseh sodelavk in sodelavcev, ki poučujejo na različnih visokošolskih institucijah.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5DCC1C8-C78A-4C19-8152-64929E2F2685}"/>
              </a:ext>
            </a:extLst>
          </p:cNvPr>
          <p:cNvSpPr/>
          <p:nvPr/>
        </p:nvSpPr>
        <p:spPr>
          <a:xfrm>
            <a:off x="9010291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14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41D0490-482C-4F3B-A786-AA1EBCF5340B}"/>
              </a:ext>
            </a:extLst>
          </p:cNvPr>
          <p:cNvSpPr/>
          <p:nvPr/>
        </p:nvSpPr>
        <p:spPr>
          <a:xfrm>
            <a:off x="9010290" y="4639893"/>
            <a:ext cx="23648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število </a:t>
            </a:r>
            <a:r>
              <a:rPr lang="sl-SI" b="1" dirty="0">
                <a:ea typeface="Tahoma" panose="020B0604030504040204" pitchFamily="34" charset="0"/>
                <a:cs typeface="Tahoma" panose="020B0604030504040204" pitchFamily="34" charset="0"/>
              </a:rPr>
              <a:t>tujih visokošolskih ustanov</a:t>
            </a:r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sl-SI" b="1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na katerih poučujejo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ED9DAF4-E4CB-48B7-8C40-DBF2F74B1524}"/>
              </a:ext>
            </a:extLst>
          </p:cNvPr>
          <p:cNvSpPr txBox="1"/>
          <p:nvPr/>
        </p:nvSpPr>
        <p:spPr>
          <a:xfrm>
            <a:off x="9350633" y="1086370"/>
            <a:ext cx="2448791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na skupaj 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49 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različnih visokošolskih ustanovah 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EF2A285-C0ED-4C59-AF04-84FC05E6AF5B}"/>
              </a:ext>
            </a:extLst>
          </p:cNvPr>
          <p:cNvSpPr/>
          <p:nvPr/>
        </p:nvSpPr>
        <p:spPr>
          <a:xfrm>
            <a:off x="868103" y="3240175"/>
            <a:ext cx="647222" cy="6472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74CFA61-7CDA-47F6-95C0-2D93FFF7220A}"/>
              </a:ext>
            </a:extLst>
          </p:cNvPr>
          <p:cNvSpPr/>
          <p:nvPr/>
        </p:nvSpPr>
        <p:spPr>
          <a:xfrm>
            <a:off x="3092110" y="3240175"/>
            <a:ext cx="647222" cy="6472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823587C-006D-48C0-AA8F-B22E668D72FB}"/>
              </a:ext>
            </a:extLst>
          </p:cNvPr>
          <p:cNvSpPr/>
          <p:nvPr/>
        </p:nvSpPr>
        <p:spPr>
          <a:xfrm>
            <a:off x="6321224" y="3240175"/>
            <a:ext cx="647222" cy="647222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4DC44F5-8198-4CF0-8C7E-AA159C40E982}"/>
              </a:ext>
            </a:extLst>
          </p:cNvPr>
          <p:cNvSpPr/>
          <p:nvPr/>
        </p:nvSpPr>
        <p:spPr>
          <a:xfrm>
            <a:off x="9145746" y="3240175"/>
            <a:ext cx="647222" cy="647222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5D96EFA-5559-4775-B07D-FC16E42046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94465" y="3349578"/>
            <a:ext cx="448121" cy="555614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EAF62CA4-CE69-48D4-B46D-775C8E48A7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7653" y="3360785"/>
            <a:ext cx="448121" cy="555614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1860DF2E-B444-4922-BC9D-FE2E4C15FB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14993" y="3340145"/>
            <a:ext cx="493783" cy="380259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7205988B-4350-4DC1-BDA8-1838220324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97943" y="3358411"/>
            <a:ext cx="493783" cy="380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4914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9269B659-2EB9-4965-9649-0941B566C8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95548" y="2646283"/>
            <a:ext cx="7333468" cy="3350415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2BAADB2D-5D53-4188-BF8E-864BE7B89C07}"/>
              </a:ext>
            </a:extLst>
          </p:cNvPr>
          <p:cNvSpPr/>
          <p:nvPr/>
        </p:nvSpPr>
        <p:spPr>
          <a:xfrm>
            <a:off x="8926317" y="1261628"/>
            <a:ext cx="3333078" cy="181266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10338996" cy="44152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Mlade raziskovalke in raziskovalci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37D5D50-FDA8-4A32-B8E1-961CCA787526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D551C0F-EFBB-4147-85CF-7AAA8D1D4656}"/>
              </a:ext>
            </a:extLst>
          </p:cNvPr>
          <p:cNvSpPr txBox="1"/>
          <p:nvPr/>
        </p:nvSpPr>
        <p:spPr>
          <a:xfrm>
            <a:off x="790688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6DCB83-1391-4776-8757-3476AC7F4FB3}"/>
              </a:ext>
            </a:extLst>
          </p:cNvPr>
          <p:cNvSpPr txBox="1"/>
          <p:nvPr/>
        </p:nvSpPr>
        <p:spPr>
          <a:xfrm>
            <a:off x="838199" y="1565687"/>
            <a:ext cx="687878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800" b="0" i="0" u="none" strike="noStrike" baseline="0" dirty="0"/>
              <a:t>Število mladih raziskovalk in raziskovalcev, sprejetih v ARRS financiranje v obdobju 2000</a:t>
            </a:r>
            <a:r>
              <a:rPr lang="sl-SI" sz="18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sl-SI" sz="1800" b="0" i="0" u="none" strike="noStrike" baseline="0" dirty="0"/>
              <a:t>2023, po letih</a:t>
            </a:r>
            <a:endParaRPr lang="sl-SI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F2CB62A-297F-493B-9E92-0CB3474DFCFF}"/>
              </a:ext>
            </a:extLst>
          </p:cNvPr>
          <p:cNvSpPr/>
          <p:nvPr/>
        </p:nvSpPr>
        <p:spPr>
          <a:xfrm>
            <a:off x="9072960" y="1398519"/>
            <a:ext cx="2789133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799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mladih raziskovalk in raziskovalcev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5F8207-2579-42F1-802C-AED7EBD3399B}"/>
              </a:ext>
            </a:extLst>
          </p:cNvPr>
          <p:cNvSpPr txBox="1"/>
          <p:nvPr/>
        </p:nvSpPr>
        <p:spPr>
          <a:xfrm>
            <a:off x="699661" y="2428185"/>
            <a:ext cx="422565" cy="3718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600"/>
              </a:lnSpc>
            </a:pP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50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40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30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20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10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1941E0-6378-4562-B557-E12A5ECDC851}"/>
              </a:ext>
            </a:extLst>
          </p:cNvPr>
          <p:cNvSpPr txBox="1"/>
          <p:nvPr/>
        </p:nvSpPr>
        <p:spPr>
          <a:xfrm>
            <a:off x="2307702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1A02560-8969-4BDF-B8A9-407692D194E1}"/>
              </a:ext>
            </a:extLst>
          </p:cNvPr>
          <p:cNvSpPr txBox="1"/>
          <p:nvPr/>
        </p:nvSpPr>
        <p:spPr>
          <a:xfrm>
            <a:off x="3824716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CF5CD24-0592-43E0-88FA-85C31D4B1F7F}"/>
              </a:ext>
            </a:extLst>
          </p:cNvPr>
          <p:cNvSpPr txBox="1"/>
          <p:nvPr/>
        </p:nvSpPr>
        <p:spPr>
          <a:xfrm>
            <a:off x="5341730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36CCCBD-3B2E-4B73-AEEB-AE5243C3AD90}"/>
              </a:ext>
            </a:extLst>
          </p:cNvPr>
          <p:cNvSpPr txBox="1"/>
          <p:nvPr/>
        </p:nvSpPr>
        <p:spPr>
          <a:xfrm>
            <a:off x="6858744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4C64-A4BD-46AB-8FA6-6836D6F9476E}"/>
              </a:ext>
            </a:extLst>
          </p:cNvPr>
          <p:cNvSpPr txBox="1"/>
          <p:nvPr/>
        </p:nvSpPr>
        <p:spPr>
          <a:xfrm>
            <a:off x="790687" y="6458886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obdobje 2000–2023 </a:t>
            </a:r>
          </a:p>
        </p:txBody>
      </p:sp>
    </p:spTree>
    <p:extLst>
      <p:ext uri="{BB962C8B-B14F-4D97-AF65-F5344CB8AC3E}">
        <p14:creationId xmlns:p14="http://schemas.microsoft.com/office/powerpoint/2010/main" val="18624513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10338996" cy="44152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Doktorska dela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37D5D50-FDA8-4A32-B8E1-961CCA787526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D551C0F-EFBB-4147-85CF-7AAA8D1D4656}"/>
              </a:ext>
            </a:extLst>
          </p:cNvPr>
          <p:cNvSpPr txBox="1"/>
          <p:nvPr/>
        </p:nvSpPr>
        <p:spPr>
          <a:xfrm>
            <a:off x="790688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6DCB83-1391-4776-8757-3476AC7F4FB3}"/>
              </a:ext>
            </a:extLst>
          </p:cNvPr>
          <p:cNvSpPr txBox="1"/>
          <p:nvPr/>
        </p:nvSpPr>
        <p:spPr>
          <a:xfrm>
            <a:off x="838198" y="1565687"/>
            <a:ext cx="754986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Š</a:t>
            </a:r>
            <a:r>
              <a:rPr lang="sl-SI" sz="1800" b="0" i="0" u="none" strike="noStrike" baseline="0" dirty="0"/>
              <a:t>tevilo doktoratov, kjer so bili mentorji z IJS </a:t>
            </a:r>
            <a:endParaRPr lang="sl-SI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1941E0-6378-4562-B557-E12A5ECDC851}"/>
              </a:ext>
            </a:extLst>
          </p:cNvPr>
          <p:cNvSpPr txBox="1"/>
          <p:nvPr/>
        </p:nvSpPr>
        <p:spPr>
          <a:xfrm>
            <a:off x="2307702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1A02560-8969-4BDF-B8A9-407692D194E1}"/>
              </a:ext>
            </a:extLst>
          </p:cNvPr>
          <p:cNvSpPr txBox="1"/>
          <p:nvPr/>
        </p:nvSpPr>
        <p:spPr>
          <a:xfrm>
            <a:off x="3824716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CF5CD24-0592-43E0-88FA-85C31D4B1F7F}"/>
              </a:ext>
            </a:extLst>
          </p:cNvPr>
          <p:cNvSpPr txBox="1"/>
          <p:nvPr/>
        </p:nvSpPr>
        <p:spPr>
          <a:xfrm>
            <a:off x="5341730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36CCCBD-3B2E-4B73-AEEB-AE5243C3AD90}"/>
              </a:ext>
            </a:extLst>
          </p:cNvPr>
          <p:cNvSpPr txBox="1"/>
          <p:nvPr/>
        </p:nvSpPr>
        <p:spPr>
          <a:xfrm>
            <a:off x="6858745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4C64-A4BD-46AB-8FA6-6836D6F9476E}"/>
              </a:ext>
            </a:extLst>
          </p:cNvPr>
          <p:cNvSpPr txBox="1"/>
          <p:nvPr/>
        </p:nvSpPr>
        <p:spPr>
          <a:xfrm>
            <a:off x="790687" y="6458886"/>
            <a:ext cx="91209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obdobje 2000–2022. Podatki so št. doktoratov pri čemer so bili mentorji zaposleni na IJS.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CAAAE0-F21E-4BD3-A308-FB357079B011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D0CB73-F4AA-4A55-8F88-0540BE11956F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803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doktorskih del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7C6014-7951-4EDB-B1E6-DDB23800258E}"/>
              </a:ext>
            </a:extLst>
          </p:cNvPr>
          <p:cNvSpPr txBox="1"/>
          <p:nvPr/>
        </p:nvSpPr>
        <p:spPr>
          <a:xfrm>
            <a:off x="699661" y="2428185"/>
            <a:ext cx="422565" cy="3718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600"/>
              </a:lnSpc>
            </a:pP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50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40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30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20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10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CAC2867-0707-417F-9A36-9C394E14EEBD}"/>
              </a:ext>
            </a:extLst>
          </p:cNvPr>
          <p:cNvCxnSpPr>
            <a:cxnSpLocks/>
          </p:cNvCxnSpPr>
          <p:nvPr/>
        </p:nvCxnSpPr>
        <p:spPr>
          <a:xfrm>
            <a:off x="1211032" y="2660403"/>
            <a:ext cx="7302500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48A3CE6-5C44-43E3-A736-5D4697611720}"/>
              </a:ext>
            </a:extLst>
          </p:cNvPr>
          <p:cNvCxnSpPr>
            <a:cxnSpLocks/>
          </p:cNvCxnSpPr>
          <p:nvPr/>
        </p:nvCxnSpPr>
        <p:spPr>
          <a:xfrm>
            <a:off x="1211032" y="2992545"/>
            <a:ext cx="7302500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B27215E-5C46-472F-A9D3-89AB57EA5296}"/>
              </a:ext>
            </a:extLst>
          </p:cNvPr>
          <p:cNvCxnSpPr>
            <a:cxnSpLocks/>
          </p:cNvCxnSpPr>
          <p:nvPr/>
        </p:nvCxnSpPr>
        <p:spPr>
          <a:xfrm>
            <a:off x="1211032" y="3324687"/>
            <a:ext cx="7302500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26539EA-10B3-40B2-95DB-6084F063FD83}"/>
              </a:ext>
            </a:extLst>
          </p:cNvPr>
          <p:cNvCxnSpPr>
            <a:cxnSpLocks/>
          </p:cNvCxnSpPr>
          <p:nvPr/>
        </p:nvCxnSpPr>
        <p:spPr>
          <a:xfrm>
            <a:off x="1211032" y="3656829"/>
            <a:ext cx="7302500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2DAA9E0-5B8B-4365-9EC9-C32346D1B4A6}"/>
              </a:ext>
            </a:extLst>
          </p:cNvPr>
          <p:cNvCxnSpPr>
            <a:cxnSpLocks/>
          </p:cNvCxnSpPr>
          <p:nvPr/>
        </p:nvCxnSpPr>
        <p:spPr>
          <a:xfrm>
            <a:off x="1211032" y="3988971"/>
            <a:ext cx="7302500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3AE7450-5B81-4735-8841-0065C1569DF4}"/>
              </a:ext>
            </a:extLst>
          </p:cNvPr>
          <p:cNvCxnSpPr>
            <a:cxnSpLocks/>
          </p:cNvCxnSpPr>
          <p:nvPr/>
        </p:nvCxnSpPr>
        <p:spPr>
          <a:xfrm>
            <a:off x="1211032" y="4321113"/>
            <a:ext cx="7302500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5BB7290-E2B5-47B0-B60E-CAB74EB5B76E}"/>
              </a:ext>
            </a:extLst>
          </p:cNvPr>
          <p:cNvCxnSpPr>
            <a:cxnSpLocks/>
          </p:cNvCxnSpPr>
          <p:nvPr/>
        </p:nvCxnSpPr>
        <p:spPr>
          <a:xfrm>
            <a:off x="1211032" y="4653255"/>
            <a:ext cx="7302500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9682C3E-6807-4C3B-8EFF-0A132CEEE875}"/>
              </a:ext>
            </a:extLst>
          </p:cNvPr>
          <p:cNvCxnSpPr>
            <a:cxnSpLocks/>
          </p:cNvCxnSpPr>
          <p:nvPr/>
        </p:nvCxnSpPr>
        <p:spPr>
          <a:xfrm>
            <a:off x="1211032" y="4985397"/>
            <a:ext cx="7302500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A73A625-98A5-4466-B7E1-EABC5A91FA94}"/>
              </a:ext>
            </a:extLst>
          </p:cNvPr>
          <p:cNvCxnSpPr>
            <a:cxnSpLocks/>
          </p:cNvCxnSpPr>
          <p:nvPr/>
        </p:nvCxnSpPr>
        <p:spPr>
          <a:xfrm>
            <a:off x="1211032" y="5317539"/>
            <a:ext cx="7302500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A019091-4B75-4922-B3F8-AD48BB18B2E7}"/>
              </a:ext>
            </a:extLst>
          </p:cNvPr>
          <p:cNvCxnSpPr>
            <a:cxnSpLocks/>
          </p:cNvCxnSpPr>
          <p:nvPr/>
        </p:nvCxnSpPr>
        <p:spPr>
          <a:xfrm>
            <a:off x="1211032" y="5649681"/>
            <a:ext cx="7302500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" name="Graphic 3">
            <a:extLst>
              <a:ext uri="{FF2B5EF4-FFF2-40B4-BE49-F238E27FC236}">
                <a16:creationId xmlns:a16="http://schemas.microsoft.com/office/drawing/2014/main" id="{A09EAEDB-C19A-4ACC-A422-C73C9F7423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5104" y="2332790"/>
            <a:ext cx="6682450" cy="228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379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391E7A17-769B-463C-AFB5-08F0A2BC25D4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  <a:alphaModFix amt="13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84994" y="2122229"/>
            <a:ext cx="6910708" cy="38872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EE162A-DF57-4678-AB0A-0131D25F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9"/>
            <a:ext cx="2087880" cy="523600"/>
          </a:xfrm>
        </p:spPr>
        <p:txBody>
          <a:bodyPr/>
          <a:lstStyle/>
          <a:p>
            <a:r>
              <a:rPr lang="en-US" dirty="0" err="1"/>
              <a:t>Poslanstvo</a:t>
            </a:r>
            <a:endParaRPr lang="sl-SI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8158014-2F47-4077-A42E-BAD13FBC9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9998122" cy="113272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sl-SI" b="0" i="0" dirty="0">
                <a:effectLst/>
              </a:rPr>
              <a:t>Poslanstvo IJS je v </a:t>
            </a:r>
            <a:r>
              <a:rPr lang="sl-SI" b="1" i="0" dirty="0">
                <a:effectLst/>
              </a:rPr>
              <a:t>zbiranju, ustvarjanju in širjenju znanja </a:t>
            </a:r>
            <a:r>
              <a:rPr lang="sl-SI" b="0" i="0" dirty="0">
                <a:effectLst/>
              </a:rPr>
              <a:t>na najvišji ravni naravoslovnih in tehniških znanosti za blagostanje slovenske družbe </a:t>
            </a:r>
            <a:r>
              <a:rPr lang="sl-SI" dirty="0"/>
              <a:t>in</a:t>
            </a:r>
            <a:r>
              <a:rPr lang="sl-SI" b="0" i="0" dirty="0">
                <a:effectLst/>
              </a:rPr>
              <a:t> človeštva nasploh. Z nenehnim razvojem novega znanja IJS zagotavlja vrhunsko izobrazbo kadrom ter raziskave in razvoj tehnologij na najvišji mednarodni ravni odličnosti.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A3399F2-E5CF-4F7A-BEAC-985A446A1C77}"/>
              </a:ext>
            </a:extLst>
          </p:cNvPr>
          <p:cNvSpPr txBox="1"/>
          <p:nvPr/>
        </p:nvSpPr>
        <p:spPr>
          <a:xfrm>
            <a:off x="730175" y="3357289"/>
            <a:ext cx="609689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sl-SI" sz="1500" b="0" i="0" dirty="0">
                <a:effectLst/>
              </a:rPr>
              <a:t>Poslanstvo IJS uresničuje: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93AB421-BA6A-44A9-975F-1948B9D937E7}"/>
              </a:ext>
            </a:extLst>
          </p:cNvPr>
          <p:cNvSpPr txBox="1"/>
          <p:nvPr/>
        </p:nvSpPr>
        <p:spPr>
          <a:xfrm>
            <a:off x="730175" y="3807750"/>
            <a:ext cx="5365825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500" b="1" i="0" dirty="0">
                <a:effectLst/>
              </a:rPr>
              <a:t>z vrhunskim, profesionalnim načinom raziskav </a:t>
            </a:r>
            <a:r>
              <a:rPr lang="sl-SI" sz="1500" b="0" i="0" dirty="0">
                <a:effectLst/>
              </a:rPr>
              <a:t>v vrhu znanosti na vseh ravneh;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500" b="1" i="0" dirty="0">
                <a:effectLst/>
              </a:rPr>
              <a:t>z izobraževanjem</a:t>
            </a:r>
            <a:r>
              <a:rPr lang="sl-SI" sz="1500" b="0" i="0" dirty="0">
                <a:effectLst/>
              </a:rPr>
              <a:t>, ki je vpeto v raziskave in razvoj; pri tem IJS tesno sodeluje z drugimi institucijami v Sloveniji in po svetu;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500" b="0" i="0" dirty="0">
                <a:effectLst/>
              </a:rPr>
              <a:t>s poudarkom </a:t>
            </a:r>
            <a:r>
              <a:rPr lang="sl-SI" sz="1500" b="1" i="0" dirty="0">
                <a:effectLst/>
              </a:rPr>
              <a:t>na novih raziskovalnih temah</a:t>
            </a:r>
            <a:r>
              <a:rPr lang="sl-SI" sz="1500" b="0" i="0" dirty="0">
                <a:effectLst/>
              </a:rPr>
              <a:t>, ki so v osnovi pogosto interdisciplinarne;</a:t>
            </a:r>
            <a:endParaRPr lang="en-US" sz="1500" b="0" i="0" dirty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500" b="1" i="0" dirty="0">
                <a:effectLst/>
              </a:rPr>
              <a:t>s prenosom tehnologij in kadrov </a:t>
            </a:r>
            <a:r>
              <a:rPr lang="sl-SI" sz="1500" b="0" i="0" dirty="0">
                <a:effectLst/>
              </a:rPr>
              <a:t>v industrijo;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7B95282-1D39-4D1A-8104-360628EEDDF2}"/>
              </a:ext>
            </a:extLst>
          </p:cNvPr>
          <p:cNvSpPr txBox="1"/>
          <p:nvPr/>
        </p:nvSpPr>
        <p:spPr>
          <a:xfrm>
            <a:off x="6418281" y="3807750"/>
            <a:ext cx="4801945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500" b="1" i="0" dirty="0">
                <a:effectLst/>
              </a:rPr>
              <a:t>z ozaveščanjem javnosti</a:t>
            </a:r>
            <a:r>
              <a:rPr lang="sl-SI" sz="1500" b="0" i="0" dirty="0">
                <a:effectLst/>
              </a:rPr>
              <a:t>, predvsem mladih, o rastočem pomenu znanosti in tehnologije;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500" b="0" i="0" dirty="0">
                <a:effectLst/>
              </a:rPr>
              <a:t>z </a:t>
            </a:r>
            <a:r>
              <a:rPr lang="sl-SI" sz="1500" b="1" dirty="0">
                <a:effectLst/>
              </a:rPr>
              <a:t>okoljevarstvenimi storitvami </a:t>
            </a:r>
            <a:r>
              <a:rPr lang="sl-SI" sz="1500" b="0" i="0" dirty="0">
                <a:effectLst/>
              </a:rPr>
              <a:t>in </a:t>
            </a:r>
            <a:r>
              <a:rPr lang="sl-SI" sz="1500" b="1" i="0" dirty="0">
                <a:effectLst/>
              </a:rPr>
              <a:t>storitvami</a:t>
            </a:r>
            <a:r>
              <a:rPr lang="sl-SI" sz="1500" b="0" i="0" dirty="0">
                <a:effectLst/>
              </a:rPr>
              <a:t> na področju javne varnosti;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500" b="0" i="0" dirty="0">
                <a:effectLst/>
              </a:rPr>
              <a:t>s privzemanjem prilagodljivih, ciljno usmerjenih </a:t>
            </a:r>
            <a:r>
              <a:rPr lang="sl-SI" sz="1500" b="1" i="0" dirty="0">
                <a:effectLst/>
              </a:rPr>
              <a:t>organizacijskih struktur</a:t>
            </a:r>
            <a:r>
              <a:rPr lang="sl-SI" sz="1500" b="0" i="0" dirty="0">
                <a:effectLst/>
              </a:rPr>
              <a:t>, ki lahko hitro odgovorijo na nove izzive in ponudijo usluge.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1DAC50F-E1F0-43B8-B116-D0E302AA3F0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146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9578DF43-E1DA-4025-97E7-FBAC29F82418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10338996" cy="44152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Nagrade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37D5D50-FDA8-4A32-B8E1-961CCA787526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76DCB83-1391-4776-8757-3476AC7F4FB3}"/>
              </a:ext>
            </a:extLst>
          </p:cNvPr>
          <p:cNvSpPr txBox="1"/>
          <p:nvPr/>
        </p:nvSpPr>
        <p:spPr>
          <a:xfrm>
            <a:off x="838199" y="1565687"/>
            <a:ext cx="687878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800" b="0" i="0" u="none" strike="noStrike" baseline="0" dirty="0"/>
              <a:t>Število Zoisovih, Puhovih nagrad in ambasadorjev znanosti</a:t>
            </a:r>
            <a:endParaRPr lang="sl-SI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F2CB62A-297F-493B-9E92-0CB3474DFCFF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122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nagrad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92A45C-B37F-420F-AFDF-015D67F4A207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2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167" y="3061315"/>
            <a:ext cx="2820796" cy="278028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EC2019E-DE0A-4583-9CEE-2A70C4752560}"/>
              </a:ext>
            </a:extLst>
          </p:cNvPr>
          <p:cNvSpPr txBox="1"/>
          <p:nvPr/>
        </p:nvSpPr>
        <p:spPr>
          <a:xfrm>
            <a:off x="790687" y="6102000"/>
            <a:ext cx="51182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obdobje 2000–2023 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7854429-A8D9-44DD-82B1-3E61C4C0D9AC}"/>
              </a:ext>
            </a:extLst>
          </p:cNvPr>
          <p:cNvSpPr/>
          <p:nvPr/>
        </p:nvSpPr>
        <p:spPr>
          <a:xfrm>
            <a:off x="813990" y="3204018"/>
            <a:ext cx="1746096" cy="1746096"/>
          </a:xfrm>
          <a:prstGeom prst="ellipse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65EC07-B455-4130-8FC5-FD732F22FD11}"/>
              </a:ext>
            </a:extLst>
          </p:cNvPr>
          <p:cNvSpPr txBox="1"/>
          <p:nvPr/>
        </p:nvSpPr>
        <p:spPr>
          <a:xfrm>
            <a:off x="1127612" y="3520638"/>
            <a:ext cx="1277028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sl-SI" sz="3200" b="1" dirty="0">
                <a:solidFill>
                  <a:schemeClr val="bg1"/>
                </a:solidFill>
              </a:rPr>
              <a:t>38</a:t>
            </a:r>
          </a:p>
          <a:p>
            <a:pPr>
              <a:defRPr/>
            </a:pPr>
            <a:r>
              <a:rPr lang="sl-SI" dirty="0">
                <a:solidFill>
                  <a:schemeClr val="bg1"/>
                </a:solidFill>
              </a:rPr>
              <a:t>Zoisovih nagrad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7868A8A-98B3-4B39-B237-2C1D2DFDA1C0}"/>
              </a:ext>
            </a:extLst>
          </p:cNvPr>
          <p:cNvSpPr/>
          <p:nvPr/>
        </p:nvSpPr>
        <p:spPr>
          <a:xfrm>
            <a:off x="2055584" y="2194153"/>
            <a:ext cx="1746096" cy="1746096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8DF27DC-5B0A-4499-B1DF-6FE7B687BF7A}"/>
              </a:ext>
            </a:extLst>
          </p:cNvPr>
          <p:cNvSpPr txBox="1"/>
          <p:nvPr/>
        </p:nvSpPr>
        <p:spPr>
          <a:xfrm>
            <a:off x="2347081" y="2522218"/>
            <a:ext cx="1761554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3200" b="1" dirty="0">
                <a:solidFill>
                  <a:schemeClr val="bg1"/>
                </a:solidFill>
              </a:rPr>
              <a:t>47</a:t>
            </a:r>
            <a:r>
              <a:rPr lang="sl-SI" sz="2400" b="1" dirty="0">
                <a:solidFill>
                  <a:schemeClr val="bg1"/>
                </a:solidFill>
              </a:rPr>
              <a:t>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Zoisovih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priznanj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1F50B317-EBB2-4183-8853-D0DA1A2E3746}"/>
              </a:ext>
            </a:extLst>
          </p:cNvPr>
          <p:cNvSpPr/>
          <p:nvPr/>
        </p:nvSpPr>
        <p:spPr>
          <a:xfrm>
            <a:off x="3522325" y="3865424"/>
            <a:ext cx="1746096" cy="1746096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1A74FB6-4782-4CE5-A461-5A959E82CEA6}"/>
              </a:ext>
            </a:extLst>
          </p:cNvPr>
          <p:cNvSpPr txBox="1"/>
          <p:nvPr/>
        </p:nvSpPr>
        <p:spPr>
          <a:xfrm>
            <a:off x="3831352" y="4215252"/>
            <a:ext cx="2153650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3200" b="1" dirty="0">
                <a:solidFill>
                  <a:schemeClr val="bg1"/>
                </a:solidFill>
              </a:rPr>
              <a:t>5</a:t>
            </a:r>
            <a:r>
              <a:rPr lang="sl-SI" sz="2400" b="1" dirty="0">
                <a:solidFill>
                  <a:schemeClr val="bg1"/>
                </a:solidFill>
              </a:rPr>
              <a:t>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Puhovih 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nagrad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ABE0D2D-6129-401B-91B1-9CC167AE4947}"/>
              </a:ext>
            </a:extLst>
          </p:cNvPr>
          <p:cNvSpPr/>
          <p:nvPr/>
        </p:nvSpPr>
        <p:spPr>
          <a:xfrm>
            <a:off x="6820076" y="2318765"/>
            <a:ext cx="1746096" cy="1746096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7B15AF1-539C-4EC8-9A2E-7C7ADFD54BF8}"/>
              </a:ext>
            </a:extLst>
          </p:cNvPr>
          <p:cNvSpPr txBox="1"/>
          <p:nvPr/>
        </p:nvSpPr>
        <p:spPr>
          <a:xfrm>
            <a:off x="7096700" y="2632646"/>
            <a:ext cx="1277028" cy="104644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sl-SI" sz="3200" b="1" dirty="0">
                <a:solidFill>
                  <a:schemeClr val="bg1"/>
                </a:solidFill>
              </a:rPr>
              <a:t>5</a:t>
            </a:r>
          </a:p>
          <a:p>
            <a:pPr>
              <a:defRPr/>
            </a:pPr>
            <a:r>
              <a:rPr lang="sl-SI" dirty="0">
                <a:solidFill>
                  <a:schemeClr val="bg1"/>
                </a:solidFill>
              </a:rPr>
              <a:t>ambasadorji znanosti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DDC1CA6-0750-4CE4-9766-5D33DCA7CB8A}"/>
              </a:ext>
            </a:extLst>
          </p:cNvPr>
          <p:cNvSpPr/>
          <p:nvPr/>
        </p:nvSpPr>
        <p:spPr>
          <a:xfrm>
            <a:off x="5034111" y="3485402"/>
            <a:ext cx="1746096" cy="1746096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773E148-ECA2-4EC6-9C00-A1E048C0A951}"/>
              </a:ext>
            </a:extLst>
          </p:cNvPr>
          <p:cNvSpPr txBox="1"/>
          <p:nvPr/>
        </p:nvSpPr>
        <p:spPr>
          <a:xfrm>
            <a:off x="5332335" y="3786317"/>
            <a:ext cx="1761554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3200" b="1" dirty="0">
                <a:solidFill>
                  <a:schemeClr val="bg1"/>
                </a:solidFill>
              </a:rPr>
              <a:t>27</a:t>
            </a:r>
            <a:r>
              <a:rPr lang="sl-SI" sz="2400" b="1" dirty="0">
                <a:solidFill>
                  <a:schemeClr val="bg1"/>
                </a:solidFill>
              </a:rPr>
              <a:t>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Puhovih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priznanj</a:t>
            </a:r>
          </a:p>
        </p:txBody>
      </p:sp>
    </p:spTree>
    <p:extLst>
      <p:ext uri="{BB962C8B-B14F-4D97-AF65-F5344CB8AC3E}">
        <p14:creationId xmlns:p14="http://schemas.microsoft.com/office/powerpoint/2010/main" val="16096996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AAE14-12AE-469C-A2FE-598A4F8C1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Načrtovani prihodki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C73659-5A34-4234-B4C7-D037FE2715A2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5A0B07-7A84-44D5-BB3D-E2EBE84091E3}"/>
              </a:ext>
            </a:extLst>
          </p:cNvPr>
          <p:cNvSpPr/>
          <p:nvPr/>
        </p:nvSpPr>
        <p:spPr>
          <a:xfrm>
            <a:off x="9072960" y="1398519"/>
            <a:ext cx="295884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78,053 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mio € načrtovanih prihodkov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F5BDD60-7CF2-49DC-93EB-7FEBB5617705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64C6B71-71C5-4239-9182-726E69810EF2}"/>
              </a:ext>
            </a:extLst>
          </p:cNvPr>
          <p:cNvSpPr txBox="1"/>
          <p:nvPr/>
        </p:nvSpPr>
        <p:spPr>
          <a:xfrm>
            <a:off x="790687" y="6102000"/>
            <a:ext cx="79342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ARIS – Javna agencija za znanstvenoraziskovalno in inovacijsko dejavnost Republike Slovenije</a:t>
            </a:r>
          </a:p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leto 2023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80C713-2795-4C97-AB67-12E7753D896A}"/>
              </a:ext>
            </a:extLst>
          </p:cNvPr>
          <p:cNvSpPr txBox="1"/>
          <p:nvPr/>
        </p:nvSpPr>
        <p:spPr>
          <a:xfrm>
            <a:off x="838200" y="1565687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Načrtovani prihodki instituta glede na vrsto prihodkov za leto 2023</a:t>
            </a:r>
          </a:p>
        </p:txBody>
      </p:sp>
      <p:sp>
        <p:nvSpPr>
          <p:cNvPr id="28" name="Content Placeholder 6">
            <a:extLst>
              <a:ext uri="{FF2B5EF4-FFF2-40B4-BE49-F238E27FC236}">
                <a16:creationId xmlns:a16="http://schemas.microsoft.com/office/drawing/2014/main" id="{6DCCC4B6-7586-4FD6-A827-6A8BDCF76FEB}"/>
              </a:ext>
            </a:extLst>
          </p:cNvPr>
          <p:cNvSpPr txBox="1">
            <a:spLocks/>
          </p:cNvSpPr>
          <p:nvPr/>
        </p:nvSpPr>
        <p:spPr>
          <a:xfrm>
            <a:off x="299655" y="2351564"/>
            <a:ext cx="3935107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l-SI" sz="3200" b="1" dirty="0">
                <a:solidFill>
                  <a:schemeClr val="accent1"/>
                </a:solidFill>
              </a:rPr>
              <a:t>50,8 %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sl-SI" dirty="0"/>
              <a:t>prihodki iz naslova ARIS</a:t>
            </a:r>
          </a:p>
        </p:txBody>
      </p:sp>
      <p:sp>
        <p:nvSpPr>
          <p:cNvPr id="29" name="Content Placeholder 6">
            <a:extLst>
              <a:ext uri="{FF2B5EF4-FFF2-40B4-BE49-F238E27FC236}">
                <a16:creationId xmlns:a16="http://schemas.microsoft.com/office/drawing/2014/main" id="{59BA5BB5-44BF-4F6C-B2BC-11A2E863E475}"/>
              </a:ext>
            </a:extLst>
          </p:cNvPr>
          <p:cNvSpPr txBox="1">
            <a:spLocks/>
          </p:cNvSpPr>
          <p:nvPr/>
        </p:nvSpPr>
        <p:spPr>
          <a:xfrm>
            <a:off x="8926317" y="4893917"/>
            <a:ext cx="3935107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3200" b="1" dirty="0">
                <a:solidFill>
                  <a:schemeClr val="accent6"/>
                </a:solidFill>
              </a:rPr>
              <a:t>26,9 %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/>
              <a:t>EU projekti</a:t>
            </a:r>
          </a:p>
        </p:txBody>
      </p:sp>
      <p:sp>
        <p:nvSpPr>
          <p:cNvPr id="30" name="Content Placeholder 6">
            <a:extLst>
              <a:ext uri="{FF2B5EF4-FFF2-40B4-BE49-F238E27FC236}">
                <a16:creationId xmlns:a16="http://schemas.microsoft.com/office/drawing/2014/main" id="{DF0175E2-66A0-49B5-AB0D-51526155921A}"/>
              </a:ext>
            </a:extLst>
          </p:cNvPr>
          <p:cNvSpPr txBox="1">
            <a:spLocks/>
          </p:cNvSpPr>
          <p:nvPr/>
        </p:nvSpPr>
        <p:spPr>
          <a:xfrm>
            <a:off x="8926317" y="4020248"/>
            <a:ext cx="3935107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3200" b="1" dirty="0">
                <a:solidFill>
                  <a:schemeClr val="accent2"/>
                </a:solidFill>
              </a:rPr>
              <a:t>12,1 %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/>
              <a:t>trg SLO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D2B9366-F12F-49E4-A204-E9EAAD3F9B37}"/>
              </a:ext>
            </a:extLst>
          </p:cNvPr>
          <p:cNvSpPr txBox="1"/>
          <p:nvPr/>
        </p:nvSpPr>
        <p:spPr>
          <a:xfrm>
            <a:off x="625881" y="3256048"/>
            <a:ext cx="2957200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accent1"/>
                </a:solidFill>
              </a:rPr>
              <a:t>22,5 %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tx1"/>
                </a:solidFill>
              </a:rPr>
              <a:t>ARIS </a:t>
            </a:r>
            <a:r>
              <a:rPr lang="sl-SI" dirty="0"/>
              <a:t>program (IJS nosilec) </a:t>
            </a:r>
            <a:endParaRPr lang="sl-SI" sz="1800" dirty="0">
              <a:solidFill>
                <a:schemeClr val="tx1"/>
              </a:solidFill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accent1"/>
                </a:solidFill>
              </a:rPr>
              <a:t>1,8 %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/>
              <a:t>ARIS program (IJS ni nosilec)</a:t>
            </a:r>
          </a:p>
          <a:p>
            <a:pPr algn="r">
              <a:defRPr/>
            </a:pPr>
            <a:r>
              <a:rPr lang="sl-SI" sz="2400" b="1" dirty="0">
                <a:solidFill>
                  <a:schemeClr val="accent1"/>
                </a:solidFill>
              </a:rPr>
              <a:t>7,9 %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tx1"/>
                </a:solidFill>
              </a:rPr>
              <a:t> ARIS mladi raziskovalci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accent1"/>
                </a:solidFill>
              </a:rPr>
              <a:t>18,5 %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tx1"/>
                </a:solidFill>
              </a:rPr>
              <a:t>ARIS projekti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806DA21-BE62-4D35-B7E6-4CACBAF61BAE}"/>
              </a:ext>
            </a:extLst>
          </p:cNvPr>
          <p:cNvCxnSpPr>
            <a:cxnSpLocks/>
          </p:cNvCxnSpPr>
          <p:nvPr/>
        </p:nvCxnSpPr>
        <p:spPr>
          <a:xfrm flipV="1">
            <a:off x="4102288" y="3308093"/>
            <a:ext cx="0" cy="2424052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F5101D9C-5766-412D-BFA6-A45E53EBEF13}"/>
              </a:ext>
            </a:extLst>
          </p:cNvPr>
          <p:cNvSpPr txBox="1">
            <a:spLocks/>
          </p:cNvSpPr>
          <p:nvPr/>
        </p:nvSpPr>
        <p:spPr>
          <a:xfrm>
            <a:off x="8926317" y="3090480"/>
            <a:ext cx="3935107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3200" b="1" dirty="0">
                <a:solidFill>
                  <a:schemeClr val="accent3"/>
                </a:solidFill>
              </a:rPr>
              <a:t>10,2 %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/>
              <a:t>trg tujina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CE3B135-50CD-4CDC-9500-25045FBC2F6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4662000" y="2098800"/>
            <a:ext cx="3546000" cy="354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6748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raphic 62">
            <a:extLst>
              <a:ext uri="{FF2B5EF4-FFF2-40B4-BE49-F238E27FC236}">
                <a16:creationId xmlns:a16="http://schemas.microsoft.com/office/drawing/2014/main" id="{E1621B42-3690-46A8-A237-ECB2DED125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16407" y="2163621"/>
            <a:ext cx="7310150" cy="34223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2AAE14-12AE-469C-A2FE-598A4F8C1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283819"/>
          </a:xfrm>
        </p:spPr>
        <p:txBody>
          <a:bodyPr>
            <a:normAutofit fontScale="90000"/>
          </a:bodyPr>
          <a:lstStyle/>
          <a:p>
            <a:r>
              <a:rPr lang="sl-SI" dirty="0"/>
              <a:t>Prihodki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F5BDD60-7CF2-49DC-93EB-7FEBB5617705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64C6B71-71C5-4239-9182-726E69810EF2}"/>
              </a:ext>
            </a:extLst>
          </p:cNvPr>
          <p:cNvSpPr txBox="1"/>
          <p:nvPr/>
        </p:nvSpPr>
        <p:spPr>
          <a:xfrm>
            <a:off x="790687" y="6102000"/>
            <a:ext cx="55624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za obdobje 2007–2023. Leta 2021 je prišlo do spremembe zakona o financiranju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80C713-2795-4C97-AB67-12E7753D896A}"/>
              </a:ext>
            </a:extLst>
          </p:cNvPr>
          <p:cNvSpPr txBox="1"/>
          <p:nvPr/>
        </p:nvSpPr>
        <p:spPr>
          <a:xfrm>
            <a:off x="838200" y="1565687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Prihodki instituta od leta 2007 do 2023</a:t>
            </a:r>
          </a:p>
        </p:txBody>
      </p:sp>
      <p:sp>
        <p:nvSpPr>
          <p:cNvPr id="24" name="Rectangle 69">
            <a:extLst>
              <a:ext uri="{FF2B5EF4-FFF2-40B4-BE49-F238E27FC236}">
                <a16:creationId xmlns:a16="http://schemas.microsoft.com/office/drawing/2014/main" id="{154A2549-0EFB-4BF1-8844-960795C89F44}"/>
              </a:ext>
            </a:extLst>
          </p:cNvPr>
          <p:cNvSpPr/>
          <p:nvPr/>
        </p:nvSpPr>
        <p:spPr>
          <a:xfrm>
            <a:off x="9722162" y="2121363"/>
            <a:ext cx="186943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b="1" dirty="0">
                <a:ea typeface="Tahoma" panose="020B0604030504040204" pitchFamily="34" charset="0"/>
                <a:cs typeface="Tahoma" panose="020B0604030504040204" pitchFamily="34" charset="0"/>
              </a:rPr>
              <a:t>Skupaj prihodki</a:t>
            </a:r>
          </a:p>
          <a:p>
            <a:r>
              <a:rPr lang="sl-SI" sz="1400" dirty="0">
                <a:ea typeface="Tahoma" panose="020B0604030504040204" pitchFamily="34" charset="0"/>
                <a:cs typeface="Tahoma" panose="020B0604030504040204" pitchFamily="34" charset="0"/>
              </a:rPr>
              <a:t>Javni servis</a:t>
            </a:r>
          </a:p>
          <a:p>
            <a:r>
              <a:rPr lang="sl-SI" sz="1400" dirty="0">
                <a:ea typeface="Tahoma" panose="020B0604030504040204" pitchFamily="34" charset="0"/>
                <a:cs typeface="Tahoma" panose="020B0604030504040204" pitchFamily="34" charset="0"/>
              </a:rPr>
              <a:t>Druge aktivnosti </a:t>
            </a:r>
          </a:p>
          <a:p>
            <a:r>
              <a:rPr lang="sl-SI" sz="1400" dirty="0">
                <a:effectLst/>
              </a:rPr>
              <a:t>Ustanoviteljske obveznosti</a:t>
            </a:r>
            <a:endParaRPr lang="en-US" sz="14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B9930E-EC34-4885-A5E8-63EF1B482A82}"/>
              </a:ext>
            </a:extLst>
          </p:cNvPr>
          <p:cNvSpPr txBox="1"/>
          <p:nvPr/>
        </p:nvSpPr>
        <p:spPr>
          <a:xfrm>
            <a:off x="999166" y="2346183"/>
            <a:ext cx="419711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 dirty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70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E90771-3335-4B84-92E1-3B87432F33A4}"/>
              </a:ext>
            </a:extLst>
          </p:cNvPr>
          <p:cNvSpPr txBox="1"/>
          <p:nvPr/>
        </p:nvSpPr>
        <p:spPr>
          <a:xfrm>
            <a:off x="1019582" y="2709810"/>
            <a:ext cx="378878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 dirty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60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820AB2-AAD4-4606-ADAC-E7C70DFC67E1}"/>
              </a:ext>
            </a:extLst>
          </p:cNvPr>
          <p:cNvSpPr txBox="1"/>
          <p:nvPr/>
        </p:nvSpPr>
        <p:spPr>
          <a:xfrm>
            <a:off x="1019582" y="3073437"/>
            <a:ext cx="378878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50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39B8CF-8FD5-4B5D-8688-A801FD9A4A83}"/>
              </a:ext>
            </a:extLst>
          </p:cNvPr>
          <p:cNvSpPr txBox="1"/>
          <p:nvPr/>
        </p:nvSpPr>
        <p:spPr>
          <a:xfrm>
            <a:off x="1019582" y="3437064"/>
            <a:ext cx="378878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40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BB289B-BF16-41DF-AD08-FB30A2DA2D80}"/>
              </a:ext>
            </a:extLst>
          </p:cNvPr>
          <p:cNvSpPr txBox="1"/>
          <p:nvPr/>
        </p:nvSpPr>
        <p:spPr>
          <a:xfrm>
            <a:off x="1019582" y="3800691"/>
            <a:ext cx="378878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30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A2F2BD-F8B6-4A78-9478-4CD944D4998D}"/>
              </a:ext>
            </a:extLst>
          </p:cNvPr>
          <p:cNvSpPr txBox="1"/>
          <p:nvPr/>
        </p:nvSpPr>
        <p:spPr>
          <a:xfrm>
            <a:off x="1019582" y="4164318"/>
            <a:ext cx="378878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20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206A2D-C44C-409E-9DE4-6DF27A430E74}"/>
              </a:ext>
            </a:extLst>
          </p:cNvPr>
          <p:cNvSpPr txBox="1"/>
          <p:nvPr/>
        </p:nvSpPr>
        <p:spPr>
          <a:xfrm>
            <a:off x="1019582" y="4527945"/>
            <a:ext cx="378878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10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719FD1-6052-4D3A-BF38-4E2C2F3D9753}"/>
              </a:ext>
            </a:extLst>
          </p:cNvPr>
          <p:cNvSpPr txBox="1"/>
          <p:nvPr/>
        </p:nvSpPr>
        <p:spPr>
          <a:xfrm>
            <a:off x="1068582" y="4891570"/>
            <a:ext cx="280879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77D587-02B3-418F-916C-560E98294A29}"/>
              </a:ext>
            </a:extLst>
          </p:cNvPr>
          <p:cNvSpPr txBox="1"/>
          <p:nvPr/>
        </p:nvSpPr>
        <p:spPr>
          <a:xfrm>
            <a:off x="1161904" y="5308394"/>
            <a:ext cx="574877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 dirty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2007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038F71-6D30-4C63-A678-B4A0ECB2B7D5}"/>
              </a:ext>
            </a:extLst>
          </p:cNvPr>
          <p:cNvSpPr txBox="1"/>
          <p:nvPr/>
        </p:nvSpPr>
        <p:spPr>
          <a:xfrm>
            <a:off x="2042276" y="5308394"/>
            <a:ext cx="574877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2009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106972-D502-4109-A6F0-AAE6FACF2482}"/>
              </a:ext>
            </a:extLst>
          </p:cNvPr>
          <p:cNvSpPr txBox="1"/>
          <p:nvPr/>
        </p:nvSpPr>
        <p:spPr>
          <a:xfrm>
            <a:off x="2922648" y="5308394"/>
            <a:ext cx="574877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2011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6CB5DE-AF46-4C65-A9AE-13B57BB015A3}"/>
              </a:ext>
            </a:extLst>
          </p:cNvPr>
          <p:cNvSpPr txBox="1"/>
          <p:nvPr/>
        </p:nvSpPr>
        <p:spPr>
          <a:xfrm>
            <a:off x="3803020" y="5308394"/>
            <a:ext cx="574877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2013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CA54ACE-CA23-4163-A7DC-B4DB543BDA26}"/>
              </a:ext>
            </a:extLst>
          </p:cNvPr>
          <p:cNvSpPr txBox="1"/>
          <p:nvPr/>
        </p:nvSpPr>
        <p:spPr>
          <a:xfrm>
            <a:off x="4683392" y="5308394"/>
            <a:ext cx="574877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2015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466905-089D-4BA7-9103-E3A1962D504F}"/>
              </a:ext>
            </a:extLst>
          </p:cNvPr>
          <p:cNvSpPr txBox="1"/>
          <p:nvPr/>
        </p:nvSpPr>
        <p:spPr>
          <a:xfrm>
            <a:off x="5563764" y="5308394"/>
            <a:ext cx="574877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2017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5F52E7B-4C62-4D87-9864-C84C651B5309}"/>
              </a:ext>
            </a:extLst>
          </p:cNvPr>
          <p:cNvSpPr txBox="1"/>
          <p:nvPr/>
        </p:nvSpPr>
        <p:spPr>
          <a:xfrm>
            <a:off x="6444136" y="5308394"/>
            <a:ext cx="574877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2019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C97A95-CE67-470F-A2B2-9F79AA131943}"/>
              </a:ext>
            </a:extLst>
          </p:cNvPr>
          <p:cNvSpPr txBox="1"/>
          <p:nvPr/>
        </p:nvSpPr>
        <p:spPr>
          <a:xfrm>
            <a:off x="7324508" y="5308394"/>
            <a:ext cx="574877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 dirty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2021</a:t>
            </a:r>
          </a:p>
        </p:txBody>
      </p:sp>
      <p:grpSp>
        <p:nvGrpSpPr>
          <p:cNvPr id="23" name="Graphic 25">
            <a:extLst>
              <a:ext uri="{FF2B5EF4-FFF2-40B4-BE49-F238E27FC236}">
                <a16:creationId xmlns:a16="http://schemas.microsoft.com/office/drawing/2014/main" id="{AE0BB3F4-26A5-466A-AB01-459EEAE8CAFB}"/>
              </a:ext>
            </a:extLst>
          </p:cNvPr>
          <p:cNvGrpSpPr/>
          <p:nvPr/>
        </p:nvGrpSpPr>
        <p:grpSpPr>
          <a:xfrm>
            <a:off x="828559" y="2136931"/>
            <a:ext cx="152470" cy="479951"/>
            <a:chOff x="828559" y="2252353"/>
            <a:chExt cx="152470" cy="479951"/>
          </a:xfrm>
          <a:solidFill>
            <a:srgbClr val="808285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4A05441-235E-4904-83C2-4EDD6B581F08}"/>
                </a:ext>
              </a:extLst>
            </p:cNvPr>
            <p:cNvSpPr/>
            <p:nvPr/>
          </p:nvSpPr>
          <p:spPr>
            <a:xfrm>
              <a:off x="830274" y="2588491"/>
              <a:ext cx="148550" cy="143814"/>
            </a:xfrm>
            <a:custGeom>
              <a:avLst/>
              <a:gdLst>
                <a:gd name="connsiteX0" fmla="*/ 148551 w 148550"/>
                <a:gd name="connsiteY0" fmla="*/ 143814 h 143814"/>
                <a:gd name="connsiteX1" fmla="*/ 0 w 148550"/>
                <a:gd name="connsiteY1" fmla="*/ 143814 h 143814"/>
                <a:gd name="connsiteX2" fmla="*/ 0 w 148550"/>
                <a:gd name="connsiteY2" fmla="*/ 113924 h 143814"/>
                <a:gd name="connsiteX3" fmla="*/ 125602 w 148550"/>
                <a:gd name="connsiteY3" fmla="*/ 71866 h 143814"/>
                <a:gd name="connsiteX4" fmla="*/ 0 w 148550"/>
                <a:gd name="connsiteY4" fmla="*/ 29808 h 143814"/>
                <a:gd name="connsiteX5" fmla="*/ 0 w 148550"/>
                <a:gd name="connsiteY5" fmla="*/ 0 h 143814"/>
                <a:gd name="connsiteX6" fmla="*/ 148551 w 148550"/>
                <a:gd name="connsiteY6" fmla="*/ 0 h 143814"/>
                <a:gd name="connsiteX7" fmla="*/ 148551 w 148550"/>
                <a:gd name="connsiteY7" fmla="*/ 16497 h 143814"/>
                <a:gd name="connsiteX8" fmla="*/ 17640 w 148550"/>
                <a:gd name="connsiteY8" fmla="*/ 16497 h 143814"/>
                <a:gd name="connsiteX9" fmla="*/ 17640 w 148550"/>
                <a:gd name="connsiteY9" fmla="*/ 19518 h 143814"/>
                <a:gd name="connsiteX10" fmla="*/ 143242 w 148550"/>
                <a:gd name="connsiteY10" fmla="*/ 62638 h 143814"/>
                <a:gd name="connsiteX11" fmla="*/ 143242 w 148550"/>
                <a:gd name="connsiteY11" fmla="*/ 81094 h 143814"/>
                <a:gd name="connsiteX12" fmla="*/ 17640 w 148550"/>
                <a:gd name="connsiteY12" fmla="*/ 124214 h 143814"/>
                <a:gd name="connsiteX13" fmla="*/ 17640 w 148550"/>
                <a:gd name="connsiteY13" fmla="*/ 127236 h 143814"/>
                <a:gd name="connsiteX14" fmla="*/ 148551 w 148550"/>
                <a:gd name="connsiteY14" fmla="*/ 127236 h 143814"/>
                <a:gd name="connsiteX15" fmla="*/ 148551 w 148550"/>
                <a:gd name="connsiteY15" fmla="*/ 143814 h 1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8550" h="143814">
                  <a:moveTo>
                    <a:pt x="148551" y="143814"/>
                  </a:moveTo>
                  <a:lnTo>
                    <a:pt x="0" y="143814"/>
                  </a:lnTo>
                  <a:lnTo>
                    <a:pt x="0" y="113924"/>
                  </a:lnTo>
                  <a:lnTo>
                    <a:pt x="125602" y="71866"/>
                  </a:lnTo>
                  <a:lnTo>
                    <a:pt x="0" y="29808"/>
                  </a:lnTo>
                  <a:lnTo>
                    <a:pt x="0" y="0"/>
                  </a:lnTo>
                  <a:lnTo>
                    <a:pt x="148551" y="0"/>
                  </a:lnTo>
                  <a:lnTo>
                    <a:pt x="148551" y="16497"/>
                  </a:lnTo>
                  <a:lnTo>
                    <a:pt x="17640" y="16497"/>
                  </a:lnTo>
                  <a:lnTo>
                    <a:pt x="17640" y="19518"/>
                  </a:lnTo>
                  <a:lnTo>
                    <a:pt x="143242" y="62638"/>
                  </a:lnTo>
                  <a:lnTo>
                    <a:pt x="143242" y="81094"/>
                  </a:lnTo>
                  <a:lnTo>
                    <a:pt x="17640" y="124214"/>
                  </a:lnTo>
                  <a:lnTo>
                    <a:pt x="17640" y="127236"/>
                  </a:lnTo>
                  <a:lnTo>
                    <a:pt x="148551" y="127236"/>
                  </a:lnTo>
                  <a:lnTo>
                    <a:pt x="148551" y="143814"/>
                  </a:lnTo>
                  <a:close/>
                </a:path>
              </a:pathLst>
            </a:custGeom>
            <a:solidFill>
              <a:srgbClr val="80828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l-SI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E556D6C-0BA1-45CC-902D-494F11F72172}"/>
                </a:ext>
              </a:extLst>
            </p:cNvPr>
            <p:cNvSpPr/>
            <p:nvPr/>
          </p:nvSpPr>
          <p:spPr>
            <a:xfrm>
              <a:off x="828559" y="2538674"/>
              <a:ext cx="150265" cy="16088"/>
            </a:xfrm>
            <a:custGeom>
              <a:avLst/>
              <a:gdLst>
                <a:gd name="connsiteX0" fmla="*/ 18702 w 150265"/>
                <a:gd name="connsiteY0" fmla="*/ 16088 h 16088"/>
                <a:gd name="connsiteX1" fmla="*/ 0 w 150265"/>
                <a:gd name="connsiteY1" fmla="*/ 16088 h 16088"/>
                <a:gd name="connsiteX2" fmla="*/ 0 w 150265"/>
                <a:gd name="connsiteY2" fmla="*/ 0 h 16088"/>
                <a:gd name="connsiteX3" fmla="*/ 18702 w 150265"/>
                <a:gd name="connsiteY3" fmla="*/ 0 h 16088"/>
                <a:gd name="connsiteX4" fmla="*/ 18702 w 150265"/>
                <a:gd name="connsiteY4" fmla="*/ 16088 h 16088"/>
                <a:gd name="connsiteX5" fmla="*/ 150266 w 150265"/>
                <a:gd name="connsiteY5" fmla="*/ 16088 h 16088"/>
                <a:gd name="connsiteX6" fmla="*/ 42956 w 150265"/>
                <a:gd name="connsiteY6" fmla="*/ 16088 h 16088"/>
                <a:gd name="connsiteX7" fmla="*/ 42956 w 150265"/>
                <a:gd name="connsiteY7" fmla="*/ 0 h 16088"/>
                <a:gd name="connsiteX8" fmla="*/ 150266 w 150265"/>
                <a:gd name="connsiteY8" fmla="*/ 0 h 16088"/>
                <a:gd name="connsiteX9" fmla="*/ 150266 w 150265"/>
                <a:gd name="connsiteY9" fmla="*/ 16088 h 1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0265" h="16088">
                  <a:moveTo>
                    <a:pt x="18702" y="16088"/>
                  </a:moveTo>
                  <a:lnTo>
                    <a:pt x="0" y="16088"/>
                  </a:lnTo>
                  <a:lnTo>
                    <a:pt x="0" y="0"/>
                  </a:lnTo>
                  <a:lnTo>
                    <a:pt x="18702" y="0"/>
                  </a:lnTo>
                  <a:lnTo>
                    <a:pt x="18702" y="16088"/>
                  </a:lnTo>
                  <a:close/>
                  <a:moveTo>
                    <a:pt x="150266" y="16088"/>
                  </a:moveTo>
                  <a:lnTo>
                    <a:pt x="42956" y="16088"/>
                  </a:lnTo>
                  <a:lnTo>
                    <a:pt x="42956" y="0"/>
                  </a:lnTo>
                  <a:lnTo>
                    <a:pt x="150266" y="0"/>
                  </a:lnTo>
                  <a:lnTo>
                    <a:pt x="150266" y="16088"/>
                  </a:lnTo>
                  <a:close/>
                </a:path>
              </a:pathLst>
            </a:custGeom>
            <a:solidFill>
              <a:srgbClr val="80828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l-SI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1376E22-849F-4768-B8D7-35218FF1039E}"/>
                </a:ext>
              </a:extLst>
            </p:cNvPr>
            <p:cNvSpPr/>
            <p:nvPr/>
          </p:nvSpPr>
          <p:spPr>
            <a:xfrm>
              <a:off x="869474" y="2420585"/>
              <a:ext cx="111555" cy="91956"/>
            </a:xfrm>
            <a:custGeom>
              <a:avLst/>
              <a:gdLst>
                <a:gd name="connsiteX0" fmla="*/ 55533 w 111555"/>
                <a:gd name="connsiteY0" fmla="*/ 91874 h 91956"/>
                <a:gd name="connsiteX1" fmla="*/ 13067 w 111555"/>
                <a:gd name="connsiteY1" fmla="*/ 81339 h 91956"/>
                <a:gd name="connsiteX2" fmla="*/ 0 w 111555"/>
                <a:gd name="connsiteY2" fmla="*/ 45815 h 91956"/>
                <a:gd name="connsiteX3" fmla="*/ 13067 w 111555"/>
                <a:gd name="connsiteY3" fmla="*/ 10372 h 91956"/>
                <a:gd name="connsiteX4" fmla="*/ 55533 w 111555"/>
                <a:gd name="connsiteY4" fmla="*/ 0 h 91956"/>
                <a:gd name="connsiteX5" fmla="*/ 98244 w 111555"/>
                <a:gd name="connsiteY5" fmla="*/ 9882 h 91956"/>
                <a:gd name="connsiteX6" fmla="*/ 111556 w 111555"/>
                <a:gd name="connsiteY6" fmla="*/ 45978 h 91956"/>
                <a:gd name="connsiteX7" fmla="*/ 98244 w 111555"/>
                <a:gd name="connsiteY7" fmla="*/ 82074 h 91956"/>
                <a:gd name="connsiteX8" fmla="*/ 55533 w 111555"/>
                <a:gd name="connsiteY8" fmla="*/ 91956 h 91956"/>
                <a:gd name="connsiteX9" fmla="*/ 55206 w 111555"/>
                <a:gd name="connsiteY9" fmla="*/ 75296 h 91956"/>
                <a:gd name="connsiteX10" fmla="*/ 88118 w 111555"/>
                <a:gd name="connsiteY10" fmla="*/ 69580 h 91956"/>
                <a:gd name="connsiteX11" fmla="*/ 97591 w 111555"/>
                <a:gd name="connsiteY11" fmla="*/ 45733 h 91956"/>
                <a:gd name="connsiteX12" fmla="*/ 88281 w 111555"/>
                <a:gd name="connsiteY12" fmla="*/ 21968 h 91956"/>
                <a:gd name="connsiteX13" fmla="*/ 55370 w 111555"/>
                <a:gd name="connsiteY13" fmla="*/ 16415 h 91956"/>
                <a:gd name="connsiteX14" fmla="*/ 22867 w 111555"/>
                <a:gd name="connsiteY14" fmla="*/ 22622 h 91956"/>
                <a:gd name="connsiteX15" fmla="*/ 13965 w 111555"/>
                <a:gd name="connsiteY15" fmla="*/ 45733 h 91956"/>
                <a:gd name="connsiteX16" fmla="*/ 22867 w 111555"/>
                <a:gd name="connsiteY16" fmla="*/ 68926 h 91956"/>
                <a:gd name="connsiteX17" fmla="*/ 55288 w 111555"/>
                <a:gd name="connsiteY17" fmla="*/ 75215 h 9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1555" h="91956">
                  <a:moveTo>
                    <a:pt x="55533" y="91874"/>
                  </a:moveTo>
                  <a:cubicBezTo>
                    <a:pt x="35933" y="91874"/>
                    <a:pt x="21723" y="88363"/>
                    <a:pt x="13067" y="81339"/>
                  </a:cubicBezTo>
                  <a:cubicBezTo>
                    <a:pt x="4328" y="74316"/>
                    <a:pt x="0" y="62475"/>
                    <a:pt x="0" y="45815"/>
                  </a:cubicBezTo>
                  <a:cubicBezTo>
                    <a:pt x="0" y="29155"/>
                    <a:pt x="4328" y="17313"/>
                    <a:pt x="13067" y="10372"/>
                  </a:cubicBezTo>
                  <a:cubicBezTo>
                    <a:pt x="21805" y="3430"/>
                    <a:pt x="35933" y="0"/>
                    <a:pt x="55533" y="0"/>
                  </a:cubicBezTo>
                  <a:cubicBezTo>
                    <a:pt x="75133" y="0"/>
                    <a:pt x="89343" y="3267"/>
                    <a:pt x="98244" y="9882"/>
                  </a:cubicBezTo>
                  <a:cubicBezTo>
                    <a:pt x="107146" y="16415"/>
                    <a:pt x="111556" y="28501"/>
                    <a:pt x="111556" y="45978"/>
                  </a:cubicBezTo>
                  <a:cubicBezTo>
                    <a:pt x="111556" y="63455"/>
                    <a:pt x="107146" y="75460"/>
                    <a:pt x="98244" y="82074"/>
                  </a:cubicBezTo>
                  <a:cubicBezTo>
                    <a:pt x="89343" y="88689"/>
                    <a:pt x="75133" y="91956"/>
                    <a:pt x="55533" y="91956"/>
                  </a:cubicBezTo>
                  <a:close/>
                  <a:moveTo>
                    <a:pt x="55206" y="75296"/>
                  </a:moveTo>
                  <a:cubicBezTo>
                    <a:pt x="70886" y="75296"/>
                    <a:pt x="81829" y="73418"/>
                    <a:pt x="88118" y="69580"/>
                  </a:cubicBezTo>
                  <a:cubicBezTo>
                    <a:pt x="94406" y="65741"/>
                    <a:pt x="97591" y="57820"/>
                    <a:pt x="97591" y="45733"/>
                  </a:cubicBezTo>
                  <a:cubicBezTo>
                    <a:pt x="97591" y="33646"/>
                    <a:pt x="94488" y="25725"/>
                    <a:pt x="88281" y="21968"/>
                  </a:cubicBezTo>
                  <a:cubicBezTo>
                    <a:pt x="82074" y="18212"/>
                    <a:pt x="71050" y="16415"/>
                    <a:pt x="55370" y="16415"/>
                  </a:cubicBezTo>
                  <a:cubicBezTo>
                    <a:pt x="39690" y="16415"/>
                    <a:pt x="28828" y="18457"/>
                    <a:pt x="22867" y="22622"/>
                  </a:cubicBezTo>
                  <a:cubicBezTo>
                    <a:pt x="16905" y="26786"/>
                    <a:pt x="13965" y="34463"/>
                    <a:pt x="13965" y="45733"/>
                  </a:cubicBezTo>
                  <a:cubicBezTo>
                    <a:pt x="13965" y="57003"/>
                    <a:pt x="16905" y="64680"/>
                    <a:pt x="22867" y="68926"/>
                  </a:cubicBezTo>
                  <a:cubicBezTo>
                    <a:pt x="28828" y="73173"/>
                    <a:pt x="39608" y="75215"/>
                    <a:pt x="55288" y="75215"/>
                  </a:cubicBezTo>
                  <a:close/>
                </a:path>
              </a:pathLst>
            </a:custGeom>
            <a:solidFill>
              <a:srgbClr val="80828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l-SI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E69AF2C-9A16-4CFE-A3CD-12F73E70A882}"/>
                </a:ext>
              </a:extLst>
            </p:cNvPr>
            <p:cNvSpPr/>
            <p:nvPr/>
          </p:nvSpPr>
          <p:spPr>
            <a:xfrm>
              <a:off x="835092" y="2252353"/>
              <a:ext cx="145937" cy="103797"/>
            </a:xfrm>
            <a:custGeom>
              <a:avLst/>
              <a:gdLst>
                <a:gd name="connsiteX0" fmla="*/ 62638 w 145937"/>
                <a:gd name="connsiteY0" fmla="*/ 103798 h 103797"/>
                <a:gd name="connsiteX1" fmla="*/ 49571 w 145937"/>
                <a:gd name="connsiteY1" fmla="*/ 103798 h 103797"/>
                <a:gd name="connsiteX2" fmla="*/ 49571 w 145937"/>
                <a:gd name="connsiteY2" fmla="*/ 90078 h 103797"/>
                <a:gd name="connsiteX3" fmla="*/ 12005 w 145937"/>
                <a:gd name="connsiteY3" fmla="*/ 76031 h 103797"/>
                <a:gd name="connsiteX4" fmla="*/ 0 w 145937"/>
                <a:gd name="connsiteY4" fmla="*/ 39200 h 103797"/>
                <a:gd name="connsiteX5" fmla="*/ 4492 w 145937"/>
                <a:gd name="connsiteY5" fmla="*/ 82 h 103797"/>
                <a:gd name="connsiteX6" fmla="*/ 17803 w 145937"/>
                <a:gd name="connsiteY6" fmla="*/ 735 h 103797"/>
                <a:gd name="connsiteX7" fmla="*/ 14128 w 145937"/>
                <a:gd name="connsiteY7" fmla="*/ 37893 h 103797"/>
                <a:gd name="connsiteX8" fmla="*/ 22540 w 145937"/>
                <a:gd name="connsiteY8" fmla="*/ 63536 h 103797"/>
                <a:gd name="connsiteX9" fmla="*/ 49571 w 145937"/>
                <a:gd name="connsiteY9" fmla="*/ 73500 h 103797"/>
                <a:gd name="connsiteX10" fmla="*/ 49571 w 145937"/>
                <a:gd name="connsiteY10" fmla="*/ 12087 h 103797"/>
                <a:gd name="connsiteX11" fmla="*/ 62638 w 145937"/>
                <a:gd name="connsiteY11" fmla="*/ 12087 h 103797"/>
                <a:gd name="connsiteX12" fmla="*/ 62638 w 145937"/>
                <a:gd name="connsiteY12" fmla="*/ 74316 h 103797"/>
                <a:gd name="connsiteX13" fmla="*/ 73336 w 145937"/>
                <a:gd name="connsiteY13" fmla="*/ 74561 h 103797"/>
                <a:gd name="connsiteX14" fmla="*/ 82973 w 145937"/>
                <a:gd name="connsiteY14" fmla="*/ 74561 h 103797"/>
                <a:gd name="connsiteX15" fmla="*/ 82973 w 145937"/>
                <a:gd name="connsiteY15" fmla="*/ 12087 h 103797"/>
                <a:gd name="connsiteX16" fmla="*/ 96039 w 145937"/>
                <a:gd name="connsiteY16" fmla="*/ 12087 h 103797"/>
                <a:gd name="connsiteX17" fmla="*/ 96039 w 145937"/>
                <a:gd name="connsiteY17" fmla="*/ 73663 h 103797"/>
                <a:gd name="connsiteX18" fmla="*/ 123234 w 145937"/>
                <a:gd name="connsiteY18" fmla="*/ 63700 h 103797"/>
                <a:gd name="connsiteX19" fmla="*/ 131727 w 145937"/>
                <a:gd name="connsiteY19" fmla="*/ 37811 h 103797"/>
                <a:gd name="connsiteX20" fmla="*/ 127889 w 145937"/>
                <a:gd name="connsiteY20" fmla="*/ 653 h 103797"/>
                <a:gd name="connsiteX21" fmla="*/ 141446 w 145937"/>
                <a:gd name="connsiteY21" fmla="*/ 0 h 103797"/>
                <a:gd name="connsiteX22" fmla="*/ 145937 w 145937"/>
                <a:gd name="connsiteY22" fmla="*/ 39118 h 103797"/>
                <a:gd name="connsiteX23" fmla="*/ 133687 w 145937"/>
                <a:gd name="connsiteY23" fmla="*/ 75949 h 103797"/>
                <a:gd name="connsiteX24" fmla="*/ 96121 w 145937"/>
                <a:gd name="connsiteY24" fmla="*/ 90241 h 103797"/>
                <a:gd name="connsiteX25" fmla="*/ 96121 w 145937"/>
                <a:gd name="connsiteY25" fmla="*/ 103798 h 103797"/>
                <a:gd name="connsiteX26" fmla="*/ 83054 w 145937"/>
                <a:gd name="connsiteY26" fmla="*/ 103798 h 103797"/>
                <a:gd name="connsiteX27" fmla="*/ 83054 w 145937"/>
                <a:gd name="connsiteY27" fmla="*/ 90894 h 103797"/>
                <a:gd name="connsiteX28" fmla="*/ 73091 w 145937"/>
                <a:gd name="connsiteY28" fmla="*/ 91139 h 103797"/>
                <a:gd name="connsiteX29" fmla="*/ 62720 w 145937"/>
                <a:gd name="connsiteY29" fmla="*/ 90894 h 103797"/>
                <a:gd name="connsiteX30" fmla="*/ 62720 w 145937"/>
                <a:gd name="connsiteY30" fmla="*/ 103798 h 103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5937" h="103797">
                  <a:moveTo>
                    <a:pt x="62638" y="103798"/>
                  </a:moveTo>
                  <a:lnTo>
                    <a:pt x="49571" y="103798"/>
                  </a:lnTo>
                  <a:lnTo>
                    <a:pt x="49571" y="90078"/>
                  </a:lnTo>
                  <a:cubicBezTo>
                    <a:pt x="32585" y="88363"/>
                    <a:pt x="20008" y="83626"/>
                    <a:pt x="12005" y="76031"/>
                  </a:cubicBezTo>
                  <a:cubicBezTo>
                    <a:pt x="4002" y="68355"/>
                    <a:pt x="0" y="56105"/>
                    <a:pt x="0" y="39200"/>
                  </a:cubicBezTo>
                  <a:cubicBezTo>
                    <a:pt x="0" y="27195"/>
                    <a:pt x="1470" y="14128"/>
                    <a:pt x="4492" y="82"/>
                  </a:cubicBezTo>
                  <a:lnTo>
                    <a:pt x="17803" y="735"/>
                  </a:lnTo>
                  <a:cubicBezTo>
                    <a:pt x="15353" y="13802"/>
                    <a:pt x="14128" y="26133"/>
                    <a:pt x="14128" y="37893"/>
                  </a:cubicBezTo>
                  <a:cubicBezTo>
                    <a:pt x="14128" y="49653"/>
                    <a:pt x="16905" y="58146"/>
                    <a:pt x="22540" y="63536"/>
                  </a:cubicBezTo>
                  <a:cubicBezTo>
                    <a:pt x="28093" y="68926"/>
                    <a:pt x="37158" y="72275"/>
                    <a:pt x="49571" y="73500"/>
                  </a:cubicBezTo>
                  <a:lnTo>
                    <a:pt x="49571" y="12087"/>
                  </a:lnTo>
                  <a:lnTo>
                    <a:pt x="62638" y="12087"/>
                  </a:lnTo>
                  <a:lnTo>
                    <a:pt x="62638" y="74316"/>
                  </a:lnTo>
                  <a:cubicBezTo>
                    <a:pt x="64925" y="74480"/>
                    <a:pt x="68518" y="74561"/>
                    <a:pt x="73336" y="74561"/>
                  </a:cubicBezTo>
                  <a:lnTo>
                    <a:pt x="82973" y="74561"/>
                  </a:lnTo>
                  <a:lnTo>
                    <a:pt x="82973" y="12087"/>
                  </a:lnTo>
                  <a:lnTo>
                    <a:pt x="96039" y="12087"/>
                  </a:lnTo>
                  <a:lnTo>
                    <a:pt x="96039" y="73663"/>
                  </a:lnTo>
                  <a:cubicBezTo>
                    <a:pt x="108534" y="72356"/>
                    <a:pt x="117518" y="69090"/>
                    <a:pt x="123234" y="63700"/>
                  </a:cubicBezTo>
                  <a:cubicBezTo>
                    <a:pt x="128869" y="58310"/>
                    <a:pt x="131727" y="49735"/>
                    <a:pt x="131727" y="37811"/>
                  </a:cubicBezTo>
                  <a:cubicBezTo>
                    <a:pt x="131727" y="25888"/>
                    <a:pt x="130421" y="13557"/>
                    <a:pt x="127889" y="653"/>
                  </a:cubicBezTo>
                  <a:lnTo>
                    <a:pt x="141446" y="0"/>
                  </a:lnTo>
                  <a:cubicBezTo>
                    <a:pt x="144467" y="14128"/>
                    <a:pt x="145937" y="27195"/>
                    <a:pt x="145937" y="39118"/>
                  </a:cubicBezTo>
                  <a:cubicBezTo>
                    <a:pt x="145937" y="56023"/>
                    <a:pt x="141854" y="68273"/>
                    <a:pt x="133687" y="75949"/>
                  </a:cubicBezTo>
                  <a:cubicBezTo>
                    <a:pt x="125521" y="83626"/>
                    <a:pt x="113026" y="88363"/>
                    <a:pt x="96121" y="90241"/>
                  </a:cubicBezTo>
                  <a:lnTo>
                    <a:pt x="96121" y="103798"/>
                  </a:lnTo>
                  <a:lnTo>
                    <a:pt x="83054" y="103798"/>
                  </a:lnTo>
                  <a:lnTo>
                    <a:pt x="83054" y="90894"/>
                  </a:lnTo>
                  <a:cubicBezTo>
                    <a:pt x="81094" y="91058"/>
                    <a:pt x="77746" y="91139"/>
                    <a:pt x="73091" y="91139"/>
                  </a:cubicBezTo>
                  <a:cubicBezTo>
                    <a:pt x="68436" y="91139"/>
                    <a:pt x="65006" y="91139"/>
                    <a:pt x="62720" y="90894"/>
                  </a:cubicBezTo>
                  <a:lnTo>
                    <a:pt x="62720" y="103798"/>
                  </a:lnTo>
                  <a:close/>
                </a:path>
              </a:pathLst>
            </a:custGeom>
            <a:solidFill>
              <a:srgbClr val="80828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l-SI"/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9B2AC173-6520-4B3F-9F63-7DCB630D0A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6537" y="2134786"/>
            <a:ext cx="435625" cy="879688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17CEA43A-F265-4F91-91E1-4C06BED65469}"/>
              </a:ext>
            </a:extLst>
          </p:cNvPr>
          <p:cNvSpPr txBox="1"/>
          <p:nvPr/>
        </p:nvSpPr>
        <p:spPr>
          <a:xfrm>
            <a:off x="8204880" y="5308394"/>
            <a:ext cx="588623" cy="310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 dirty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2023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BCF55A0-B580-46D7-8CA6-5FF3C6905B97}"/>
              </a:ext>
            </a:extLst>
          </p:cNvPr>
          <p:cNvSpPr txBox="1"/>
          <p:nvPr/>
        </p:nvSpPr>
        <p:spPr>
          <a:xfrm>
            <a:off x="7758940" y="5639957"/>
            <a:ext cx="226244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100" dirty="0">
                <a:solidFill>
                  <a:schemeClr val="bg2">
                    <a:lumMod val="90000"/>
                  </a:schemeClr>
                </a:solidFill>
              </a:rPr>
              <a:t>sprememba zakona o financiranju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D6DCB92-D753-443E-B4BD-21C36C3B6272}"/>
              </a:ext>
            </a:extLst>
          </p:cNvPr>
          <p:cNvSpPr txBox="1"/>
          <p:nvPr/>
        </p:nvSpPr>
        <p:spPr>
          <a:xfrm>
            <a:off x="995661" y="2041575"/>
            <a:ext cx="426720" cy="310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 dirty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80 </a:t>
            </a:r>
          </a:p>
        </p:txBody>
      </p:sp>
    </p:spTree>
    <p:extLst>
      <p:ext uri="{BB962C8B-B14F-4D97-AF65-F5344CB8AC3E}">
        <p14:creationId xmlns:p14="http://schemas.microsoft.com/office/powerpoint/2010/main" val="8833726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5046233" cy="523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Primerjava</a:t>
            </a:r>
            <a:r>
              <a:rPr lang="en-US" dirty="0"/>
              <a:t> s </a:t>
            </a:r>
            <a:r>
              <a:rPr lang="sl-SI" dirty="0"/>
              <a:t>tujino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AC5D46E-00C2-470E-A1CA-1CB1F2F850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467439"/>
              </p:ext>
            </p:extLst>
          </p:nvPr>
        </p:nvGraphicFramePr>
        <p:xfrm>
          <a:off x="2906207" y="2359029"/>
          <a:ext cx="8391565" cy="16916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167805">
                  <a:extLst>
                    <a:ext uri="{9D8B030D-6E8A-4147-A177-3AD203B41FA5}">
                      <a16:colId xmlns:a16="http://schemas.microsoft.com/office/drawing/2014/main" val="1948608093"/>
                    </a:ext>
                  </a:extLst>
                </a:gridCol>
                <a:gridCol w="1285837">
                  <a:extLst>
                    <a:ext uri="{9D8B030D-6E8A-4147-A177-3AD203B41FA5}">
                      <a16:colId xmlns:a16="http://schemas.microsoft.com/office/drawing/2014/main" val="3297349526"/>
                    </a:ext>
                  </a:extLst>
                </a:gridCol>
                <a:gridCol w="1610359">
                  <a:extLst>
                    <a:ext uri="{9D8B030D-6E8A-4147-A177-3AD203B41FA5}">
                      <a16:colId xmlns:a16="http://schemas.microsoft.com/office/drawing/2014/main" val="661240353"/>
                    </a:ext>
                  </a:extLst>
                </a:gridCol>
                <a:gridCol w="1923229">
                  <a:extLst>
                    <a:ext uri="{9D8B030D-6E8A-4147-A177-3AD203B41FA5}">
                      <a16:colId xmlns:a16="http://schemas.microsoft.com/office/drawing/2014/main" val="1002807491"/>
                    </a:ext>
                  </a:extLst>
                </a:gridCol>
                <a:gridCol w="2404335">
                  <a:extLst>
                    <a:ext uri="{9D8B030D-6E8A-4147-A177-3AD203B41FA5}">
                      <a16:colId xmlns:a16="http://schemas.microsoft.com/office/drawing/2014/main" val="185214132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endParaRPr lang="sl-SI" dirty="0"/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</a:rPr>
                        <a:t>Št. prebivalstva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</a:rPr>
                        <a:t>Št. zaposlenih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</a:rPr>
                        <a:t>Št. zaposlenih </a:t>
                      </a:r>
                    </a:p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</a:rPr>
                        <a:t>glede na št. prebivalstva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146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sl-SI" sz="1600" b="1" dirty="0"/>
                        <a:t>IJS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Slovenija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2,12 mio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1.200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0,05 %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0574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1" dirty="0"/>
                        <a:t>MPS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Nemčija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84,60 mio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23.950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0,03 %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618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1" dirty="0"/>
                        <a:t>CNRS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Francija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64,83 mio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33.000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0,05 %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5470474"/>
                  </a:ext>
                </a:extLst>
              </a:tr>
            </a:tbl>
          </a:graphicData>
        </a:graphic>
      </p:graphicFrame>
      <p:graphicFrame>
        <p:nvGraphicFramePr>
          <p:cNvPr id="46" name="Table 4">
            <a:extLst>
              <a:ext uri="{FF2B5EF4-FFF2-40B4-BE49-F238E27FC236}">
                <a16:creationId xmlns:a16="http://schemas.microsoft.com/office/drawing/2014/main" id="{8BFFF364-A91B-4D06-877A-1C0C5BF28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776104"/>
              </p:ext>
            </p:extLst>
          </p:nvPr>
        </p:nvGraphicFramePr>
        <p:xfrm>
          <a:off x="2906207" y="4327068"/>
          <a:ext cx="8402322" cy="16916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194699">
                  <a:extLst>
                    <a:ext uri="{9D8B030D-6E8A-4147-A177-3AD203B41FA5}">
                      <a16:colId xmlns:a16="http://schemas.microsoft.com/office/drawing/2014/main" val="1948608093"/>
                    </a:ext>
                  </a:extLst>
                </a:gridCol>
                <a:gridCol w="1283296">
                  <a:extLst>
                    <a:ext uri="{9D8B030D-6E8A-4147-A177-3AD203B41FA5}">
                      <a16:colId xmlns:a16="http://schemas.microsoft.com/office/drawing/2014/main" val="3297349526"/>
                    </a:ext>
                  </a:extLst>
                </a:gridCol>
                <a:gridCol w="3520712">
                  <a:extLst>
                    <a:ext uri="{9D8B030D-6E8A-4147-A177-3AD203B41FA5}">
                      <a16:colId xmlns:a16="http://schemas.microsoft.com/office/drawing/2014/main" val="661240353"/>
                    </a:ext>
                  </a:extLst>
                </a:gridCol>
                <a:gridCol w="2403615">
                  <a:extLst>
                    <a:ext uri="{9D8B030D-6E8A-4147-A177-3AD203B41FA5}">
                      <a16:colId xmlns:a16="http://schemas.microsoft.com/office/drawing/2014/main" val="10028074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Le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</a:rPr>
                        <a:t>Letni prihodki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</a:rPr>
                        <a:t>Letni prihodki na zaposlenega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146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sl-SI" sz="1600" b="1" dirty="0"/>
                        <a:t>IJS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Slovenija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65 mio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54.200 €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0574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1" dirty="0"/>
                        <a:t>MPS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Nemčija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1.980 mio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82.700 €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618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1" dirty="0"/>
                        <a:t>CNRS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Francija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3.700 mio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112.100 €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547047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06EB479-56FF-4A0A-BD5C-29C2A63A6A07}"/>
              </a:ext>
            </a:extLst>
          </p:cNvPr>
          <p:cNvSpPr txBox="1"/>
          <p:nvPr/>
        </p:nvSpPr>
        <p:spPr>
          <a:xfrm>
            <a:off x="768304" y="3674066"/>
            <a:ext cx="2022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chemeClr val="accent1"/>
                </a:solidFill>
              </a:rPr>
              <a:t>Zaposleni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74AAEC1-DFB9-4451-BB22-0F64A8436E71}"/>
              </a:ext>
            </a:extLst>
          </p:cNvPr>
          <p:cNvSpPr txBox="1"/>
          <p:nvPr/>
        </p:nvSpPr>
        <p:spPr>
          <a:xfrm>
            <a:off x="768304" y="5625624"/>
            <a:ext cx="2022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chemeClr val="accent1"/>
                </a:solidFill>
              </a:rPr>
              <a:t>Prihodki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CEAEC51-6458-4BB9-9778-092AF75FDA61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C25E3E7-AF3B-4ACD-B3AC-79CF0F33D886}"/>
              </a:ext>
            </a:extLst>
          </p:cNvPr>
          <p:cNvCxnSpPr>
            <a:cxnSpLocks/>
          </p:cNvCxnSpPr>
          <p:nvPr/>
        </p:nvCxnSpPr>
        <p:spPr>
          <a:xfrm>
            <a:off x="821224" y="4057941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E8FDDC04-04DB-447E-982C-B03E3AE9588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087" y="2041606"/>
            <a:ext cx="710507" cy="7105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C083FB3-E614-4D0A-A9F9-7056BACFB78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3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04" y="1935976"/>
            <a:ext cx="847317" cy="83419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A9474B8-0FCF-45B9-8698-D09ED0187DAC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leto 2022/2023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97ECA1-14EF-4E51-A9C5-F1BC0521AD85}"/>
              </a:ext>
            </a:extLst>
          </p:cNvPr>
          <p:cNvSpPr txBox="1"/>
          <p:nvPr/>
        </p:nvSpPr>
        <p:spPr>
          <a:xfrm>
            <a:off x="838200" y="1565687"/>
            <a:ext cx="1038026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Primerjava IJS // Maks Planck Institute (MPS) // </a:t>
            </a:r>
            <a:r>
              <a:rPr lang="en-US" dirty="0"/>
              <a:t>French National Centre for Scientific Research</a:t>
            </a:r>
            <a:r>
              <a:rPr lang="sl-SI" dirty="0"/>
              <a:t> (CNRS) </a:t>
            </a:r>
          </a:p>
        </p:txBody>
      </p:sp>
    </p:spTree>
    <p:extLst>
      <p:ext uri="{BB962C8B-B14F-4D97-AF65-F5344CB8AC3E}">
        <p14:creationId xmlns:p14="http://schemas.microsoft.com/office/powerpoint/2010/main" val="836845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866208F-D2EE-4DA3-B047-EE742D206130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883" y="2660402"/>
            <a:ext cx="5023646" cy="33490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88A8C7-7545-4D6D-9482-4034D7CC1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6428591" cy="1325563"/>
          </a:xfrm>
        </p:spPr>
        <p:txBody>
          <a:bodyPr/>
          <a:lstStyle/>
          <a:p>
            <a:r>
              <a:rPr lang="sl-SI" dirty="0"/>
              <a:t>Sodelovanje z javnostmi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C7AF945C-CC66-4663-A67F-8CEE2EB0DC2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151502" y="2763964"/>
            <a:ext cx="2873928" cy="22002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1800" dirty="0">
                <a:solidFill>
                  <a:schemeClr val="accent1"/>
                </a:solidFill>
              </a:rPr>
              <a:t>Kolokviji </a:t>
            </a:r>
          </a:p>
          <a:p>
            <a:pPr marL="0" indent="0">
              <a:buNone/>
            </a:pPr>
            <a:r>
              <a:rPr lang="sl-SI" sz="1800" dirty="0">
                <a:solidFill>
                  <a:schemeClr val="accent1"/>
                </a:solidFill>
              </a:rPr>
              <a:t>Galerija</a:t>
            </a:r>
          </a:p>
          <a:p>
            <a:pPr marL="0" indent="0">
              <a:buNone/>
            </a:pPr>
            <a:r>
              <a:rPr lang="sl-SI" sz="1800" dirty="0">
                <a:solidFill>
                  <a:schemeClr val="accent1"/>
                </a:solidFill>
              </a:rPr>
              <a:t>Obiski šol</a:t>
            </a:r>
          </a:p>
          <a:p>
            <a:pPr marL="0" indent="0">
              <a:buNone/>
            </a:pPr>
            <a:r>
              <a:rPr lang="sl-SI" sz="1800" dirty="0">
                <a:solidFill>
                  <a:schemeClr val="accent1"/>
                </a:solidFill>
              </a:rPr>
              <a:t>Štefanovi dnevi</a:t>
            </a:r>
          </a:p>
          <a:p>
            <a:pPr marL="0" indent="0">
              <a:buNone/>
            </a:pPr>
            <a:r>
              <a:rPr lang="sl-SI" sz="1800" dirty="0">
                <a:solidFill>
                  <a:schemeClr val="accent1"/>
                </a:solidFill>
              </a:rPr>
              <a:t>Dan odprtih vrat</a:t>
            </a:r>
          </a:p>
          <a:p>
            <a:pPr marL="0" indent="0">
              <a:buNone/>
            </a:pPr>
            <a:r>
              <a:rPr lang="sl-SI" sz="1800" dirty="0">
                <a:solidFill>
                  <a:schemeClr val="accent1"/>
                </a:solidFill>
              </a:rPr>
              <a:t>Noč raziskovalcev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9B28C69E-B0BF-4258-AADE-BF90A64D166F}"/>
              </a:ext>
            </a:extLst>
          </p:cNvPr>
          <p:cNvSpPr txBox="1">
            <a:spLocks/>
          </p:cNvSpPr>
          <p:nvPr/>
        </p:nvSpPr>
        <p:spPr>
          <a:xfrm>
            <a:off x="2867432" y="2763963"/>
            <a:ext cx="2115937" cy="26012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l-SI" sz="1800" dirty="0" err="1"/>
              <a:t>pb</a:t>
            </a:r>
            <a:r>
              <a:rPr lang="sl-SI" sz="1800" dirty="0"/>
              <a:t>. </a:t>
            </a:r>
            <a:r>
              <a:rPr lang="sl-SI" sz="1800" b="1" dirty="0"/>
              <a:t>1.100</a:t>
            </a:r>
          </a:p>
          <a:p>
            <a:pPr marL="0" indent="0" algn="r">
              <a:buNone/>
            </a:pPr>
            <a:r>
              <a:rPr lang="sl-SI" sz="1800" dirty="0" err="1"/>
              <a:t>pb</a:t>
            </a:r>
            <a:r>
              <a:rPr lang="sl-SI" sz="1800" dirty="0"/>
              <a:t>. </a:t>
            </a:r>
            <a:r>
              <a:rPr lang="sl-SI" sz="1800" b="1" dirty="0"/>
              <a:t>9.300</a:t>
            </a:r>
          </a:p>
          <a:p>
            <a:pPr marL="0" indent="0" algn="r">
              <a:buNone/>
            </a:pPr>
            <a:r>
              <a:rPr lang="sl-SI" sz="1800" dirty="0" err="1"/>
              <a:t>pb</a:t>
            </a:r>
            <a:r>
              <a:rPr lang="sl-SI" sz="1800" dirty="0"/>
              <a:t>. </a:t>
            </a:r>
            <a:r>
              <a:rPr lang="sl-SI" sz="1800" b="1" dirty="0"/>
              <a:t>1.100</a:t>
            </a:r>
            <a:endParaRPr lang="sl-SI" sz="1800" dirty="0"/>
          </a:p>
          <a:p>
            <a:pPr marL="0" indent="0" algn="r">
              <a:buNone/>
            </a:pPr>
            <a:r>
              <a:rPr lang="sl-SI" sz="1800" dirty="0" err="1"/>
              <a:t>pb</a:t>
            </a:r>
            <a:r>
              <a:rPr lang="sl-SI" sz="1800" dirty="0"/>
              <a:t>. </a:t>
            </a:r>
            <a:r>
              <a:rPr lang="sl-SI" sz="1800" b="1" dirty="0"/>
              <a:t>650</a:t>
            </a:r>
          </a:p>
          <a:p>
            <a:pPr marL="0" indent="0" algn="r">
              <a:buNone/>
            </a:pPr>
            <a:r>
              <a:rPr lang="sl-SI" sz="1800" dirty="0" err="1"/>
              <a:t>pb</a:t>
            </a:r>
            <a:r>
              <a:rPr lang="sl-SI" sz="1800" dirty="0"/>
              <a:t>. </a:t>
            </a:r>
            <a:r>
              <a:rPr lang="sl-SI" sz="1800" b="1" dirty="0"/>
              <a:t>2.000</a:t>
            </a:r>
            <a:r>
              <a:rPr lang="sl-SI" sz="1800" dirty="0"/>
              <a:t> </a:t>
            </a:r>
          </a:p>
          <a:p>
            <a:pPr marL="0" indent="0" algn="r">
              <a:buNone/>
            </a:pPr>
            <a:r>
              <a:rPr lang="sl-SI" sz="1800" dirty="0" err="1"/>
              <a:t>pb</a:t>
            </a:r>
            <a:r>
              <a:rPr lang="sl-SI" sz="1800" dirty="0"/>
              <a:t>. </a:t>
            </a:r>
            <a:r>
              <a:rPr lang="sl-SI" sz="1800" b="1" dirty="0"/>
              <a:t>350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537B8F84-A287-47D4-A3E1-8900BDF727F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CD2567C4-B822-438D-8A8C-0FC11E72F6FE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F83222A-F7F2-49D9-B28E-AACF8FDF36B3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 več kot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20.600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obiskovalk in obiskovalcev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A61476-CFED-4EE8-A288-DEA93425D8A7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Podati za leto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202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3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E9C5ED-9F02-4083-9EAA-C91044687D5B}"/>
              </a:ext>
            </a:extLst>
          </p:cNvPr>
          <p:cNvSpPr txBox="1"/>
          <p:nvPr/>
        </p:nvSpPr>
        <p:spPr>
          <a:xfrm>
            <a:off x="838201" y="1565687"/>
            <a:ext cx="6892254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Število obiskovalk in obiskovalcev dogodkov, organiziranih za različne javnosti ter število obiskovalk in obiskovalcev izobraževalnega centra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BC3CBD3-A7B6-4C10-AC45-D63EDC84F60E}"/>
              </a:ext>
            </a:extLst>
          </p:cNvPr>
          <p:cNvSpPr txBox="1">
            <a:spLocks/>
          </p:cNvSpPr>
          <p:nvPr/>
        </p:nvSpPr>
        <p:spPr>
          <a:xfrm>
            <a:off x="883471" y="2401641"/>
            <a:ext cx="2873928" cy="36232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1800" b="1" dirty="0">
                <a:solidFill>
                  <a:schemeClr val="accent1"/>
                </a:solidFill>
              </a:rPr>
              <a:t>Dogodki 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9468592-26D7-4061-9F0D-9B6244856976}"/>
              </a:ext>
            </a:extLst>
          </p:cNvPr>
          <p:cNvSpPr txBox="1">
            <a:spLocks/>
          </p:cNvSpPr>
          <p:nvPr/>
        </p:nvSpPr>
        <p:spPr>
          <a:xfrm>
            <a:off x="883471" y="5124817"/>
            <a:ext cx="2873928" cy="124580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800" b="1" dirty="0">
                <a:solidFill>
                  <a:schemeClr val="accent1"/>
                </a:solidFill>
              </a:rPr>
              <a:t>Izobraževalni center za jedrsko tehnologijo</a:t>
            </a:r>
            <a:endParaRPr lang="sl-SI" sz="1800" b="1" dirty="0">
              <a:solidFill>
                <a:schemeClr val="accent1"/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672873B-E9D7-44DF-BB5B-E89808E12242}"/>
              </a:ext>
            </a:extLst>
          </p:cNvPr>
          <p:cNvSpPr txBox="1">
            <a:spLocks/>
          </p:cNvSpPr>
          <p:nvPr/>
        </p:nvSpPr>
        <p:spPr>
          <a:xfrm>
            <a:off x="2866950" y="5124817"/>
            <a:ext cx="2115937" cy="26012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l-SI" sz="1800" dirty="0" err="1"/>
              <a:t>pb</a:t>
            </a:r>
            <a:r>
              <a:rPr lang="sl-SI" sz="1800" dirty="0"/>
              <a:t>. </a:t>
            </a:r>
            <a:r>
              <a:rPr lang="sl-SI" sz="1800" b="1" dirty="0"/>
              <a:t>6.180</a:t>
            </a:r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7829504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8A8C7-7545-4D6D-9482-4034D7CC1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6428591" cy="1325563"/>
          </a:xfrm>
        </p:spPr>
        <p:txBody>
          <a:bodyPr/>
          <a:lstStyle/>
          <a:p>
            <a:r>
              <a:rPr lang="sl-SI" dirty="0"/>
              <a:t>Pojavljanje v medijih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537B8F84-A287-47D4-A3E1-8900BDF727F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CD2567C4-B822-438D-8A8C-0FC11E72F6FE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F83222A-F7F2-49D9-B28E-AACF8FDF36B3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</a:rPr>
              <a:t>2.811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medijskih objav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E9C5ED-9F02-4083-9EAA-C91044687D5B}"/>
              </a:ext>
            </a:extLst>
          </p:cNvPr>
          <p:cNvSpPr txBox="1"/>
          <p:nvPr/>
        </p:nvSpPr>
        <p:spPr>
          <a:xfrm>
            <a:off x="838200" y="1565687"/>
            <a:ext cx="687456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Pojavnost Instituta ”Jožef Stefan ” in </a:t>
            </a:r>
          </a:p>
          <a:p>
            <a:r>
              <a:rPr lang="sl-SI" dirty="0"/>
              <a:t>direktorja prof. dr. Boštjana Zalarja v tiskanih in spletnih medijih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3CC33F-9830-4937-9697-04CEC099EB53}"/>
              </a:ext>
            </a:extLst>
          </p:cNvPr>
          <p:cNvSpPr txBox="1"/>
          <p:nvPr/>
        </p:nvSpPr>
        <p:spPr>
          <a:xfrm>
            <a:off x="6351959" y="4261101"/>
            <a:ext cx="2957200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novice.najdi.si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sta.si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Delo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rtvslo.si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delo.si</a:t>
            </a:r>
            <a:endParaRPr lang="sl-SI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218090-DAA4-4CB9-A5C0-84984C262EAF}"/>
              </a:ext>
            </a:extLst>
          </p:cNvPr>
          <p:cNvSpPr txBox="1"/>
          <p:nvPr/>
        </p:nvSpPr>
        <p:spPr>
          <a:xfrm>
            <a:off x="9037863" y="4234150"/>
            <a:ext cx="2957200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STA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Saša Senica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Borut Hočevar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Sabina Petrov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M.K.</a:t>
            </a:r>
            <a:endParaRPr lang="sl-SI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CEBBF1-3578-436E-AA43-D58DEB59E675}"/>
              </a:ext>
            </a:extLst>
          </p:cNvPr>
          <p:cNvSpPr txBox="1"/>
          <p:nvPr/>
        </p:nvSpPr>
        <p:spPr>
          <a:xfrm>
            <a:off x="6266350" y="3322060"/>
            <a:ext cx="21107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M</a:t>
            </a:r>
            <a:r>
              <a:rPr lang="sl-SI" b="1" dirty="0" err="1"/>
              <a:t>edij</a:t>
            </a:r>
            <a:r>
              <a:rPr lang="en-US" b="1" dirty="0" err="1"/>
              <a:t>i</a:t>
            </a:r>
            <a:r>
              <a:rPr lang="sl-SI" dirty="0"/>
              <a:t>, ki so največ pisali o omenjenih temah: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4082D4-63F4-401C-99A6-3E835DB9E403}"/>
              </a:ext>
            </a:extLst>
          </p:cNvPr>
          <p:cNvSpPr txBox="1"/>
          <p:nvPr/>
        </p:nvSpPr>
        <p:spPr>
          <a:xfrm>
            <a:off x="8870212" y="3322060"/>
            <a:ext cx="21107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Avtorice</a:t>
            </a:r>
            <a:r>
              <a:rPr lang="en-US" b="1" dirty="0"/>
              <a:t> </a:t>
            </a:r>
            <a:r>
              <a:rPr lang="sl-SI" b="1" dirty="0"/>
              <a:t>in </a:t>
            </a:r>
            <a:r>
              <a:rPr lang="sl-SI" b="1" dirty="0" err="1"/>
              <a:t>avtorj</a:t>
            </a:r>
            <a:r>
              <a:rPr lang="en-US" b="1" dirty="0" err="1"/>
              <a:t>i</a:t>
            </a:r>
            <a:r>
              <a:rPr lang="sl-SI" dirty="0"/>
              <a:t>, ki so največ pisali o  omenjenih temah: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F546265-749F-4611-A806-557FFCA4BA82}"/>
              </a:ext>
            </a:extLst>
          </p:cNvPr>
          <p:cNvSpPr/>
          <p:nvPr/>
        </p:nvSpPr>
        <p:spPr>
          <a:xfrm>
            <a:off x="774404" y="2521848"/>
            <a:ext cx="3085489" cy="308548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accent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9E96692-57CE-4E03-8F3D-76D8AA83B764}"/>
              </a:ext>
            </a:extLst>
          </p:cNvPr>
          <p:cNvSpPr/>
          <p:nvPr/>
        </p:nvSpPr>
        <p:spPr>
          <a:xfrm>
            <a:off x="2519473" y="2465079"/>
            <a:ext cx="1659526" cy="1659526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16D99C-30C9-463C-AEE9-AF0EB1DAF492}"/>
              </a:ext>
            </a:extLst>
          </p:cNvPr>
          <p:cNvSpPr txBox="1"/>
          <p:nvPr/>
        </p:nvSpPr>
        <p:spPr>
          <a:xfrm>
            <a:off x="4786998" y="2777573"/>
            <a:ext cx="1277028" cy="13234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sl-SI" sz="3200" b="1" dirty="0">
                <a:solidFill>
                  <a:schemeClr val="accent6"/>
                </a:solidFill>
              </a:rPr>
              <a:t>23 %</a:t>
            </a:r>
          </a:p>
          <a:p>
            <a:pPr>
              <a:defRPr/>
            </a:pPr>
            <a:r>
              <a:rPr lang="sl-SI" dirty="0">
                <a:solidFill>
                  <a:schemeClr val="accent6"/>
                </a:solidFill>
              </a:rPr>
              <a:t>objav v </a:t>
            </a:r>
          </a:p>
          <a:p>
            <a:pPr>
              <a:defRPr/>
            </a:pPr>
            <a:r>
              <a:rPr lang="sl-SI" dirty="0">
                <a:solidFill>
                  <a:schemeClr val="accent6"/>
                </a:solidFill>
              </a:rPr>
              <a:t>tiskanih medijih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2DF901-CD8F-47E3-80AD-7C290A128BD3}"/>
              </a:ext>
            </a:extLst>
          </p:cNvPr>
          <p:cNvSpPr txBox="1"/>
          <p:nvPr/>
        </p:nvSpPr>
        <p:spPr>
          <a:xfrm>
            <a:off x="1267079" y="4002034"/>
            <a:ext cx="1761554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3200" b="1" dirty="0">
                <a:solidFill>
                  <a:schemeClr val="bg1"/>
                </a:solidFill>
              </a:rPr>
              <a:t>77 %</a:t>
            </a:r>
            <a:r>
              <a:rPr lang="sl-SI" sz="2400" b="1" dirty="0">
                <a:solidFill>
                  <a:schemeClr val="bg1"/>
                </a:solidFill>
              </a:rPr>
              <a:t>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objav v spletnih medijih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E90A1FB-2A2F-4858-937D-FD937D5EE9D3}"/>
              </a:ext>
            </a:extLst>
          </p:cNvPr>
          <p:cNvCxnSpPr>
            <a:cxnSpLocks/>
          </p:cNvCxnSpPr>
          <p:nvPr/>
        </p:nvCxnSpPr>
        <p:spPr>
          <a:xfrm flipH="1">
            <a:off x="3720701" y="3007317"/>
            <a:ext cx="807771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931FB70-8CB9-4350-ACD8-FA25837AEA5F}"/>
              </a:ext>
            </a:extLst>
          </p:cNvPr>
          <p:cNvCxnSpPr>
            <a:cxnSpLocks/>
          </p:cNvCxnSpPr>
          <p:nvPr/>
        </p:nvCxnSpPr>
        <p:spPr>
          <a:xfrm>
            <a:off x="4550616" y="2779507"/>
            <a:ext cx="0" cy="1321505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8B3F02A-3C1E-491E-B636-2CB4A405CE66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Podati za leto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202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3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89115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AF551AF-46B9-41D6-90BF-88C510985A6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5046233" cy="523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>
                <a:solidFill>
                  <a:schemeClr val="bg1"/>
                </a:solidFill>
              </a:rPr>
              <a:t>Hvala za pozornost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FB3D7D8-4E3C-4416-8B92-3B5B47338B06}"/>
              </a:ext>
            </a:extLst>
          </p:cNvPr>
          <p:cNvCxnSpPr>
            <a:cxnSpLocks/>
          </p:cNvCxnSpPr>
          <p:nvPr/>
        </p:nvCxnSpPr>
        <p:spPr>
          <a:xfrm>
            <a:off x="838199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F5C9912-D089-43E5-AFFD-749B8E527EDB}"/>
              </a:ext>
            </a:extLst>
          </p:cNvPr>
          <p:cNvSpPr txBox="1"/>
          <p:nvPr/>
        </p:nvSpPr>
        <p:spPr>
          <a:xfrm>
            <a:off x="838200" y="4292750"/>
            <a:ext cx="6874565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 err="1">
                <a:solidFill>
                  <a:schemeClr val="bg1"/>
                </a:solidFill>
              </a:rPr>
              <a:t>Institu</a:t>
            </a:r>
            <a:r>
              <a:rPr lang="en-US" dirty="0">
                <a:solidFill>
                  <a:schemeClr val="bg1"/>
                </a:solidFill>
              </a:rPr>
              <a:t>t “</a:t>
            </a:r>
            <a:r>
              <a:rPr lang="en-US" dirty="0" err="1">
                <a:solidFill>
                  <a:schemeClr val="bg1"/>
                </a:solidFill>
              </a:rPr>
              <a:t>Jožef</a:t>
            </a:r>
            <a:r>
              <a:rPr lang="en-US" dirty="0">
                <a:solidFill>
                  <a:schemeClr val="bg1"/>
                </a:solidFill>
              </a:rPr>
              <a:t> Stefan”</a:t>
            </a:r>
            <a:br>
              <a:rPr lang="sl-SI" dirty="0">
                <a:solidFill>
                  <a:schemeClr val="bg1"/>
                </a:solidFill>
              </a:rPr>
            </a:br>
            <a:r>
              <a:rPr lang="sl-SI" dirty="0">
                <a:solidFill>
                  <a:schemeClr val="bg1"/>
                </a:solidFill>
              </a:rPr>
              <a:t>Jamova cesta 39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1000 Ljubljana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Sloveni</a:t>
            </a:r>
            <a:r>
              <a:rPr lang="en-US" dirty="0">
                <a:solidFill>
                  <a:schemeClr val="bg1"/>
                </a:solidFill>
              </a:rPr>
              <a:t>j</a:t>
            </a:r>
            <a:r>
              <a:rPr lang="sl-SI" dirty="0">
                <a:solidFill>
                  <a:schemeClr val="bg1"/>
                </a:solidFill>
              </a:rPr>
              <a:t>a</a:t>
            </a:r>
            <a:br>
              <a:rPr lang="sl-SI" dirty="0">
                <a:solidFill>
                  <a:schemeClr val="bg1"/>
                </a:solidFill>
              </a:rPr>
            </a:br>
            <a:endParaRPr lang="sl-SI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https://www.ijs.si/</a:t>
            </a:r>
            <a:endParaRPr lang="en-GB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729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ka 12">
            <a:extLst>
              <a:ext uri="{FF2B5EF4-FFF2-40B4-BE49-F238E27FC236}">
                <a16:creationId xmlns:a16="http://schemas.microsoft.com/office/drawing/2014/main" id="{518B09E7-E291-EFBC-696F-0A770C1905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1"/>
          <a:stretch/>
        </p:blipFill>
        <p:spPr>
          <a:xfrm>
            <a:off x="687471" y="1994482"/>
            <a:ext cx="3486051" cy="38234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EE162A-DF57-4678-AB0A-0131D25F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124159"/>
            <a:ext cx="3758967" cy="523600"/>
          </a:xfrm>
        </p:spPr>
        <p:txBody>
          <a:bodyPr/>
          <a:lstStyle/>
          <a:p>
            <a:r>
              <a:rPr lang="sl-SI" dirty="0"/>
              <a:t>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8158014-2F47-4077-A42E-BAD13FBC9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6555" y="3653911"/>
            <a:ext cx="5558406" cy="19417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/>
              <a:t>Institut</a:t>
            </a:r>
            <a:r>
              <a:rPr lang="en-US" dirty="0"/>
              <a:t> “</a:t>
            </a:r>
            <a:r>
              <a:rPr lang="en-US" dirty="0" err="1"/>
              <a:t>Jožef</a:t>
            </a:r>
            <a:r>
              <a:rPr lang="en-US" dirty="0"/>
              <a:t> Stefan” je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en-US" dirty="0" err="1"/>
              <a:t>dobil</a:t>
            </a:r>
            <a:r>
              <a:rPr lang="en-US" dirty="0"/>
              <a:t> po </a:t>
            </a:r>
            <a:r>
              <a:rPr lang="en-US" dirty="0" err="1"/>
              <a:t>znanem</a:t>
            </a:r>
            <a:r>
              <a:rPr lang="en-US" dirty="0"/>
              <a:t> </a:t>
            </a:r>
            <a:r>
              <a:rPr lang="en-US" dirty="0" err="1"/>
              <a:t>fiziku</a:t>
            </a:r>
            <a:r>
              <a:rPr lang="en-US" dirty="0"/>
              <a:t> </a:t>
            </a:r>
            <a:r>
              <a:rPr lang="en-US" dirty="0" err="1"/>
              <a:t>Jožefu</a:t>
            </a:r>
            <a:r>
              <a:rPr lang="en-US" dirty="0"/>
              <a:t> </a:t>
            </a:r>
            <a:r>
              <a:rPr lang="en-US" dirty="0" err="1"/>
              <a:t>Stefanu</a:t>
            </a:r>
            <a:r>
              <a:rPr lang="en-US" dirty="0"/>
              <a:t>,</a:t>
            </a:r>
            <a:r>
              <a:rPr lang="sl-SI" dirty="0"/>
              <a:t> </a:t>
            </a:r>
            <a:r>
              <a:rPr lang="en-US" dirty="0"/>
              <a:t>ki je </a:t>
            </a:r>
            <a:r>
              <a:rPr lang="en-US" dirty="0" err="1"/>
              <a:t>živel</a:t>
            </a:r>
            <a:r>
              <a:rPr lang="en-US" dirty="0"/>
              <a:t> v 19. </a:t>
            </a:r>
            <a:r>
              <a:rPr lang="en-US" dirty="0" err="1"/>
              <a:t>stoletju</a:t>
            </a:r>
            <a:r>
              <a:rPr lang="en-US" dirty="0"/>
              <a:t>, </a:t>
            </a:r>
            <a:r>
              <a:rPr lang="en-US" dirty="0" err="1"/>
              <a:t>znanem</a:t>
            </a:r>
            <a:r>
              <a:rPr lang="en-US" dirty="0"/>
              <a:t> </a:t>
            </a:r>
            <a:r>
              <a:rPr lang="en-US" dirty="0" err="1"/>
              <a:t>predvsem</a:t>
            </a:r>
            <a:r>
              <a:rPr lang="en-US" dirty="0"/>
              <a:t> po </a:t>
            </a:r>
            <a:r>
              <a:rPr lang="pt-BR" dirty="0"/>
              <a:t>soavtorstvu zakona o sevanju črnega telesa: </a:t>
            </a:r>
            <a:r>
              <a:rPr lang="sl-SI" dirty="0"/>
              <a:t>Stefan-Boltzmannov zakon.</a:t>
            </a:r>
            <a:endParaRPr lang="en-GB" dirty="0"/>
          </a:p>
          <a:p>
            <a:pPr marL="0" indent="0">
              <a:buNone/>
            </a:pPr>
            <a:endParaRPr lang="sl-SI" dirty="0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1DAC50F-E1F0-43B8-B116-D0E302AA3F0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9672CFF7-2E1F-4596-B39A-D1F9CCFA8484}"/>
              </a:ext>
            </a:extLst>
          </p:cNvPr>
          <p:cNvSpPr txBox="1">
            <a:spLocks/>
          </p:cNvSpPr>
          <p:nvPr/>
        </p:nvSpPr>
        <p:spPr>
          <a:xfrm>
            <a:off x="4981675" y="4901565"/>
            <a:ext cx="2572597" cy="11617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 err="1"/>
              <a:t>Jožef</a:t>
            </a:r>
            <a:r>
              <a:rPr lang="en-US" b="1" dirty="0"/>
              <a:t> Stefan</a:t>
            </a:r>
            <a:br>
              <a:rPr lang="en-US" b="1" dirty="0"/>
            </a:br>
            <a:r>
              <a:rPr lang="en-US" dirty="0"/>
              <a:t>1835–1893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03A7762-2C6D-481C-9268-D34658F7945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3335323" cy="523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Ime Instituta</a:t>
            </a:r>
          </a:p>
        </p:txBody>
      </p:sp>
    </p:spTree>
    <p:extLst>
      <p:ext uri="{BB962C8B-B14F-4D97-AF65-F5344CB8AC3E}">
        <p14:creationId xmlns:p14="http://schemas.microsoft.com/office/powerpoint/2010/main" val="185035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A40957A-99B7-4B86-88D9-FD32FCF40185}"/>
              </a:ext>
            </a:extLst>
          </p:cNvPr>
          <p:cNvCxnSpPr>
            <a:cxnSpLocks/>
          </p:cNvCxnSpPr>
          <p:nvPr/>
        </p:nvCxnSpPr>
        <p:spPr>
          <a:xfrm flipV="1">
            <a:off x="1146410" y="2357593"/>
            <a:ext cx="0" cy="2347948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463DD94-3EEA-486F-8FD1-0C0593E94193}"/>
              </a:ext>
            </a:extLst>
          </p:cNvPr>
          <p:cNvCxnSpPr>
            <a:cxnSpLocks/>
          </p:cNvCxnSpPr>
          <p:nvPr/>
        </p:nvCxnSpPr>
        <p:spPr>
          <a:xfrm flipV="1">
            <a:off x="2676272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7E1A6CD-408C-4FC4-BB6F-B65D7B0FE443}"/>
              </a:ext>
            </a:extLst>
          </p:cNvPr>
          <p:cNvCxnSpPr>
            <a:cxnSpLocks/>
          </p:cNvCxnSpPr>
          <p:nvPr/>
        </p:nvCxnSpPr>
        <p:spPr>
          <a:xfrm flipV="1">
            <a:off x="3449995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68A0688-0326-44C7-BE4B-C0B3DA3CCBA7}"/>
              </a:ext>
            </a:extLst>
          </p:cNvPr>
          <p:cNvCxnSpPr>
            <a:cxnSpLocks/>
          </p:cNvCxnSpPr>
          <p:nvPr/>
        </p:nvCxnSpPr>
        <p:spPr>
          <a:xfrm flipV="1">
            <a:off x="4061680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15FE67B2-810D-43CE-A8AF-57262F1A1E83}"/>
              </a:ext>
            </a:extLst>
          </p:cNvPr>
          <p:cNvCxnSpPr>
            <a:cxnSpLocks/>
          </p:cNvCxnSpPr>
          <p:nvPr/>
        </p:nvCxnSpPr>
        <p:spPr>
          <a:xfrm flipV="1">
            <a:off x="6212345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27496E6-7857-48DB-95AD-BCBB72117872}"/>
              </a:ext>
            </a:extLst>
          </p:cNvPr>
          <p:cNvCxnSpPr>
            <a:cxnSpLocks/>
          </p:cNvCxnSpPr>
          <p:nvPr/>
        </p:nvCxnSpPr>
        <p:spPr>
          <a:xfrm flipV="1">
            <a:off x="6991201" y="2357593"/>
            <a:ext cx="0" cy="2042144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D44D5C49-8447-417D-B4D9-03D310084A62}"/>
              </a:ext>
            </a:extLst>
          </p:cNvPr>
          <p:cNvCxnSpPr>
            <a:cxnSpLocks/>
          </p:cNvCxnSpPr>
          <p:nvPr/>
        </p:nvCxnSpPr>
        <p:spPr>
          <a:xfrm flipV="1">
            <a:off x="8704018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62D059B-18E9-42C0-AAA7-1402CC2C68FB}"/>
              </a:ext>
            </a:extLst>
          </p:cNvPr>
          <p:cNvCxnSpPr>
            <a:cxnSpLocks/>
          </p:cNvCxnSpPr>
          <p:nvPr/>
        </p:nvCxnSpPr>
        <p:spPr>
          <a:xfrm flipV="1">
            <a:off x="11062807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8864BF35-965B-450D-B3E4-1AEF96FB21A1}"/>
              </a:ext>
            </a:extLst>
          </p:cNvPr>
          <p:cNvCxnSpPr>
            <a:cxnSpLocks/>
          </p:cNvCxnSpPr>
          <p:nvPr/>
        </p:nvCxnSpPr>
        <p:spPr>
          <a:xfrm flipV="1">
            <a:off x="9964249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9D26A38-6B56-4945-836B-82A8E6DFF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Zgodovina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3D8E804-2FD1-49E4-A398-20D6F473109B}"/>
              </a:ext>
            </a:extLst>
          </p:cNvPr>
          <p:cNvCxnSpPr>
            <a:cxnSpLocks/>
          </p:cNvCxnSpPr>
          <p:nvPr/>
        </p:nvCxnSpPr>
        <p:spPr>
          <a:xfrm>
            <a:off x="0" y="4524668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043C554-6E28-4DCC-8E14-651E3C07C1C9}"/>
              </a:ext>
            </a:extLst>
          </p:cNvPr>
          <p:cNvSpPr txBox="1"/>
          <p:nvPr/>
        </p:nvSpPr>
        <p:spPr>
          <a:xfrm>
            <a:off x="838200" y="1565687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Mejniki in rast po zaposlenih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EEB7E-C4FF-47AC-8FD2-8CD4073CF56D}"/>
              </a:ext>
            </a:extLst>
          </p:cNvPr>
          <p:cNvSpPr txBox="1"/>
          <p:nvPr/>
        </p:nvSpPr>
        <p:spPr>
          <a:xfrm rot="5400000">
            <a:off x="1203331" y="4628687"/>
            <a:ext cx="646331" cy="1386374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marL="0" indent="0" defTabSz="534988">
              <a:buFont typeface="Arial" panose="020B0604020202020204" pitchFamily="34" charset="0"/>
              <a:buNone/>
            </a:pP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Ustanovitev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Fizikalnega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instituta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EC66A5D-4D73-40CE-B6DD-EA2CA5762D91}"/>
              </a:ext>
            </a:extLst>
          </p:cNvPr>
          <p:cNvSpPr/>
          <p:nvPr/>
        </p:nvSpPr>
        <p:spPr>
          <a:xfrm>
            <a:off x="2293209" y="4138284"/>
            <a:ext cx="757857" cy="75785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DD42197-A1E8-45BC-AAF5-1277AB3D3DDF}"/>
              </a:ext>
            </a:extLst>
          </p:cNvPr>
          <p:cNvSpPr txBox="1">
            <a:spLocks/>
          </p:cNvSpPr>
          <p:nvPr/>
        </p:nvSpPr>
        <p:spPr>
          <a:xfrm>
            <a:off x="2293209" y="4414646"/>
            <a:ext cx="757857" cy="3709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1959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2FE087-A370-4F5B-8960-9C1344425749}"/>
              </a:ext>
            </a:extLst>
          </p:cNvPr>
          <p:cNvSpPr txBox="1"/>
          <p:nvPr/>
        </p:nvSpPr>
        <p:spPr>
          <a:xfrm rot="5400000">
            <a:off x="2396062" y="4758052"/>
            <a:ext cx="646331" cy="1147163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marL="0" indent="0" defTabSz="534988">
              <a:buFont typeface="Arial" panose="020B0604020202020204" pitchFamily="34" charset="0"/>
              <a:buNone/>
            </a:pP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Nuklearni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inštitut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 marL="0" indent="0" defTabSz="534988">
              <a:buFont typeface="Arial" panose="020B0604020202020204" pitchFamily="34" charset="0"/>
              <a:buNone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“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Jožef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efan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”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E4AD8BE-6D2C-446E-964F-8F7DDC92A01E}"/>
              </a:ext>
            </a:extLst>
          </p:cNvPr>
          <p:cNvSpPr/>
          <p:nvPr/>
        </p:nvSpPr>
        <p:spPr>
          <a:xfrm>
            <a:off x="10666843" y="4123375"/>
            <a:ext cx="757857" cy="75785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32C6286-3DFA-4710-8CDF-85A5B3D650C4}"/>
              </a:ext>
            </a:extLst>
          </p:cNvPr>
          <p:cNvSpPr txBox="1">
            <a:spLocks/>
          </p:cNvSpPr>
          <p:nvPr/>
        </p:nvSpPr>
        <p:spPr>
          <a:xfrm>
            <a:off x="10666843" y="4399737"/>
            <a:ext cx="757857" cy="3709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202</a:t>
            </a:r>
            <a:r>
              <a:rPr lang="en-US" dirty="0">
                <a:solidFill>
                  <a:schemeClr val="bg1"/>
                </a:solidFill>
              </a:rPr>
              <a:t>0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7CCE50F-53A0-4863-A197-D51E5C2A9FCD}"/>
              </a:ext>
            </a:extLst>
          </p:cNvPr>
          <p:cNvSpPr/>
          <p:nvPr/>
        </p:nvSpPr>
        <p:spPr>
          <a:xfrm>
            <a:off x="3682752" y="4138284"/>
            <a:ext cx="757857" cy="75785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FCF0360-ACBB-422F-BB3A-B970DE44126D}"/>
              </a:ext>
            </a:extLst>
          </p:cNvPr>
          <p:cNvSpPr txBox="1">
            <a:spLocks/>
          </p:cNvSpPr>
          <p:nvPr/>
        </p:nvSpPr>
        <p:spPr>
          <a:xfrm>
            <a:off x="3682752" y="4414646"/>
            <a:ext cx="757857" cy="3709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1969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B35592C-0A3A-4258-890A-64B3E3AD08F0}"/>
              </a:ext>
            </a:extLst>
          </p:cNvPr>
          <p:cNvSpPr txBox="1"/>
          <p:nvPr/>
        </p:nvSpPr>
        <p:spPr>
          <a:xfrm rot="5400000">
            <a:off x="4647393" y="4318220"/>
            <a:ext cx="430887" cy="1818231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defTabSz="534988"/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Institut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endParaRPr lang="sl-SI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defTabSz="534988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“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Jožef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Stefan”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24AC607-8873-4C6C-A660-F743B19EC1FC}"/>
              </a:ext>
            </a:extLst>
          </p:cNvPr>
          <p:cNvSpPr/>
          <p:nvPr/>
        </p:nvSpPr>
        <p:spPr>
          <a:xfrm>
            <a:off x="695047" y="4138284"/>
            <a:ext cx="757857" cy="75785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38D8715B-5CBE-4613-8CDE-851AF0C84E0E}"/>
              </a:ext>
            </a:extLst>
          </p:cNvPr>
          <p:cNvSpPr txBox="1">
            <a:spLocks/>
          </p:cNvSpPr>
          <p:nvPr/>
        </p:nvSpPr>
        <p:spPr>
          <a:xfrm>
            <a:off x="695047" y="4414646"/>
            <a:ext cx="757857" cy="3709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1946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42243B1-AD17-409F-8BCB-BC6D35A6853B}"/>
              </a:ext>
            </a:extLst>
          </p:cNvPr>
          <p:cNvSpPr/>
          <p:nvPr/>
        </p:nvSpPr>
        <p:spPr>
          <a:xfrm>
            <a:off x="9575694" y="4123375"/>
            <a:ext cx="757857" cy="75785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45A768CE-E35A-46DD-B547-715A93831F26}"/>
              </a:ext>
            </a:extLst>
          </p:cNvPr>
          <p:cNvSpPr txBox="1">
            <a:spLocks/>
          </p:cNvSpPr>
          <p:nvPr/>
        </p:nvSpPr>
        <p:spPr>
          <a:xfrm>
            <a:off x="9575694" y="4399737"/>
            <a:ext cx="757857" cy="3709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bg1"/>
                </a:solidFill>
              </a:rPr>
              <a:t>201</a:t>
            </a:r>
            <a:r>
              <a:rPr lang="sl-SI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A7CE312-CF84-4F93-A8F3-8F52F598E579}"/>
              </a:ext>
            </a:extLst>
          </p:cNvPr>
          <p:cNvSpPr txBox="1"/>
          <p:nvPr/>
        </p:nvSpPr>
        <p:spPr>
          <a:xfrm rot="5400000">
            <a:off x="10015029" y="4870544"/>
            <a:ext cx="430887" cy="713582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defTabSz="534988"/>
            <a:r>
              <a:rPr lang="sl-SI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rvi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ERC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projekt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C35D87E-5249-4E7A-9953-618BFCA3388C}"/>
              </a:ext>
            </a:extLst>
          </p:cNvPr>
          <p:cNvSpPr/>
          <p:nvPr/>
        </p:nvSpPr>
        <p:spPr>
          <a:xfrm>
            <a:off x="8317011" y="4138284"/>
            <a:ext cx="757857" cy="75785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3414C601-D16B-4600-9579-CB2AA6D7BE86}"/>
              </a:ext>
            </a:extLst>
          </p:cNvPr>
          <p:cNvSpPr txBox="1">
            <a:spLocks/>
          </p:cNvSpPr>
          <p:nvPr/>
        </p:nvSpPr>
        <p:spPr>
          <a:xfrm>
            <a:off x="8317011" y="4414646"/>
            <a:ext cx="757857" cy="3709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bg1"/>
                </a:solidFill>
              </a:rPr>
              <a:t>2004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44E0036-1F11-44DC-88C1-453E22078524}"/>
              </a:ext>
            </a:extLst>
          </p:cNvPr>
          <p:cNvSpPr txBox="1"/>
          <p:nvPr/>
        </p:nvSpPr>
        <p:spPr>
          <a:xfrm rot="5400000">
            <a:off x="8721608" y="4583694"/>
            <a:ext cx="646331" cy="1480061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marL="0" indent="0" defTabSz="534988">
              <a:buFont typeface="Arial" panose="020B0604020202020204" pitchFamily="34" charset="0"/>
              <a:buNone/>
            </a:pP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Mednarodna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podiplomska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šola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Jožefa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Stefana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56DEA32-423B-41EC-9377-9DBC35BE2BC8}"/>
              </a:ext>
            </a:extLst>
          </p:cNvPr>
          <p:cNvSpPr/>
          <p:nvPr/>
        </p:nvSpPr>
        <p:spPr>
          <a:xfrm>
            <a:off x="6967034" y="4138284"/>
            <a:ext cx="757857" cy="75785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1AA8D475-F65A-47E9-BFC7-2C868E6ABE73}"/>
              </a:ext>
            </a:extLst>
          </p:cNvPr>
          <p:cNvSpPr txBox="1">
            <a:spLocks/>
          </p:cNvSpPr>
          <p:nvPr/>
        </p:nvSpPr>
        <p:spPr>
          <a:xfrm>
            <a:off x="6967034" y="4414646"/>
            <a:ext cx="757857" cy="3709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bg1"/>
                </a:solidFill>
              </a:rPr>
              <a:t>1992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67F0CFB-E29A-4782-AF3E-25423564BCCA}"/>
              </a:ext>
            </a:extLst>
          </p:cNvPr>
          <p:cNvSpPr txBox="1"/>
          <p:nvPr/>
        </p:nvSpPr>
        <p:spPr>
          <a:xfrm rot="5400000">
            <a:off x="7207385" y="4752142"/>
            <a:ext cx="430887" cy="950387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marL="0" indent="0" defTabSz="534988">
              <a:buFont typeface="Arial" panose="020B0604020202020204" pitchFamily="34" charset="0"/>
              <a:buNone/>
            </a:pP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Tehnološki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park IJS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442A11B-BEA6-4277-BE96-53000AE62FB1}"/>
              </a:ext>
            </a:extLst>
          </p:cNvPr>
          <p:cNvSpPr/>
          <p:nvPr/>
        </p:nvSpPr>
        <p:spPr>
          <a:xfrm>
            <a:off x="5830153" y="4123375"/>
            <a:ext cx="757857" cy="75785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E0012CE4-95A3-430B-B0A3-CDAE0E51A625}"/>
              </a:ext>
            </a:extLst>
          </p:cNvPr>
          <p:cNvSpPr txBox="1">
            <a:spLocks/>
          </p:cNvSpPr>
          <p:nvPr/>
        </p:nvSpPr>
        <p:spPr>
          <a:xfrm>
            <a:off x="5830153" y="4399737"/>
            <a:ext cx="757857" cy="3709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bg1"/>
                </a:solidFill>
              </a:rPr>
              <a:t>1985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6840797-CF35-453A-BE09-2EE99FF418B3}"/>
              </a:ext>
            </a:extLst>
          </p:cNvPr>
          <p:cNvSpPr txBox="1"/>
          <p:nvPr/>
        </p:nvSpPr>
        <p:spPr>
          <a:xfrm rot="5400000">
            <a:off x="5562645" y="4829985"/>
            <a:ext cx="646331" cy="1027997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marL="0" indent="0" defTabSz="534988">
              <a:buFont typeface="Arial" panose="020B0604020202020204" pitchFamily="34" charset="0"/>
              <a:buNone/>
            </a:pP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Projekt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2.000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novih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raziskovalcev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DE2DC1D5-D7AB-4DBC-B291-2D5C72C4A8D1}"/>
              </a:ext>
            </a:extLst>
          </p:cNvPr>
          <p:cNvSpPr/>
          <p:nvPr/>
        </p:nvSpPr>
        <p:spPr>
          <a:xfrm>
            <a:off x="3090632" y="4145740"/>
            <a:ext cx="757857" cy="75785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577A11ED-C1F0-480B-98B3-55B5508C7377}"/>
              </a:ext>
            </a:extLst>
          </p:cNvPr>
          <p:cNvSpPr txBox="1">
            <a:spLocks/>
          </p:cNvSpPr>
          <p:nvPr/>
        </p:nvSpPr>
        <p:spPr>
          <a:xfrm>
            <a:off x="3090632" y="4422102"/>
            <a:ext cx="757857" cy="3709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196</a:t>
            </a:r>
            <a:r>
              <a:rPr lang="en-US" dirty="0">
                <a:solidFill>
                  <a:schemeClr val="bg1"/>
                </a:solidFill>
              </a:rPr>
              <a:t>6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02C960E-65C2-40D1-856B-8263759726E9}"/>
              </a:ext>
            </a:extLst>
          </p:cNvPr>
          <p:cNvSpPr txBox="1"/>
          <p:nvPr/>
        </p:nvSpPr>
        <p:spPr>
          <a:xfrm rot="5400000">
            <a:off x="3454955" y="4869802"/>
            <a:ext cx="430887" cy="732919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defTabSz="534988"/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Rektor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TRIGA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0366662-54B2-4773-9559-039819B43929}"/>
              </a:ext>
            </a:extLst>
          </p:cNvPr>
          <p:cNvSpPr txBox="1"/>
          <p:nvPr/>
        </p:nvSpPr>
        <p:spPr>
          <a:xfrm rot="5400000">
            <a:off x="10685028" y="5055032"/>
            <a:ext cx="1292662" cy="1199535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marL="0" indent="0" defTabSz="534988">
              <a:buFont typeface="Arial" panose="020B0604020202020204" pitchFamily="34" charset="0"/>
              <a:buNone/>
            </a:pP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Mednarodni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raziskovalni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center za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umetno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inteligenco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(UNESCO)</a:t>
            </a:r>
          </a:p>
        </p:txBody>
      </p:sp>
      <p:sp>
        <p:nvSpPr>
          <p:cNvPr id="66" name="Content Placeholder 2">
            <a:extLst>
              <a:ext uri="{FF2B5EF4-FFF2-40B4-BE49-F238E27FC236}">
                <a16:creationId xmlns:a16="http://schemas.microsoft.com/office/drawing/2014/main" id="{95128BF1-445B-4F48-BE49-446B2CD55145}"/>
              </a:ext>
            </a:extLst>
          </p:cNvPr>
          <p:cNvSpPr txBox="1">
            <a:spLocks/>
          </p:cNvSpPr>
          <p:nvPr/>
        </p:nvSpPr>
        <p:spPr>
          <a:xfrm>
            <a:off x="1144693" y="2361049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CF870904-F1D2-4160-B098-347132E87353}"/>
              </a:ext>
            </a:extLst>
          </p:cNvPr>
          <p:cNvSpPr txBox="1">
            <a:spLocks/>
          </p:cNvSpPr>
          <p:nvPr/>
        </p:nvSpPr>
        <p:spPr>
          <a:xfrm>
            <a:off x="2672137" y="2345428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335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8" name="Content Placeholder 2">
            <a:extLst>
              <a:ext uri="{FF2B5EF4-FFF2-40B4-BE49-F238E27FC236}">
                <a16:creationId xmlns:a16="http://schemas.microsoft.com/office/drawing/2014/main" id="{1953AA9B-2F70-4CBD-8AAE-7EDA2E4A392E}"/>
              </a:ext>
            </a:extLst>
          </p:cNvPr>
          <p:cNvSpPr txBox="1">
            <a:spLocks/>
          </p:cNvSpPr>
          <p:nvPr/>
        </p:nvSpPr>
        <p:spPr>
          <a:xfrm>
            <a:off x="3449994" y="2363475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443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9" name="Content Placeholder 2">
            <a:extLst>
              <a:ext uri="{FF2B5EF4-FFF2-40B4-BE49-F238E27FC236}">
                <a16:creationId xmlns:a16="http://schemas.microsoft.com/office/drawing/2014/main" id="{4A43E04E-BCF0-439F-AFA7-066DE838D8DD}"/>
              </a:ext>
            </a:extLst>
          </p:cNvPr>
          <p:cNvSpPr txBox="1">
            <a:spLocks/>
          </p:cNvSpPr>
          <p:nvPr/>
        </p:nvSpPr>
        <p:spPr>
          <a:xfrm>
            <a:off x="4069080" y="2353433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420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0" name="Content Placeholder 2">
            <a:extLst>
              <a:ext uri="{FF2B5EF4-FFF2-40B4-BE49-F238E27FC236}">
                <a16:creationId xmlns:a16="http://schemas.microsoft.com/office/drawing/2014/main" id="{1DBDA27F-A352-48C1-87F9-DBECF93D1358}"/>
              </a:ext>
            </a:extLst>
          </p:cNvPr>
          <p:cNvSpPr txBox="1">
            <a:spLocks/>
          </p:cNvSpPr>
          <p:nvPr/>
        </p:nvSpPr>
        <p:spPr>
          <a:xfrm>
            <a:off x="6209177" y="2353433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749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1" name="Content Placeholder 2">
            <a:extLst>
              <a:ext uri="{FF2B5EF4-FFF2-40B4-BE49-F238E27FC236}">
                <a16:creationId xmlns:a16="http://schemas.microsoft.com/office/drawing/2014/main" id="{C099836E-872A-4B71-A4A3-5B83654B3B26}"/>
              </a:ext>
            </a:extLst>
          </p:cNvPr>
          <p:cNvSpPr txBox="1">
            <a:spLocks/>
          </p:cNvSpPr>
          <p:nvPr/>
        </p:nvSpPr>
        <p:spPr>
          <a:xfrm>
            <a:off x="6991201" y="2346533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809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2" name="Content Placeholder 2">
            <a:extLst>
              <a:ext uri="{FF2B5EF4-FFF2-40B4-BE49-F238E27FC236}">
                <a16:creationId xmlns:a16="http://schemas.microsoft.com/office/drawing/2014/main" id="{0094735C-D3FE-4603-B6FF-291D3B372D45}"/>
              </a:ext>
            </a:extLst>
          </p:cNvPr>
          <p:cNvSpPr txBox="1">
            <a:spLocks/>
          </p:cNvSpPr>
          <p:nvPr/>
        </p:nvSpPr>
        <p:spPr>
          <a:xfrm>
            <a:off x="8721054" y="2356031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770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3" name="Content Placeholder 2">
            <a:extLst>
              <a:ext uri="{FF2B5EF4-FFF2-40B4-BE49-F238E27FC236}">
                <a16:creationId xmlns:a16="http://schemas.microsoft.com/office/drawing/2014/main" id="{12390AAA-C928-472E-98D3-E09E24A19EB1}"/>
              </a:ext>
            </a:extLst>
          </p:cNvPr>
          <p:cNvSpPr txBox="1">
            <a:spLocks/>
          </p:cNvSpPr>
          <p:nvPr/>
        </p:nvSpPr>
        <p:spPr>
          <a:xfrm>
            <a:off x="9973735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961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4" name="Content Placeholder 2">
            <a:extLst>
              <a:ext uri="{FF2B5EF4-FFF2-40B4-BE49-F238E27FC236}">
                <a16:creationId xmlns:a16="http://schemas.microsoft.com/office/drawing/2014/main" id="{96A38ED3-D728-4EA8-80BF-B8F7368BCF1F}"/>
              </a:ext>
            </a:extLst>
          </p:cNvPr>
          <p:cNvSpPr txBox="1">
            <a:spLocks/>
          </p:cNvSpPr>
          <p:nvPr/>
        </p:nvSpPr>
        <p:spPr>
          <a:xfrm>
            <a:off x="11078936" y="2353433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1087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243BB3A9-5CFA-4D8B-9E26-B5F3DA700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4693" y="2650283"/>
            <a:ext cx="10106909" cy="143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878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38A201-6551-414F-A442-E3CFA12751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7771" t="3508" r="4478" b="23122"/>
          <a:stretch/>
        </p:blipFill>
        <p:spPr>
          <a:xfrm>
            <a:off x="3698248" y="-1"/>
            <a:ext cx="8493752" cy="6858000"/>
          </a:xfrm>
          <a:prstGeom prst="rect">
            <a:avLst/>
          </a:prstGeom>
          <a:ln>
            <a:noFill/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FC37F78B-33AA-4F7D-BD57-D8F3A1B3112A}"/>
              </a:ext>
            </a:extLst>
          </p:cNvPr>
          <p:cNvSpPr/>
          <p:nvPr/>
        </p:nvSpPr>
        <p:spPr>
          <a:xfrm>
            <a:off x="10455753" y="399608"/>
            <a:ext cx="100800" cy="1008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7C8ACEFE-71CA-4BB7-A419-DA4937E0A179}"/>
              </a:ext>
            </a:extLst>
          </p:cNvPr>
          <p:cNvCxnSpPr>
            <a:cxnSpLocks/>
          </p:cNvCxnSpPr>
          <p:nvPr/>
        </p:nvCxnSpPr>
        <p:spPr>
          <a:xfrm flipV="1">
            <a:off x="9838160" y="500409"/>
            <a:ext cx="617593" cy="413726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tangle 79">
            <a:extLst>
              <a:ext uri="{FF2B5EF4-FFF2-40B4-BE49-F238E27FC236}">
                <a16:creationId xmlns:a16="http://schemas.microsoft.com/office/drawing/2014/main" id="{B9918100-6E4C-49D5-BC85-DF8F28EAD228}"/>
              </a:ext>
            </a:extLst>
          </p:cNvPr>
          <p:cNvSpPr/>
          <p:nvPr/>
        </p:nvSpPr>
        <p:spPr>
          <a:xfrm>
            <a:off x="7267437" y="918844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EE162A-DF57-4678-AB0A-0131D25F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9"/>
            <a:ext cx="2087880" cy="523600"/>
          </a:xfrm>
        </p:spPr>
        <p:txBody>
          <a:bodyPr/>
          <a:lstStyle/>
          <a:p>
            <a:r>
              <a:rPr lang="en-US" dirty="0" err="1"/>
              <a:t>Lokacije</a:t>
            </a:r>
            <a:endParaRPr lang="sl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1C1B5-CECD-414E-A23D-2F86C9888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0569" y="1084029"/>
            <a:ext cx="2570724" cy="398537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Domžale</a:t>
            </a:r>
            <a:endParaRPr lang="sl-SI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876E1B8-4C6D-481E-80FB-9770A7BF9742}"/>
              </a:ext>
            </a:extLst>
          </p:cNvPr>
          <p:cNvSpPr txBox="1">
            <a:spLocks/>
          </p:cNvSpPr>
          <p:nvPr/>
        </p:nvSpPr>
        <p:spPr>
          <a:xfrm>
            <a:off x="7787841" y="1084030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6BE5F8-39EC-4CCB-9A3C-E719D1962EEA}"/>
              </a:ext>
            </a:extLst>
          </p:cNvPr>
          <p:cNvSpPr txBox="1"/>
          <p:nvPr/>
        </p:nvSpPr>
        <p:spPr>
          <a:xfrm flipH="1">
            <a:off x="838200" y="1565686"/>
            <a:ext cx="2266481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err="1"/>
              <a:t>Lokacije</a:t>
            </a:r>
            <a:r>
              <a:rPr lang="en-US" dirty="0"/>
              <a:t> in </a:t>
            </a:r>
            <a:endParaRPr lang="sl-SI" dirty="0"/>
          </a:p>
          <a:p>
            <a:r>
              <a:rPr lang="en-US" dirty="0" err="1"/>
              <a:t>število</a:t>
            </a:r>
            <a:r>
              <a:rPr lang="en-US" dirty="0"/>
              <a:t> </a:t>
            </a:r>
          </a:p>
          <a:p>
            <a:r>
              <a:rPr lang="sl-SI" dirty="0"/>
              <a:t>zaposlenih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F8C2B29-4737-4C26-9B0B-AB78ED5D9D6B}"/>
              </a:ext>
            </a:extLst>
          </p:cNvPr>
          <p:cNvCxnSpPr>
            <a:cxnSpLocks/>
          </p:cNvCxnSpPr>
          <p:nvPr/>
        </p:nvCxnSpPr>
        <p:spPr>
          <a:xfrm>
            <a:off x="7267437" y="920318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9B572AD-B7A7-4386-BC7A-DA9AC81E4F5A}"/>
              </a:ext>
            </a:extLst>
          </p:cNvPr>
          <p:cNvCxnSpPr>
            <a:cxnSpLocks/>
          </p:cNvCxnSpPr>
          <p:nvPr/>
        </p:nvCxnSpPr>
        <p:spPr>
          <a:xfrm flipV="1">
            <a:off x="9838160" y="2897335"/>
            <a:ext cx="535649" cy="41991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82">
            <a:extLst>
              <a:ext uri="{FF2B5EF4-FFF2-40B4-BE49-F238E27FC236}">
                <a16:creationId xmlns:a16="http://schemas.microsoft.com/office/drawing/2014/main" id="{C413EC41-93E9-4A2B-8F23-EF132A5668DB}"/>
              </a:ext>
            </a:extLst>
          </p:cNvPr>
          <p:cNvSpPr/>
          <p:nvPr/>
        </p:nvSpPr>
        <p:spPr>
          <a:xfrm>
            <a:off x="7267437" y="3315771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402F2015-50DC-425E-A918-A1EEA2BB734B}"/>
              </a:ext>
            </a:extLst>
          </p:cNvPr>
          <p:cNvCxnSpPr>
            <a:cxnSpLocks/>
          </p:cNvCxnSpPr>
          <p:nvPr/>
        </p:nvCxnSpPr>
        <p:spPr>
          <a:xfrm>
            <a:off x="7267437" y="3317245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635C863-8C0E-472C-9EBD-51043AC6A20F}"/>
              </a:ext>
            </a:extLst>
          </p:cNvPr>
          <p:cNvSpPr txBox="1">
            <a:spLocks/>
          </p:cNvSpPr>
          <p:nvPr/>
        </p:nvSpPr>
        <p:spPr>
          <a:xfrm>
            <a:off x="7360569" y="3482023"/>
            <a:ext cx="2548345" cy="4199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Brinje</a:t>
            </a:r>
            <a:endParaRPr lang="sl-SI" dirty="0"/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F72B1971-A702-4C3A-8931-7811098961E0}"/>
              </a:ext>
            </a:extLst>
          </p:cNvPr>
          <p:cNvSpPr txBox="1">
            <a:spLocks/>
          </p:cNvSpPr>
          <p:nvPr/>
        </p:nvSpPr>
        <p:spPr>
          <a:xfrm>
            <a:off x="7787841" y="3463221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183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0FC7AB44-3C87-45EA-8243-41D370CCFE6F}"/>
              </a:ext>
            </a:extLst>
          </p:cNvPr>
          <p:cNvCxnSpPr>
            <a:cxnSpLocks/>
          </p:cNvCxnSpPr>
          <p:nvPr/>
        </p:nvCxnSpPr>
        <p:spPr>
          <a:xfrm>
            <a:off x="4954138" y="4153984"/>
            <a:ext cx="1376586" cy="1317756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 86">
            <a:extLst>
              <a:ext uri="{FF2B5EF4-FFF2-40B4-BE49-F238E27FC236}">
                <a16:creationId xmlns:a16="http://schemas.microsoft.com/office/drawing/2014/main" id="{8E6E6155-82B5-4EBF-8CF7-954A4ED41961}"/>
              </a:ext>
            </a:extLst>
          </p:cNvPr>
          <p:cNvSpPr/>
          <p:nvPr/>
        </p:nvSpPr>
        <p:spPr>
          <a:xfrm>
            <a:off x="2393134" y="4153984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91C15E08-73D3-432A-B9D7-6017281AE330}"/>
              </a:ext>
            </a:extLst>
          </p:cNvPr>
          <p:cNvCxnSpPr>
            <a:cxnSpLocks/>
          </p:cNvCxnSpPr>
          <p:nvPr/>
        </p:nvCxnSpPr>
        <p:spPr>
          <a:xfrm>
            <a:off x="2393134" y="4155458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tangle 89">
            <a:extLst>
              <a:ext uri="{FF2B5EF4-FFF2-40B4-BE49-F238E27FC236}">
                <a16:creationId xmlns:a16="http://schemas.microsoft.com/office/drawing/2014/main" id="{42F2560B-240A-4550-BFE2-680A11AB989F}"/>
              </a:ext>
            </a:extLst>
          </p:cNvPr>
          <p:cNvSpPr/>
          <p:nvPr/>
        </p:nvSpPr>
        <p:spPr>
          <a:xfrm>
            <a:off x="8285230" y="5622106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BCDFA330-DC1D-4395-AC4C-3049D7160A69}"/>
              </a:ext>
            </a:extLst>
          </p:cNvPr>
          <p:cNvCxnSpPr>
            <a:cxnSpLocks/>
          </p:cNvCxnSpPr>
          <p:nvPr/>
        </p:nvCxnSpPr>
        <p:spPr>
          <a:xfrm>
            <a:off x="8285230" y="5623580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C851A070-4452-4EF5-96D8-7B3EDA030299}"/>
              </a:ext>
            </a:extLst>
          </p:cNvPr>
          <p:cNvCxnSpPr>
            <a:cxnSpLocks/>
          </p:cNvCxnSpPr>
          <p:nvPr/>
        </p:nvCxnSpPr>
        <p:spPr>
          <a:xfrm>
            <a:off x="4494784" y="5257517"/>
            <a:ext cx="1337224" cy="43957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 92">
            <a:extLst>
              <a:ext uri="{FF2B5EF4-FFF2-40B4-BE49-F238E27FC236}">
                <a16:creationId xmlns:a16="http://schemas.microsoft.com/office/drawing/2014/main" id="{ACC9E6E0-8E05-4A18-A1D2-F359FABC8578}"/>
              </a:ext>
            </a:extLst>
          </p:cNvPr>
          <p:cNvSpPr/>
          <p:nvPr/>
        </p:nvSpPr>
        <p:spPr>
          <a:xfrm>
            <a:off x="1916314" y="5257517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1B173B28-E7CB-40CD-9F75-5F7424302D09}"/>
              </a:ext>
            </a:extLst>
          </p:cNvPr>
          <p:cNvCxnSpPr>
            <a:cxnSpLocks/>
          </p:cNvCxnSpPr>
          <p:nvPr/>
        </p:nvCxnSpPr>
        <p:spPr>
          <a:xfrm>
            <a:off x="1916314" y="5258991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0786DB9A-C6DF-4143-8563-825D49E853F1}"/>
              </a:ext>
            </a:extLst>
          </p:cNvPr>
          <p:cNvSpPr txBox="1">
            <a:spLocks/>
          </p:cNvSpPr>
          <p:nvPr/>
        </p:nvSpPr>
        <p:spPr>
          <a:xfrm>
            <a:off x="8378362" y="5779670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Teslova</a:t>
            </a:r>
            <a:r>
              <a:rPr lang="en-US" dirty="0"/>
              <a:t> </a:t>
            </a:r>
            <a:r>
              <a:rPr lang="en-US" dirty="0" err="1"/>
              <a:t>ulica</a:t>
            </a:r>
            <a:endParaRPr lang="sl-SI" dirty="0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215E4C00-86A4-4642-98AA-02DDEDB30653}"/>
              </a:ext>
            </a:extLst>
          </p:cNvPr>
          <p:cNvSpPr txBox="1">
            <a:spLocks/>
          </p:cNvSpPr>
          <p:nvPr/>
        </p:nvSpPr>
        <p:spPr>
          <a:xfrm>
            <a:off x="8805634" y="5785853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35</a:t>
            </a:r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46D0F571-CC7F-4655-9633-009CB9F4A0FF}"/>
              </a:ext>
            </a:extLst>
          </p:cNvPr>
          <p:cNvSpPr txBox="1">
            <a:spLocks/>
          </p:cNvSpPr>
          <p:nvPr/>
        </p:nvSpPr>
        <p:spPr>
          <a:xfrm>
            <a:off x="2509881" y="4296745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Jamova</a:t>
            </a:r>
            <a:r>
              <a:rPr lang="en-US" dirty="0"/>
              <a:t> cesta </a:t>
            </a:r>
            <a:endParaRPr lang="sl-SI" dirty="0"/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C5E155A7-EE33-46C2-BCB1-7A09F67B587F}"/>
              </a:ext>
            </a:extLst>
          </p:cNvPr>
          <p:cNvSpPr txBox="1">
            <a:spLocks/>
          </p:cNvSpPr>
          <p:nvPr/>
        </p:nvSpPr>
        <p:spPr>
          <a:xfrm>
            <a:off x="2871529" y="4290934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910</a:t>
            </a:r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17202918-9642-4DC5-82E2-F7ADA50DE17C}"/>
              </a:ext>
            </a:extLst>
          </p:cNvPr>
          <p:cNvSpPr txBox="1">
            <a:spLocks/>
          </p:cNvSpPr>
          <p:nvPr/>
        </p:nvSpPr>
        <p:spPr>
          <a:xfrm>
            <a:off x="2047732" y="5420385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Tržaška</a:t>
            </a:r>
            <a:r>
              <a:rPr lang="en-US" dirty="0"/>
              <a:t> cesta</a:t>
            </a:r>
            <a:endParaRPr lang="sl-SI" dirty="0"/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F92107F9-A5CD-43B2-8A0A-737A8949B21B}"/>
              </a:ext>
            </a:extLst>
          </p:cNvPr>
          <p:cNvSpPr txBox="1">
            <a:spLocks/>
          </p:cNvSpPr>
          <p:nvPr/>
        </p:nvSpPr>
        <p:spPr>
          <a:xfrm>
            <a:off x="2388336" y="5420385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84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A9CFF6CF-46D1-460A-A7EF-3522843E7E3B}"/>
              </a:ext>
            </a:extLst>
          </p:cNvPr>
          <p:cNvSpPr/>
          <p:nvPr/>
        </p:nvSpPr>
        <p:spPr>
          <a:xfrm>
            <a:off x="10187928" y="2598469"/>
            <a:ext cx="540327" cy="540327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8EBBA89B-D424-40C5-9A21-99850BF6F7C9}"/>
              </a:ext>
            </a:extLst>
          </p:cNvPr>
          <p:cNvSpPr/>
          <p:nvPr/>
        </p:nvSpPr>
        <p:spPr>
          <a:xfrm>
            <a:off x="5832008" y="4949042"/>
            <a:ext cx="1213200" cy="12132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3C3BB330-74BB-4C7E-BFBC-F88C677BF6BE}"/>
              </a:ext>
            </a:extLst>
          </p:cNvPr>
          <p:cNvSpPr/>
          <p:nvPr/>
        </p:nvSpPr>
        <p:spPr>
          <a:xfrm>
            <a:off x="5653808" y="5555642"/>
            <a:ext cx="356400" cy="3564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5858AE01-7384-4A50-B120-5BDCCF15DA70}"/>
              </a:ext>
            </a:extLst>
          </p:cNvPr>
          <p:cNvCxnSpPr>
            <a:cxnSpLocks/>
            <a:endCxn id="74" idx="6"/>
          </p:cNvCxnSpPr>
          <p:nvPr/>
        </p:nvCxnSpPr>
        <p:spPr>
          <a:xfrm flipH="1" flipV="1">
            <a:off x="6740759" y="5471740"/>
            <a:ext cx="1544471" cy="157794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>
            <a:extLst>
              <a:ext uri="{FF2B5EF4-FFF2-40B4-BE49-F238E27FC236}">
                <a16:creationId xmlns:a16="http://schemas.microsoft.com/office/drawing/2014/main" id="{D3AC3C40-4235-4575-A533-3EDDC8657EB0}"/>
              </a:ext>
            </a:extLst>
          </p:cNvPr>
          <p:cNvSpPr/>
          <p:nvPr/>
        </p:nvSpPr>
        <p:spPr>
          <a:xfrm>
            <a:off x="6510359" y="5356540"/>
            <a:ext cx="230400" cy="2304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0BA7F724-EAD6-44EA-9C12-210A5582C354}"/>
              </a:ext>
            </a:extLst>
          </p:cNvPr>
          <p:cNvCxnSpPr>
            <a:cxnSpLocks/>
            <a:endCxn id="74" idx="6"/>
          </p:cNvCxnSpPr>
          <p:nvPr/>
        </p:nvCxnSpPr>
        <p:spPr>
          <a:xfrm flipH="1" flipV="1">
            <a:off x="6740759" y="5471740"/>
            <a:ext cx="320516" cy="32751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7E057AA9-0145-4D36-ABEC-A7D64CE9D215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na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d</a:t>
            </a:r>
            <a:r>
              <a:rPr lang="sl-SI" sz="1100" baseline="0" dirty="0" err="1">
                <a:solidFill>
                  <a:schemeClr val="bg1">
                    <a:lumMod val="50000"/>
                  </a:schemeClr>
                </a:solidFill>
              </a:rPr>
              <a:t>an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 31. 12. 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 2023</a:t>
            </a:r>
          </a:p>
        </p:txBody>
      </p:sp>
    </p:spTree>
    <p:extLst>
      <p:ext uri="{BB962C8B-B14F-4D97-AF65-F5344CB8AC3E}">
        <p14:creationId xmlns:p14="http://schemas.microsoft.com/office/powerpoint/2010/main" val="4245793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649DA0B-ABD4-4A35-B926-16B0A677EE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accent1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9D58934-8209-4EF2-BDB5-CD9C449961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alphaModFix amt="7000"/>
          </a:blip>
          <a:srcRect l="-2888" t="42529" r="36024" b="-5653"/>
          <a:stretch/>
        </p:blipFill>
        <p:spPr>
          <a:xfrm>
            <a:off x="8697729" y="5043"/>
            <a:ext cx="3494271" cy="32481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EE162A-DF57-4678-AB0A-0131D25F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9"/>
            <a:ext cx="3787588" cy="523600"/>
          </a:xfrm>
        </p:spPr>
        <p:txBody>
          <a:bodyPr>
            <a:normAutofit/>
          </a:bodyPr>
          <a:lstStyle/>
          <a:p>
            <a:r>
              <a:rPr lang="sl-SI" dirty="0">
                <a:solidFill>
                  <a:schemeClr val="bg1"/>
                </a:solidFill>
              </a:rPr>
              <a:t>Institut v številkah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826983C-3A3E-4DD9-A990-4DF8669AC8AB}"/>
              </a:ext>
            </a:extLst>
          </p:cNvPr>
          <p:cNvCxnSpPr>
            <a:cxnSpLocks/>
          </p:cNvCxnSpPr>
          <p:nvPr/>
        </p:nvCxnSpPr>
        <p:spPr>
          <a:xfrm>
            <a:off x="838199" y="1027906"/>
            <a:ext cx="1554935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4DAA940-F8BC-45C6-A508-C34081BE3A5A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F2B172C-90BA-44EB-8877-751FD184F49B}"/>
              </a:ext>
            </a:extLst>
          </p:cNvPr>
          <p:cNvSpPr/>
          <p:nvPr/>
        </p:nvSpPr>
        <p:spPr>
          <a:xfrm>
            <a:off x="848586" y="2034945"/>
            <a:ext cx="2160000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1.218</a:t>
            </a:r>
          </a:p>
          <a:p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z</a:t>
            </a:r>
            <a:r>
              <a:rPr lang="sl-SI" sz="14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aposlenih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  <a:endParaRPr lang="sl-SI" sz="14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3286ACE-B6E0-4426-8F85-2F132F173BFC}"/>
              </a:ext>
            </a:extLst>
          </p:cNvPr>
          <p:cNvSpPr txBox="1"/>
          <p:nvPr/>
        </p:nvSpPr>
        <p:spPr>
          <a:xfrm>
            <a:off x="790687" y="6102000"/>
            <a:ext cx="29464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>
                <a:solidFill>
                  <a:schemeClr val="bg1"/>
                </a:solidFill>
              </a:rPr>
              <a:t>*Podatki zbrani </a:t>
            </a:r>
            <a:r>
              <a:rPr lang="sl-SI" sz="1100" baseline="0" dirty="0">
                <a:solidFill>
                  <a:schemeClr val="bg1"/>
                </a:solidFill>
              </a:rPr>
              <a:t>na dan 31. 12. 2023 </a:t>
            </a:r>
          </a:p>
          <a:p>
            <a:r>
              <a:rPr lang="sl-SI" sz="1100" baseline="0" dirty="0">
                <a:solidFill>
                  <a:schemeClr val="bg1"/>
                </a:solidFill>
              </a:rPr>
              <a:t>**Podatki so za leto 2023</a:t>
            </a:r>
            <a:r>
              <a:rPr lang="sl-SI" sz="11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177B8BD-9315-4916-81EA-5E498C5559E5}"/>
              </a:ext>
            </a:extLst>
          </p:cNvPr>
          <p:cNvSpPr/>
          <p:nvPr/>
        </p:nvSpPr>
        <p:spPr>
          <a:xfrm>
            <a:off x="2924016" y="2034945"/>
            <a:ext cx="2160000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831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vseh raziskovalk in raziskovalcev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  <a:endParaRPr lang="sl-SI" sz="14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17350FD-1C0D-4518-9EDC-F7F3A6FFE771}"/>
              </a:ext>
            </a:extLst>
          </p:cNvPr>
          <p:cNvSpPr/>
          <p:nvPr/>
        </p:nvSpPr>
        <p:spPr>
          <a:xfrm>
            <a:off x="9366618" y="3545783"/>
            <a:ext cx="1267329" cy="15388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ERC-projektov</a:t>
            </a:r>
          </a:p>
          <a:p>
            <a:endParaRPr lang="sl-SI" sz="54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F6D720E-3866-4441-8A35-EA0E75707748}"/>
              </a:ext>
            </a:extLst>
          </p:cNvPr>
          <p:cNvSpPr/>
          <p:nvPr/>
        </p:nvSpPr>
        <p:spPr>
          <a:xfrm>
            <a:off x="9315254" y="4799480"/>
            <a:ext cx="2160000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20.600+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obiskovalk in obiskovalcev**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003639-393D-4C9A-9609-5440FE27EE21}"/>
              </a:ext>
            </a:extLst>
          </p:cNvPr>
          <p:cNvSpPr/>
          <p:nvPr/>
        </p:nvSpPr>
        <p:spPr>
          <a:xfrm>
            <a:off x="2924016" y="3545783"/>
            <a:ext cx="170706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900+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objavljenih člankov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  <a:endParaRPr lang="sl-SI" sz="14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F6D075-E52B-4C0B-99E0-5B5F3979CAA0}"/>
              </a:ext>
            </a:extLst>
          </p:cNvPr>
          <p:cNvSpPr/>
          <p:nvPr/>
        </p:nvSpPr>
        <p:spPr>
          <a:xfrm>
            <a:off x="7054128" y="3545783"/>
            <a:ext cx="2160000" cy="15388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770</a:t>
            </a:r>
          </a:p>
          <a:p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sl-SI" sz="14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rojektov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  <a:endParaRPr lang="sl-SI" sz="14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sl-SI" sz="54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E2840C8-9A1F-400B-99BD-488C78116E9B}"/>
              </a:ext>
            </a:extLst>
          </p:cNvPr>
          <p:cNvSpPr/>
          <p:nvPr/>
        </p:nvSpPr>
        <p:spPr>
          <a:xfrm>
            <a:off x="4968311" y="2034945"/>
            <a:ext cx="1712160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244</a:t>
            </a:r>
          </a:p>
          <a:p>
            <a:r>
              <a:rPr lang="nl-NL" sz="1400" dirty="0">
                <a:solidFill>
                  <a:schemeClr val="bg1"/>
                </a:solidFill>
              </a:rPr>
              <a:t>sodelavk in sodelavcev IJS poučuje na -&gt; </a:t>
            </a:r>
            <a:endParaRPr lang="sl-SI" sz="14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DD5767-229A-4324-9A44-B01E3A61C940}"/>
              </a:ext>
            </a:extLst>
          </p:cNvPr>
          <p:cNvSpPr txBox="1"/>
          <p:nvPr/>
        </p:nvSpPr>
        <p:spPr>
          <a:xfrm>
            <a:off x="4978699" y="4799479"/>
            <a:ext cx="1701772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78,053</a:t>
            </a:r>
            <a:r>
              <a:rPr lang="sl-SI" sz="32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mio € načrtovanih prihodkov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  <a:endParaRPr lang="sl-SI" sz="14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ED36310-AC06-44CA-891C-CBD1A402A2BF}"/>
              </a:ext>
            </a:extLst>
          </p:cNvPr>
          <p:cNvSpPr/>
          <p:nvPr/>
        </p:nvSpPr>
        <p:spPr>
          <a:xfrm>
            <a:off x="6999713" y="4799480"/>
            <a:ext cx="2789133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</a:rPr>
              <a:t>2.811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medijskih objav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  <a:endParaRPr lang="sl-SI" sz="14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DF6AEEB-54B4-4185-BF31-F91F3D91DC57}"/>
              </a:ext>
            </a:extLst>
          </p:cNvPr>
          <p:cNvSpPr/>
          <p:nvPr/>
        </p:nvSpPr>
        <p:spPr>
          <a:xfrm>
            <a:off x="9246075" y="2034945"/>
            <a:ext cx="1316901" cy="11387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799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mladih raziskovalk in raziskovalcev***</a:t>
            </a:r>
            <a:endParaRPr lang="sl-SI" sz="14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D7E78E-886E-4EF6-8276-88B590AECA12}"/>
              </a:ext>
            </a:extLst>
          </p:cNvPr>
          <p:cNvSpPr txBox="1"/>
          <p:nvPr/>
        </p:nvSpPr>
        <p:spPr>
          <a:xfrm>
            <a:off x="4871002" y="6111313"/>
            <a:ext cx="61871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100" dirty="0">
                <a:solidFill>
                  <a:schemeClr val="bg1"/>
                </a:solidFill>
              </a:rPr>
              <a:t>***Podatki za </a:t>
            </a:r>
            <a:r>
              <a:rPr lang="sl-SI" sz="1100" b="0" i="0" u="none" strike="noStrike" baseline="0" dirty="0">
                <a:solidFill>
                  <a:schemeClr val="bg1"/>
                </a:solidFill>
              </a:rPr>
              <a:t>obdobje 2000</a:t>
            </a:r>
            <a:r>
              <a:rPr lang="sl-SI" sz="11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sl-SI" sz="1100" b="0" i="0" u="none" strike="noStrike" baseline="0" dirty="0">
                <a:solidFill>
                  <a:schemeClr val="bg1"/>
                </a:solidFill>
              </a:rPr>
              <a:t>2023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F0E4A63-CA66-4900-8E49-64C61CC27A67}"/>
              </a:ext>
            </a:extLst>
          </p:cNvPr>
          <p:cNvSpPr/>
          <p:nvPr/>
        </p:nvSpPr>
        <p:spPr>
          <a:xfrm>
            <a:off x="891870" y="4755803"/>
            <a:ext cx="94386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122</a:t>
            </a:r>
          </a:p>
          <a:p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lang="sl-SI" sz="14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agrad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***</a:t>
            </a:r>
            <a:endParaRPr lang="sl-SI" sz="14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326AA07-CB3F-4664-A14E-66C5F90AC998}"/>
              </a:ext>
            </a:extLst>
          </p:cNvPr>
          <p:cNvSpPr/>
          <p:nvPr/>
        </p:nvSpPr>
        <p:spPr>
          <a:xfrm>
            <a:off x="4922555" y="3545783"/>
            <a:ext cx="278913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42.477</a:t>
            </a:r>
          </a:p>
          <a:p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sl-SI" sz="14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itatov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  <a:endParaRPr lang="sl-SI" sz="14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BE36147-9221-439E-891C-5DABA5F0B639}"/>
              </a:ext>
            </a:extLst>
          </p:cNvPr>
          <p:cNvSpPr txBox="1"/>
          <p:nvPr/>
        </p:nvSpPr>
        <p:spPr>
          <a:xfrm>
            <a:off x="7412658" y="1954921"/>
            <a:ext cx="1489295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49</a:t>
            </a:r>
            <a:r>
              <a:rPr lang="sl-SI" sz="32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različnih visokošolskih ustanovah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sl-SI" sz="14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5B8697-B05D-4653-97FE-28A7755EC671}"/>
              </a:ext>
            </a:extLst>
          </p:cNvPr>
          <p:cNvSpPr/>
          <p:nvPr/>
        </p:nvSpPr>
        <p:spPr>
          <a:xfrm>
            <a:off x="2924017" y="4755803"/>
            <a:ext cx="1506790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46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ARIS</a:t>
            </a:r>
          </a:p>
          <a:p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sl-SI" sz="14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rogramov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  <a:endParaRPr lang="sl-SI" sz="14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35F4D37-626F-4868-A9AD-67EF6EC84715}"/>
              </a:ext>
            </a:extLst>
          </p:cNvPr>
          <p:cNvSpPr/>
          <p:nvPr/>
        </p:nvSpPr>
        <p:spPr>
          <a:xfrm>
            <a:off x="790687" y="3545782"/>
            <a:ext cx="278913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803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doktorskih del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***</a:t>
            </a:r>
            <a:endParaRPr lang="sl-SI" sz="14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636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F1E0AAB3-3E24-4A32-96F6-E7425ABB1E2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46701" y="3892376"/>
            <a:ext cx="5307100" cy="2117124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E2C8C3BA-7414-4C1E-AE81-B296ED45AD8A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5D7985-22B2-428E-A238-72F49E568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4110318" cy="858467"/>
          </a:xfrm>
        </p:spPr>
        <p:txBody>
          <a:bodyPr/>
          <a:lstStyle/>
          <a:p>
            <a:r>
              <a:rPr lang="sl-SI" dirty="0"/>
              <a:t>Osebje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8EFA64-9374-4FA8-8C4F-8941BDF4D5B9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zbrani na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d</a:t>
            </a:r>
            <a:r>
              <a:rPr lang="sl-SI" sz="1100" baseline="0" dirty="0" err="1">
                <a:solidFill>
                  <a:schemeClr val="bg1">
                    <a:lumMod val="50000"/>
                  </a:schemeClr>
                </a:solidFill>
              </a:rPr>
              <a:t>an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 31. 12. 202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A9DEE2B-8EF2-4C59-B468-C6AAAF80BA05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A65983CA-F0F7-4FC1-9578-423057771556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1.218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vseh zaposlenih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4E3A329-0448-4CC3-B613-A96150F9EC39}"/>
              </a:ext>
            </a:extLst>
          </p:cNvPr>
          <p:cNvSpPr/>
          <p:nvPr/>
        </p:nvSpPr>
        <p:spPr>
          <a:xfrm>
            <a:off x="942108" y="3106456"/>
            <a:ext cx="2232000" cy="2232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accent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4171223-90A7-40F6-9C78-582ABEC1C187}"/>
              </a:ext>
            </a:extLst>
          </p:cNvPr>
          <p:cNvSpPr/>
          <p:nvPr/>
        </p:nvSpPr>
        <p:spPr>
          <a:xfrm>
            <a:off x="2718402" y="2938908"/>
            <a:ext cx="1368000" cy="136800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C51A9117-1E9A-4E02-AFB4-EF1A5ABEF0F3}"/>
              </a:ext>
            </a:extLst>
          </p:cNvPr>
          <p:cNvSpPr txBox="1">
            <a:spLocks/>
          </p:cNvSpPr>
          <p:nvPr/>
        </p:nvSpPr>
        <p:spPr>
          <a:xfrm>
            <a:off x="1249628" y="3891618"/>
            <a:ext cx="112992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bg1"/>
                </a:solidFill>
              </a:rPr>
              <a:t>61 %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solidFill>
                  <a:schemeClr val="bg1"/>
                </a:solidFill>
              </a:rPr>
              <a:t>moških</a:t>
            </a:r>
          </a:p>
        </p:txBody>
      </p:sp>
      <p:sp>
        <p:nvSpPr>
          <p:cNvPr id="18" name="Content Placeholder 6">
            <a:extLst>
              <a:ext uri="{FF2B5EF4-FFF2-40B4-BE49-F238E27FC236}">
                <a16:creationId xmlns:a16="http://schemas.microsoft.com/office/drawing/2014/main" id="{330497C3-8FAC-4903-8DDD-30602F8AF3D5}"/>
              </a:ext>
            </a:extLst>
          </p:cNvPr>
          <p:cNvSpPr txBox="1">
            <a:spLocks/>
          </p:cNvSpPr>
          <p:nvPr/>
        </p:nvSpPr>
        <p:spPr>
          <a:xfrm>
            <a:off x="2947994" y="3247711"/>
            <a:ext cx="112992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bg1"/>
                </a:solidFill>
              </a:rPr>
              <a:t>39 %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solidFill>
                  <a:schemeClr val="bg1"/>
                </a:solidFill>
              </a:rPr>
              <a:t>žensk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3EB46C2-28A9-4B90-85A2-FD987EC13DF2}"/>
              </a:ext>
            </a:extLst>
          </p:cNvPr>
          <p:cNvSpPr/>
          <p:nvPr/>
        </p:nvSpPr>
        <p:spPr>
          <a:xfrm>
            <a:off x="4430112" y="2652960"/>
            <a:ext cx="2844000" cy="2844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accent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350BB8A-BDF1-4A4C-9040-646462517003}"/>
              </a:ext>
            </a:extLst>
          </p:cNvPr>
          <p:cNvSpPr/>
          <p:nvPr/>
        </p:nvSpPr>
        <p:spPr>
          <a:xfrm>
            <a:off x="6444219" y="2938908"/>
            <a:ext cx="756000" cy="75600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E439EF2B-D9F9-47B4-B7D3-FFC7EB6C282E}"/>
              </a:ext>
            </a:extLst>
          </p:cNvPr>
          <p:cNvSpPr txBox="1">
            <a:spLocks/>
          </p:cNvSpPr>
          <p:nvPr/>
        </p:nvSpPr>
        <p:spPr>
          <a:xfrm>
            <a:off x="4773699" y="3891618"/>
            <a:ext cx="1430742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bg1"/>
                </a:solidFill>
              </a:rPr>
              <a:t>68 %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1800" dirty="0">
                <a:solidFill>
                  <a:schemeClr val="bg1"/>
                </a:solidFill>
              </a:rPr>
              <a:t>raziskovalk in raziskovalcev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EEBB9371-61FE-4E9A-8226-4FA670635DB8}"/>
              </a:ext>
            </a:extLst>
          </p:cNvPr>
          <p:cNvSpPr txBox="1">
            <a:spLocks/>
          </p:cNvSpPr>
          <p:nvPr/>
        </p:nvSpPr>
        <p:spPr>
          <a:xfrm>
            <a:off x="7943035" y="3085953"/>
            <a:ext cx="112992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accent6"/>
                </a:solidFill>
              </a:rPr>
              <a:t>32 %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solidFill>
                  <a:schemeClr val="accent6"/>
                </a:solidFill>
              </a:rPr>
              <a:t>podporno osebje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BF3F01-14B0-47E5-A03B-13C145B17461}"/>
              </a:ext>
            </a:extLst>
          </p:cNvPr>
          <p:cNvSpPr txBox="1"/>
          <p:nvPr/>
        </p:nvSpPr>
        <p:spPr>
          <a:xfrm flipH="1">
            <a:off x="838199" y="1565686"/>
            <a:ext cx="579177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Število zaposlenih glede na spol in področje dela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74DFC89-BF3C-44C6-B00A-1CA7F2A3AA40}"/>
              </a:ext>
            </a:extLst>
          </p:cNvPr>
          <p:cNvCxnSpPr>
            <a:cxnSpLocks/>
          </p:cNvCxnSpPr>
          <p:nvPr/>
        </p:nvCxnSpPr>
        <p:spPr>
          <a:xfrm flipH="1">
            <a:off x="6822219" y="3300316"/>
            <a:ext cx="807771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4EA4E49-61A7-4D92-A751-7F347D0827AC}"/>
              </a:ext>
            </a:extLst>
          </p:cNvPr>
          <p:cNvCxnSpPr>
            <a:cxnSpLocks/>
          </p:cNvCxnSpPr>
          <p:nvPr/>
        </p:nvCxnSpPr>
        <p:spPr>
          <a:xfrm>
            <a:off x="7652134" y="3072506"/>
            <a:ext cx="0" cy="1002454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2215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A641796D-4B98-4E2A-BD1C-535C6DC56BB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4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99144" y="1090459"/>
            <a:ext cx="8380207" cy="480139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E08CAD6-C96C-440A-8644-692F86004244}"/>
              </a:ext>
            </a:extLst>
          </p:cNvPr>
          <p:cNvSpPr txBox="1">
            <a:spLocks/>
          </p:cNvSpPr>
          <p:nvPr/>
        </p:nvSpPr>
        <p:spPr>
          <a:xfrm>
            <a:off x="838200" y="1124158"/>
            <a:ext cx="4110318" cy="85846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Osebje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B034D1-6AE0-48A1-8248-9CE1423C41C3}"/>
              </a:ext>
            </a:extLst>
          </p:cNvPr>
          <p:cNvSpPr txBox="1"/>
          <p:nvPr/>
        </p:nvSpPr>
        <p:spPr>
          <a:xfrm flipH="1">
            <a:off x="838199" y="1565686"/>
            <a:ext cx="579177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Število </a:t>
            </a:r>
            <a:r>
              <a:rPr lang="sl-SI" dirty="0">
                <a:effectLst/>
              </a:rPr>
              <a:t>raziskovalk in raziskovalcev glede na izvor</a:t>
            </a:r>
            <a:endParaRPr lang="sl-SI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FE5D97-D89C-4E6A-9285-37AEDD1A7A78}"/>
              </a:ext>
            </a:extLst>
          </p:cNvPr>
          <p:cNvSpPr/>
          <p:nvPr/>
        </p:nvSpPr>
        <p:spPr>
          <a:xfrm>
            <a:off x="8926317" y="1261628"/>
            <a:ext cx="3333078" cy="181266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16E002-3F93-440B-810E-2793640B94F2}"/>
              </a:ext>
            </a:extLst>
          </p:cNvPr>
          <p:cNvSpPr/>
          <p:nvPr/>
        </p:nvSpPr>
        <p:spPr>
          <a:xfrm>
            <a:off x="9072960" y="1398519"/>
            <a:ext cx="2789133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831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vseh raziskovalk in raziskovalcev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66EF739-9EE6-4925-B0DD-2E6924FF0553}"/>
              </a:ext>
            </a:extLst>
          </p:cNvPr>
          <p:cNvSpPr/>
          <p:nvPr/>
        </p:nvSpPr>
        <p:spPr>
          <a:xfrm>
            <a:off x="838199" y="2652960"/>
            <a:ext cx="2952000" cy="2952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accent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42D6177-E0DD-41B4-AA6E-107FAD22E1D6}"/>
              </a:ext>
            </a:extLst>
          </p:cNvPr>
          <p:cNvSpPr/>
          <p:nvPr/>
        </p:nvSpPr>
        <p:spPr>
          <a:xfrm>
            <a:off x="3121296" y="2966382"/>
            <a:ext cx="648000" cy="64800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417AD1A4-04B7-4CCF-BACC-AEDD7BD070D2}"/>
              </a:ext>
            </a:extLst>
          </p:cNvPr>
          <p:cNvSpPr txBox="1">
            <a:spLocks/>
          </p:cNvSpPr>
          <p:nvPr/>
        </p:nvSpPr>
        <p:spPr>
          <a:xfrm>
            <a:off x="1181786" y="3891618"/>
            <a:ext cx="2263510" cy="146569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bg1"/>
                </a:solidFill>
              </a:rPr>
              <a:t>85 %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solidFill>
                  <a:schemeClr val="bg1"/>
                </a:solidFill>
              </a:rPr>
              <a:t>lokalnega osebja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6AB068BF-F335-4E8E-9730-BB9494B9162E}"/>
              </a:ext>
            </a:extLst>
          </p:cNvPr>
          <p:cNvSpPr txBox="1">
            <a:spLocks/>
          </p:cNvSpPr>
          <p:nvPr/>
        </p:nvSpPr>
        <p:spPr>
          <a:xfrm flipH="1">
            <a:off x="5098011" y="3074291"/>
            <a:ext cx="3004370" cy="24805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accent6"/>
                </a:solidFill>
              </a:rPr>
              <a:t>15 %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sl-SI" dirty="0">
                <a:effectLst/>
              </a:rPr>
              <a:t>mednarodnega osebja iz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3600" b="1" dirty="0">
                <a:solidFill>
                  <a:schemeClr val="accent6"/>
                </a:solidFill>
              </a:rPr>
              <a:t>42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effectLst/>
              </a:rPr>
              <a:t>različnih držav</a:t>
            </a:r>
            <a:endParaRPr lang="sl-SI" dirty="0">
              <a:solidFill>
                <a:schemeClr val="accent6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10550A-BCBD-47A5-9A67-CAAEF6760BAE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zbrani na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d</a:t>
            </a:r>
            <a:r>
              <a:rPr lang="sl-SI" sz="1100" baseline="0" dirty="0" err="1">
                <a:solidFill>
                  <a:schemeClr val="bg1">
                    <a:lumMod val="50000"/>
                  </a:schemeClr>
                </a:solidFill>
              </a:rPr>
              <a:t>an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31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. 1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. 202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E634562-EBC0-4027-AC7B-791144BD21D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C38401D-78AA-4204-9C3A-40A9393EA436}"/>
              </a:ext>
            </a:extLst>
          </p:cNvPr>
          <p:cNvCxnSpPr>
            <a:cxnSpLocks/>
          </p:cNvCxnSpPr>
          <p:nvPr/>
        </p:nvCxnSpPr>
        <p:spPr>
          <a:xfrm flipH="1">
            <a:off x="3625092" y="3251907"/>
            <a:ext cx="1258880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0A8B9AF-4130-4C1A-A8CF-F7812DB7C103}"/>
              </a:ext>
            </a:extLst>
          </p:cNvPr>
          <p:cNvCxnSpPr>
            <a:cxnSpLocks/>
          </p:cNvCxnSpPr>
          <p:nvPr/>
        </p:nvCxnSpPr>
        <p:spPr>
          <a:xfrm>
            <a:off x="4883972" y="3024097"/>
            <a:ext cx="0" cy="1663909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4507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2697EB6-FEE3-4C7A-80C1-5CEF151F2DD9}"/>
              </a:ext>
            </a:extLst>
          </p:cNvPr>
          <p:cNvSpPr/>
          <p:nvPr/>
        </p:nvSpPr>
        <p:spPr>
          <a:xfrm>
            <a:off x="7765402" y="3064585"/>
            <a:ext cx="3274819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Biokemija</a:t>
            </a:r>
            <a:r>
              <a:rPr lang="en-US" sz="1400" dirty="0"/>
              <a:t>, </a:t>
            </a:r>
            <a:r>
              <a:rPr lang="en-US" sz="1400" dirty="0" err="1"/>
              <a:t>molekularna</a:t>
            </a:r>
            <a:r>
              <a:rPr lang="en-US" sz="1400" dirty="0"/>
              <a:t> in </a:t>
            </a:r>
            <a:r>
              <a:rPr lang="en-US" sz="1400" dirty="0" err="1"/>
              <a:t>strukturna</a:t>
            </a:r>
            <a:r>
              <a:rPr lang="en-US" sz="1400" dirty="0"/>
              <a:t> </a:t>
            </a:r>
            <a:r>
              <a:rPr lang="en-US" sz="1400" dirty="0" err="1"/>
              <a:t>biologija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Molekularne</a:t>
            </a:r>
            <a:r>
              <a:rPr lang="en-US" sz="1400" dirty="0"/>
              <a:t> in </a:t>
            </a:r>
            <a:r>
              <a:rPr lang="en-US" sz="1400" dirty="0" err="1"/>
              <a:t>biomedicinske</a:t>
            </a:r>
            <a:r>
              <a:rPr lang="en-US" sz="1400" dirty="0"/>
              <a:t> </a:t>
            </a:r>
            <a:r>
              <a:rPr lang="en-US" sz="1400" dirty="0" err="1"/>
              <a:t>znanosti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Biotehnologija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Anorganska</a:t>
            </a:r>
            <a:r>
              <a:rPr lang="en-US" sz="1400" dirty="0"/>
              <a:t> </a:t>
            </a:r>
            <a:r>
              <a:rPr lang="en-US" sz="1400" dirty="0" err="1"/>
              <a:t>kemija</a:t>
            </a:r>
            <a:r>
              <a:rPr lang="en-US" sz="1400" dirty="0"/>
              <a:t> in </a:t>
            </a:r>
            <a:r>
              <a:rPr lang="en-US" sz="1400" dirty="0" err="1"/>
              <a:t>tehnologija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Fizikalna</a:t>
            </a:r>
            <a:r>
              <a:rPr lang="en-US" sz="1400" dirty="0"/>
              <a:t> in </a:t>
            </a:r>
            <a:r>
              <a:rPr lang="en-US" sz="1400" dirty="0" err="1"/>
              <a:t>organska</a:t>
            </a:r>
            <a:r>
              <a:rPr lang="en-US" sz="1400" dirty="0"/>
              <a:t> </a:t>
            </a:r>
            <a:r>
              <a:rPr lang="en-US" sz="1400" dirty="0" err="1"/>
              <a:t>kemija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Elektronska</a:t>
            </a:r>
            <a:r>
              <a:rPr lang="en-US" sz="1400" dirty="0"/>
              <a:t> </a:t>
            </a:r>
            <a:r>
              <a:rPr lang="en-US" sz="1400" dirty="0" err="1"/>
              <a:t>keramika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Nanostrukturni</a:t>
            </a:r>
            <a:r>
              <a:rPr lang="en-US" sz="1400" dirty="0"/>
              <a:t> </a:t>
            </a:r>
            <a:r>
              <a:rPr lang="en-US" sz="1400" dirty="0" err="1"/>
              <a:t>materiali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Sinteza</a:t>
            </a:r>
            <a:r>
              <a:rPr lang="en-US" sz="1400" dirty="0"/>
              <a:t> </a:t>
            </a:r>
            <a:r>
              <a:rPr lang="en-US" sz="1400" dirty="0" err="1"/>
              <a:t>materialov</a:t>
            </a:r>
            <a:endParaRPr lang="en-US" sz="1400" dirty="0"/>
          </a:p>
          <a:p>
            <a:pPr marL="180975" indent="-180975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88900" algn="l"/>
                <a:tab pos="269875" algn="l"/>
              </a:tabLst>
            </a:pPr>
            <a:r>
              <a:rPr lang="sl-SI" sz="1400" dirty="0"/>
              <a:t>  </a:t>
            </a:r>
            <a:r>
              <a:rPr lang="en-US" sz="1400" dirty="0" err="1"/>
              <a:t>Raziskave</a:t>
            </a:r>
            <a:r>
              <a:rPr lang="en-US" sz="1400" dirty="0"/>
              <a:t> </a:t>
            </a:r>
            <a:r>
              <a:rPr lang="en-US" sz="1400" dirty="0" err="1"/>
              <a:t>sodobnih</a:t>
            </a:r>
            <a:r>
              <a:rPr lang="en-US" sz="1400" dirty="0"/>
              <a:t> </a:t>
            </a:r>
            <a:r>
              <a:rPr lang="sl-SI" sz="1400" dirty="0"/>
              <a:t>		</a:t>
            </a:r>
            <a:r>
              <a:rPr lang="en-US" sz="1400" dirty="0" err="1"/>
              <a:t>materialov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Znanosti</a:t>
            </a:r>
            <a:r>
              <a:rPr lang="en-US" sz="1400" dirty="0"/>
              <a:t> o </a:t>
            </a:r>
            <a:r>
              <a:rPr lang="en-US" sz="1400" dirty="0" err="1"/>
              <a:t>okolju</a:t>
            </a:r>
            <a:endParaRPr lang="en-US" sz="1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EE162A-DF57-4678-AB0A-0131D25F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124159"/>
            <a:ext cx="5046233" cy="523600"/>
          </a:xfrm>
        </p:spPr>
        <p:txBody>
          <a:bodyPr>
            <a:normAutofit/>
          </a:bodyPr>
          <a:lstStyle/>
          <a:p>
            <a:r>
              <a:rPr lang="en-US" b="0" i="0" dirty="0" err="1">
                <a:effectLst/>
              </a:rPr>
              <a:t>Glavna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področja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raziskav</a:t>
            </a:r>
            <a:endParaRPr lang="sl-SI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8158014-2F47-4077-A42E-BAD13FBC9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52723"/>
            <a:ext cx="2880000" cy="11327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b="1" dirty="0">
                <a:solidFill>
                  <a:schemeClr val="accent1"/>
                </a:solidFill>
                <a:effectLst/>
                <a:latin typeface="+mj-lt"/>
              </a:rPr>
              <a:t>Elektronika in informacijske tehnologije</a:t>
            </a:r>
            <a:br>
              <a:rPr lang="sl-SI" dirty="0">
                <a:solidFill>
                  <a:srgbClr val="404040"/>
                </a:solidFill>
                <a:effectLst/>
              </a:rPr>
            </a:b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5CBE4862-D0E7-41EE-B634-B8C75AD27763}"/>
              </a:ext>
            </a:extLst>
          </p:cNvPr>
          <p:cNvSpPr txBox="1">
            <a:spLocks/>
          </p:cNvSpPr>
          <p:nvPr/>
        </p:nvSpPr>
        <p:spPr>
          <a:xfrm>
            <a:off x="4249103" y="2492377"/>
            <a:ext cx="288000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>
                <a:solidFill>
                  <a:schemeClr val="accent1"/>
                </a:solidFill>
                <a:effectLst/>
              </a:rPr>
              <a:t>Fizika</a:t>
            </a:r>
            <a:r>
              <a:rPr lang="en-US" b="1" dirty="0">
                <a:solidFill>
                  <a:schemeClr val="accent1"/>
                </a:solidFill>
                <a:effectLst/>
              </a:rPr>
              <a:t>, </a:t>
            </a:r>
            <a:r>
              <a:rPr lang="en-US" b="1" dirty="0" err="1">
                <a:solidFill>
                  <a:schemeClr val="accent1"/>
                </a:solidFill>
                <a:effectLst/>
              </a:rPr>
              <a:t>jedrska</a:t>
            </a:r>
            <a:r>
              <a:rPr lang="en-US" b="1" dirty="0">
                <a:solidFill>
                  <a:schemeClr val="accent1"/>
                </a:solidFill>
                <a:effectLst/>
              </a:rPr>
              <a:t> </a:t>
            </a:r>
            <a:r>
              <a:rPr lang="en-US" b="1" dirty="0" err="1">
                <a:solidFill>
                  <a:schemeClr val="accent1"/>
                </a:solidFill>
                <a:effectLst/>
              </a:rPr>
              <a:t>tehnika</a:t>
            </a:r>
            <a:r>
              <a:rPr lang="en-US" b="1" dirty="0">
                <a:solidFill>
                  <a:schemeClr val="accent1"/>
                </a:solidFill>
                <a:effectLst/>
              </a:rPr>
              <a:t> in </a:t>
            </a:r>
            <a:r>
              <a:rPr lang="en-US" b="1" dirty="0" err="1">
                <a:solidFill>
                  <a:schemeClr val="accent1"/>
                </a:solidFill>
                <a:effectLst/>
              </a:rPr>
              <a:t>energetika</a:t>
            </a:r>
            <a:br>
              <a:rPr lang="en-US" sz="1800" dirty="0"/>
            </a:br>
            <a:endParaRPr lang="en-GB" sz="1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3763C0-EEB2-41BA-A1B8-B2A687035ED1}"/>
              </a:ext>
            </a:extLst>
          </p:cNvPr>
          <p:cNvSpPr txBox="1"/>
          <p:nvPr/>
        </p:nvSpPr>
        <p:spPr>
          <a:xfrm>
            <a:off x="838200" y="1565687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Odseki so razdeljeni po področjih</a:t>
            </a:r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42A2D9D2-A20A-4D9A-98E2-A79A8D764011}"/>
              </a:ext>
            </a:extLst>
          </p:cNvPr>
          <p:cNvSpPr txBox="1">
            <a:spLocks/>
          </p:cNvSpPr>
          <p:nvPr/>
        </p:nvSpPr>
        <p:spPr>
          <a:xfrm>
            <a:off x="7765402" y="2492377"/>
            <a:ext cx="288000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1800" b="1" dirty="0">
                <a:solidFill>
                  <a:schemeClr val="accent1"/>
                </a:solidFill>
              </a:rPr>
              <a:t>Kemija, biokemija, materiali in okolje</a:t>
            </a:r>
            <a:endParaRPr lang="en-GB" sz="1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AF84B6-96F1-4F4E-9A31-F8E06564AC94}"/>
              </a:ext>
            </a:extLst>
          </p:cNvPr>
          <p:cNvSpPr/>
          <p:nvPr/>
        </p:nvSpPr>
        <p:spPr>
          <a:xfrm>
            <a:off x="4249103" y="3064585"/>
            <a:ext cx="2378393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Teoretična</a:t>
            </a:r>
            <a:r>
              <a:rPr lang="en-US" sz="1400" dirty="0"/>
              <a:t> </a:t>
            </a:r>
            <a:r>
              <a:rPr lang="en-US" sz="1400" dirty="0" err="1"/>
              <a:t>fizika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Fizika</a:t>
            </a:r>
            <a:r>
              <a:rPr lang="en-US" sz="1400" dirty="0"/>
              <a:t> </a:t>
            </a:r>
            <a:r>
              <a:rPr lang="en-US" sz="1400" dirty="0" err="1"/>
              <a:t>nizkih</a:t>
            </a:r>
            <a:r>
              <a:rPr lang="en-US" sz="1400" dirty="0"/>
              <a:t> in </a:t>
            </a:r>
            <a:r>
              <a:rPr lang="en-US" sz="1400" dirty="0" err="1"/>
              <a:t>srednjih</a:t>
            </a:r>
            <a:r>
              <a:rPr lang="en-US" sz="1400" dirty="0"/>
              <a:t> </a:t>
            </a:r>
            <a:r>
              <a:rPr lang="en-US" sz="1400" dirty="0" err="1"/>
              <a:t>energij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Tanke</a:t>
            </a:r>
            <a:r>
              <a:rPr lang="en-US" sz="1400" dirty="0"/>
              <a:t> </a:t>
            </a:r>
            <a:r>
              <a:rPr lang="en-US" sz="1400" dirty="0" err="1"/>
              <a:t>plasti</a:t>
            </a:r>
            <a:r>
              <a:rPr lang="en-US" sz="1400" dirty="0"/>
              <a:t> in </a:t>
            </a:r>
            <a:r>
              <a:rPr lang="en-US" sz="1400" dirty="0" err="1"/>
              <a:t>površine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Tehnologija</a:t>
            </a:r>
            <a:r>
              <a:rPr lang="en-US" sz="1400" dirty="0"/>
              <a:t> </a:t>
            </a:r>
            <a:r>
              <a:rPr lang="en-US" sz="1400" dirty="0" err="1"/>
              <a:t>površin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Fizika</a:t>
            </a:r>
            <a:r>
              <a:rPr lang="en-US" sz="1400" dirty="0"/>
              <a:t> </a:t>
            </a:r>
            <a:r>
              <a:rPr lang="en-US" sz="1400" dirty="0" err="1"/>
              <a:t>trdne</a:t>
            </a:r>
            <a:r>
              <a:rPr lang="en-US" sz="1400" dirty="0"/>
              <a:t> </a:t>
            </a:r>
            <a:r>
              <a:rPr lang="en-US" sz="1400" dirty="0" err="1"/>
              <a:t>snovi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Plinska</a:t>
            </a:r>
            <a:r>
              <a:rPr lang="en-US" sz="1400" dirty="0"/>
              <a:t> </a:t>
            </a:r>
            <a:r>
              <a:rPr lang="en-US" sz="1400" dirty="0" err="1"/>
              <a:t>elektronika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Kompleksne</a:t>
            </a:r>
            <a:r>
              <a:rPr lang="en-US" sz="1400" dirty="0"/>
              <a:t> </a:t>
            </a:r>
            <a:r>
              <a:rPr lang="en-US" sz="1400" dirty="0" err="1"/>
              <a:t>snovi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Reaktorska</a:t>
            </a:r>
            <a:r>
              <a:rPr lang="en-US" sz="1400" dirty="0"/>
              <a:t> </a:t>
            </a:r>
            <a:r>
              <a:rPr lang="en-US" sz="1400" dirty="0" err="1"/>
              <a:t>fizika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Eksperimentalna</a:t>
            </a:r>
            <a:r>
              <a:rPr lang="en-US" sz="1400" dirty="0"/>
              <a:t> </a:t>
            </a:r>
            <a:r>
              <a:rPr lang="en-US" sz="1400" dirty="0" err="1"/>
              <a:t>fizika</a:t>
            </a:r>
            <a:r>
              <a:rPr lang="en-US" sz="1400" dirty="0"/>
              <a:t> </a:t>
            </a:r>
            <a:r>
              <a:rPr lang="en-US" sz="1400" dirty="0" err="1"/>
              <a:t>osnovnih</a:t>
            </a:r>
            <a:r>
              <a:rPr lang="en-US" sz="1400" dirty="0"/>
              <a:t> </a:t>
            </a:r>
            <a:r>
              <a:rPr lang="en-US" sz="1400" dirty="0" err="1"/>
              <a:t>delcev</a:t>
            </a:r>
            <a:endParaRPr lang="sl-SI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Reaktorska</a:t>
            </a:r>
            <a:r>
              <a:rPr lang="en-US" sz="1400" dirty="0"/>
              <a:t> </a:t>
            </a:r>
            <a:r>
              <a:rPr lang="en-US" sz="1400" dirty="0" err="1"/>
              <a:t>tehnika</a:t>
            </a:r>
            <a:endParaRPr lang="en-US" sz="14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58FDAC-7BC7-4BE2-BE2C-D262593BC2D8}"/>
              </a:ext>
            </a:extLst>
          </p:cNvPr>
          <p:cNvSpPr/>
          <p:nvPr/>
        </p:nvSpPr>
        <p:spPr>
          <a:xfrm>
            <a:off x="838199" y="3064585"/>
            <a:ext cx="2720010" cy="19245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Avtomatika</a:t>
            </a:r>
            <a:r>
              <a:rPr lang="en-US" sz="1400" dirty="0"/>
              <a:t>, </a:t>
            </a:r>
            <a:r>
              <a:rPr lang="en-US" sz="1400" dirty="0" err="1"/>
              <a:t>biokibernetika</a:t>
            </a:r>
            <a:r>
              <a:rPr lang="en-US" sz="1400" dirty="0"/>
              <a:t> in </a:t>
            </a:r>
            <a:r>
              <a:rPr lang="en-US" sz="1400" dirty="0" err="1"/>
              <a:t>robotika</a:t>
            </a:r>
            <a:r>
              <a:rPr lang="sl-SI" sz="1400" dirty="0"/>
              <a:t> 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Sistemi</a:t>
            </a:r>
            <a:r>
              <a:rPr lang="en-US" sz="1400" dirty="0"/>
              <a:t> in </a:t>
            </a:r>
            <a:r>
              <a:rPr lang="en-US" sz="1400" dirty="0" err="1"/>
              <a:t>vodenje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Umetna</a:t>
            </a:r>
            <a:r>
              <a:rPr lang="en-US" sz="1400" dirty="0"/>
              <a:t> </a:t>
            </a:r>
            <a:r>
              <a:rPr lang="en-US" sz="1400" dirty="0" err="1"/>
              <a:t>inteligenca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Odprti</a:t>
            </a:r>
            <a:r>
              <a:rPr lang="en-US" sz="1400" dirty="0"/>
              <a:t> </a:t>
            </a:r>
            <a:r>
              <a:rPr lang="en-US" sz="1400" dirty="0" err="1"/>
              <a:t>sistemi</a:t>
            </a:r>
            <a:r>
              <a:rPr lang="en-US" sz="1400" dirty="0"/>
              <a:t> in </a:t>
            </a:r>
            <a:r>
              <a:rPr lang="en-US" sz="1400" dirty="0" err="1"/>
              <a:t>mreže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Komunikacijski</a:t>
            </a:r>
            <a:r>
              <a:rPr lang="en-US" sz="1400" dirty="0"/>
              <a:t> </a:t>
            </a:r>
            <a:r>
              <a:rPr lang="en-US" sz="1400" dirty="0" err="1"/>
              <a:t>sistemi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Računalniški</a:t>
            </a:r>
            <a:r>
              <a:rPr lang="en-US" sz="1400" dirty="0"/>
              <a:t> </a:t>
            </a:r>
            <a:r>
              <a:rPr lang="en-US" sz="1400" dirty="0" err="1"/>
              <a:t>sistemi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Tehnologije</a:t>
            </a:r>
            <a:r>
              <a:rPr lang="en-US" sz="1400" dirty="0"/>
              <a:t> </a:t>
            </a:r>
            <a:r>
              <a:rPr lang="en-US" sz="1400" dirty="0" err="1"/>
              <a:t>znanja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Inteligentni</a:t>
            </a:r>
            <a:r>
              <a:rPr lang="en-US" sz="1400" dirty="0"/>
              <a:t> </a:t>
            </a:r>
            <a:r>
              <a:rPr lang="en-US" sz="1400" dirty="0" err="1"/>
              <a:t>sistemi</a:t>
            </a:r>
            <a:endParaRPr lang="en-US" sz="14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52E26C1-8899-4E1B-84DD-2402BC62A8C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50C35FCE-E8D5-46B2-AD16-0E2B7B42E2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99147" y="529648"/>
            <a:ext cx="5046233" cy="202477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B2FDBB20-0220-43A2-A672-8F83CF0D27C1}"/>
              </a:ext>
            </a:extLst>
          </p:cNvPr>
          <p:cNvSpPr/>
          <p:nvPr/>
        </p:nvSpPr>
        <p:spPr>
          <a:xfrm>
            <a:off x="2749563" y="4648657"/>
            <a:ext cx="1084277" cy="108427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1262BB-E92B-4C80-8749-067AEB3299D6}"/>
              </a:ext>
            </a:extLst>
          </p:cNvPr>
          <p:cNvSpPr txBox="1"/>
          <p:nvPr/>
        </p:nvSpPr>
        <p:spPr>
          <a:xfrm>
            <a:off x="2615693" y="4888910"/>
            <a:ext cx="1352016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2000"/>
              </a:lnSpc>
              <a:buNone/>
            </a:pPr>
            <a:r>
              <a:rPr lang="sl-SI" sz="3200" b="1" dirty="0">
                <a:solidFill>
                  <a:schemeClr val="bg1"/>
                </a:solidFill>
              </a:rPr>
              <a:t>8</a:t>
            </a:r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 dirty="0" err="1">
                <a:solidFill>
                  <a:schemeClr val="bg1"/>
                </a:solidFill>
              </a:rPr>
              <a:t>odsekov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15EFE2F-3772-4AB6-969D-4CEF3A639D62}"/>
              </a:ext>
            </a:extLst>
          </p:cNvPr>
          <p:cNvSpPr/>
          <p:nvPr/>
        </p:nvSpPr>
        <p:spPr>
          <a:xfrm>
            <a:off x="6362220" y="4639894"/>
            <a:ext cx="1084277" cy="108427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CBA2B4-8F9D-482F-B87A-7E1C27D56B5F}"/>
              </a:ext>
            </a:extLst>
          </p:cNvPr>
          <p:cNvSpPr txBox="1"/>
          <p:nvPr/>
        </p:nvSpPr>
        <p:spPr>
          <a:xfrm>
            <a:off x="6228350" y="4888910"/>
            <a:ext cx="1352016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2000"/>
              </a:lnSpc>
              <a:buNone/>
            </a:pPr>
            <a:r>
              <a:rPr lang="sl-SI" sz="3200" b="1" dirty="0">
                <a:solidFill>
                  <a:schemeClr val="bg1"/>
                </a:solidFill>
              </a:rPr>
              <a:t>10</a:t>
            </a:r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 dirty="0" err="1">
                <a:solidFill>
                  <a:schemeClr val="bg1"/>
                </a:solidFill>
              </a:rPr>
              <a:t>odsekov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1775391-5D7A-4A2F-A3ED-6EDE8B897B36}"/>
              </a:ext>
            </a:extLst>
          </p:cNvPr>
          <p:cNvSpPr/>
          <p:nvPr/>
        </p:nvSpPr>
        <p:spPr>
          <a:xfrm>
            <a:off x="10303242" y="4639894"/>
            <a:ext cx="1084277" cy="108427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C3CF3E9-9E4B-4CAC-8A01-E7F6DD28A1F4}"/>
              </a:ext>
            </a:extLst>
          </p:cNvPr>
          <p:cNvSpPr txBox="1"/>
          <p:nvPr/>
        </p:nvSpPr>
        <p:spPr>
          <a:xfrm>
            <a:off x="10169372" y="4888910"/>
            <a:ext cx="1352016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2000"/>
              </a:lnSpc>
              <a:buNone/>
            </a:pPr>
            <a:r>
              <a:rPr lang="sl-SI" sz="3200" b="1" dirty="0">
                <a:solidFill>
                  <a:schemeClr val="bg1"/>
                </a:solidFill>
              </a:rPr>
              <a:t>10</a:t>
            </a:r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 dirty="0" err="1">
                <a:solidFill>
                  <a:schemeClr val="bg1"/>
                </a:solidFill>
              </a:rPr>
              <a:t>odsekov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111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amo za notranja izobraževanja">
      <a:dk1>
        <a:sysClr val="windowText" lastClr="000000"/>
      </a:dk1>
      <a:lt1>
        <a:sysClr val="window" lastClr="FFFFFF"/>
      </a:lt1>
      <a:dk2>
        <a:srgbClr val="233B45"/>
      </a:dk2>
      <a:lt2>
        <a:srgbClr val="E7E6E6"/>
      </a:lt2>
      <a:accent1>
        <a:srgbClr val="57828E"/>
      </a:accent1>
      <a:accent2>
        <a:srgbClr val="757369"/>
      </a:accent2>
      <a:accent3>
        <a:srgbClr val="97A5A7"/>
      </a:accent3>
      <a:accent4>
        <a:srgbClr val="93B8C8"/>
      </a:accent4>
      <a:accent5>
        <a:srgbClr val="908D81"/>
      </a:accent5>
      <a:accent6>
        <a:srgbClr val="273F56"/>
      </a:accent6>
      <a:hlink>
        <a:srgbClr val="586A78"/>
      </a:hlink>
      <a:folHlink>
        <a:srgbClr val="BFBFBF"/>
      </a:folHlink>
    </a:clrScheme>
    <a:fontScheme name="IJS splošna predstavitev">
      <a:majorFont>
        <a:latin typeface="Titillium Web Bold"/>
        <a:ea typeface=""/>
        <a:cs typeface=""/>
      </a:majorFont>
      <a:minorFont>
        <a:latin typeface="Titillium Web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7433</TotalTime>
  <Words>1746</Words>
  <Application>Microsoft Office PowerPoint</Application>
  <PresentationFormat>Widescreen</PresentationFormat>
  <Paragraphs>555</Paragraphs>
  <Slides>26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Avenir Book</vt:lpstr>
      <vt:lpstr>Calibri</vt:lpstr>
      <vt:lpstr>Titillium Web</vt:lpstr>
      <vt:lpstr>Titillium Web Bold</vt:lpstr>
      <vt:lpstr>Verdana</vt:lpstr>
      <vt:lpstr>Wingdings</vt:lpstr>
      <vt:lpstr>Office Theme</vt:lpstr>
      <vt:lpstr>PowerPoint Presentation</vt:lpstr>
      <vt:lpstr>Poslanstvo</vt:lpstr>
      <vt:lpstr> </vt:lpstr>
      <vt:lpstr>Zgodovina</vt:lpstr>
      <vt:lpstr>Lokacije</vt:lpstr>
      <vt:lpstr>Institut v številkah</vt:lpstr>
      <vt:lpstr>Osebje </vt:lpstr>
      <vt:lpstr>PowerPoint Presentation</vt:lpstr>
      <vt:lpstr>Glavna področja raziskav</vt:lpstr>
      <vt:lpstr>PowerPoint Presentation</vt:lpstr>
      <vt:lpstr> </vt:lpstr>
      <vt:lpstr> </vt:lpstr>
      <vt:lpstr>Projekti</vt:lpstr>
      <vt:lpstr>PowerPoint Presentation</vt:lpstr>
      <vt:lpstr>Programi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Načrtovani prihodki</vt:lpstr>
      <vt:lpstr>Prihodki</vt:lpstr>
      <vt:lpstr>PowerPoint Presentation</vt:lpstr>
      <vt:lpstr>Sodelovanje z javnostmi</vt:lpstr>
      <vt:lpstr>Pojavljanje v medijih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Predstavitev Instituta “Jožef Stefan”</dc:title>
  <dc:creator>ltrdina</dc:creator>
  <cp:lastModifiedBy>Lenka</cp:lastModifiedBy>
  <cp:revision>235</cp:revision>
  <dcterms:created xsi:type="dcterms:W3CDTF">2023-10-31T08:43:43Z</dcterms:created>
  <dcterms:modified xsi:type="dcterms:W3CDTF">2025-01-21T10:07:56Z</dcterms:modified>
</cp:coreProperties>
</file>