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39"/>
  </p:notesMasterIdLst>
  <p:handoutMasterIdLst>
    <p:handoutMasterId r:id="rId40"/>
  </p:handoutMasterIdLst>
  <p:sldIdLst>
    <p:sldId id="256" r:id="rId2"/>
    <p:sldId id="313" r:id="rId3"/>
    <p:sldId id="314" r:id="rId4"/>
    <p:sldId id="315" r:id="rId5"/>
    <p:sldId id="259" r:id="rId6"/>
    <p:sldId id="310" r:id="rId7"/>
    <p:sldId id="257" r:id="rId8"/>
    <p:sldId id="258" r:id="rId9"/>
    <p:sldId id="326" r:id="rId10"/>
    <p:sldId id="266" r:id="rId11"/>
    <p:sldId id="268" r:id="rId12"/>
    <p:sldId id="260" r:id="rId13"/>
    <p:sldId id="261" r:id="rId14"/>
    <p:sldId id="300" r:id="rId15"/>
    <p:sldId id="301" r:id="rId16"/>
    <p:sldId id="271" r:id="rId17"/>
    <p:sldId id="265" r:id="rId18"/>
    <p:sldId id="304" r:id="rId19"/>
    <p:sldId id="305" r:id="rId20"/>
    <p:sldId id="298" r:id="rId21"/>
    <p:sldId id="309" r:id="rId22"/>
    <p:sldId id="299" r:id="rId23"/>
    <p:sldId id="324" r:id="rId24"/>
    <p:sldId id="325" r:id="rId25"/>
    <p:sldId id="312" r:id="rId26"/>
    <p:sldId id="263" r:id="rId27"/>
    <p:sldId id="264" r:id="rId28"/>
    <p:sldId id="297" r:id="rId29"/>
    <p:sldId id="316" r:id="rId30"/>
    <p:sldId id="323" r:id="rId31"/>
    <p:sldId id="322" r:id="rId32"/>
    <p:sldId id="317" r:id="rId33"/>
    <p:sldId id="318" r:id="rId34"/>
    <p:sldId id="319" r:id="rId35"/>
    <p:sldId id="320" r:id="rId36"/>
    <p:sldId id="321" r:id="rId37"/>
    <p:sldId id="262" r:id="rId38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979F"/>
    <a:srgbClr val="174A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3653" autoAdjust="0"/>
  </p:normalViewPr>
  <p:slideViewPr>
    <p:cSldViewPr snapToGrid="0">
      <p:cViewPr varScale="1">
        <p:scale>
          <a:sx n="75" d="100"/>
          <a:sy n="75" d="100"/>
        </p:scale>
        <p:origin x="56" y="19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2064" y="2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F3C18E-0036-4CBB-A154-B7B39FAB156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42196-A57D-4A5F-83FC-6D0BDD2F43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89464-A66E-42C6-B1AB-60CE934BC7C0}" type="datetimeFigureOut">
              <a:rPr lang="sl-SI" smtClean="0"/>
              <a:t>17. 10. 2025</a:t>
            </a:fld>
            <a:endParaRPr lang="sl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7B9860-DDC0-45BE-B866-177558B863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5AB8A5-820E-41C5-87A5-282C8E7A8B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BF1EE-B184-49FA-AF55-E3D3A53608D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7778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25BBF-3EF8-4B93-904B-A278D227628E}" type="datetimeFigureOut">
              <a:rPr lang="sl-SI" smtClean="0"/>
              <a:t>17. 10. 2025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270D0-39B8-476F-BE55-7B48B70DE0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55902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69821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36752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47528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36168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36446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34890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0114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913231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41629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1426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00908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l-SI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63442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2466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>
                <a:effectLst/>
                <a:latin typeface="Calibri" panose="020F0502020204030204" pitchFamily="34" charset="0"/>
              </a:rPr>
              <a:t>V letu 2025 bodo trenutno še: - </a:t>
            </a:r>
            <a:r>
              <a:rPr lang="sl-SI" dirty="0" err="1">
                <a:effectLst/>
                <a:latin typeface="Calibri" panose="020F0502020204030204" pitchFamily="34" charset="0"/>
              </a:rPr>
              <a:t>EdibleLasers</a:t>
            </a:r>
            <a:r>
              <a:rPr lang="sl-SI" dirty="0">
                <a:effectLst/>
                <a:latin typeface="Calibri" panose="020F0502020204030204" pitchFamily="34" charset="0"/>
              </a:rPr>
              <a:t> (F5), </a:t>
            </a:r>
            <a:r>
              <a:rPr lang="sl-SI" dirty="0" err="1">
                <a:effectLst/>
                <a:latin typeface="Calibri" panose="020F0502020204030204" pitchFamily="34" charset="0"/>
              </a:rPr>
              <a:t>SoftQuanta</a:t>
            </a:r>
            <a:r>
              <a:rPr lang="sl-SI" dirty="0">
                <a:effectLst/>
                <a:latin typeface="Calibri" panose="020F0502020204030204" pitchFamily="34" charset="0"/>
              </a:rPr>
              <a:t> (F5) in </a:t>
            </a:r>
            <a:r>
              <a:rPr lang="sl-SI" dirty="0" err="1">
                <a:effectLst/>
                <a:latin typeface="Calibri" panose="020F0502020204030204" pitchFamily="34" charset="0"/>
              </a:rPr>
              <a:t>PeVGALAXY</a:t>
            </a:r>
            <a:r>
              <a:rPr lang="sl-SI" dirty="0">
                <a:effectLst/>
                <a:latin typeface="Calibri" panose="020F0502020204030204" pitchFamily="34" charset="0"/>
              </a:rPr>
              <a:t> (F9).</a:t>
            </a: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4434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1119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215413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009769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972175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793500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227465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476573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102178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258794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ICJT je rešeno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818891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805171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1494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85318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780206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510929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0390973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466349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4785402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723486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72943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3B3A6F-1610-4199-9B93-7812F02845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1" b="991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7B0722-FBAF-4928-8633-52328F2D3A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5F5FC8F-2A00-4F26-A6A5-5031C486C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25717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95588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18774B0-35F1-4538-B3C1-B6556DB793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0" b="8657"/>
          <a:stretch/>
        </p:blipFill>
        <p:spPr>
          <a:xfrm>
            <a:off x="0" y="-106680"/>
            <a:ext cx="12192000" cy="7249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ADCAE7F-7327-4D48-9006-5CCE5072D873}"/>
              </a:ext>
            </a:extLst>
          </p:cNvPr>
          <p:cNvSpPr/>
          <p:nvPr/>
        </p:nvSpPr>
        <p:spPr>
          <a:xfrm>
            <a:off x="0" y="-106680"/>
            <a:ext cx="12192000" cy="7198360"/>
          </a:xfrm>
          <a:prstGeom prst="rect">
            <a:avLst/>
          </a:prstGeom>
          <a:solidFill>
            <a:srgbClr val="273F56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0D4560-6A6E-4582-88F5-A414727492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F74452C-A30D-4F5E-B26E-E605C3F3B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25717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971690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09406"/>
          </a:xfrm>
        </p:spPr>
        <p:txBody>
          <a:bodyPr lIns="0" tIns="0" rIns="0" bIns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503969"/>
            <a:ext cx="274320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EB3F6B9A-BBCD-4BCA-BE08-B70A0E21056C}" type="datetime1">
              <a:rPr lang="sl-SI" smtClean="0"/>
              <a:t>17. 10. 2025</a:t>
            </a:fld>
            <a:endParaRPr lang="sl-S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267641A-1C06-46DA-AE0C-39DC70B64851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60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183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506585"/>
            <a:ext cx="27432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AEFEA6-2CEB-4FED-9073-14089B557467}" type="datetime1">
              <a:rPr lang="sl-SI" smtClean="0"/>
              <a:t>17. 10. 2025</a:t>
            </a:fld>
            <a:endParaRPr lang="sl-S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60F99F0-25BF-4F25-B26D-5342961ACE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899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6F434F50-8F45-4C93-8D5F-C5A7C3F97E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C81996A-1181-48DA-A4F3-40F61A535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A3AFC420-9531-4E3F-BD32-D1D090FC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12528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82A9-27B8-4E6A-AE7A-8F1736EA3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57232E-0E61-47DA-ABA3-AE4723A09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F170162-A03F-4FFF-88D6-D351B8C41273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7995AF18-EC6C-4DB2-8CC7-7630722F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5181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9E3DA91-4D6B-4D55-BA10-10E7BBAD774E}"/>
              </a:ext>
            </a:extLst>
          </p:cNvPr>
          <p:cNvCxnSpPr>
            <a:cxnSpLocks/>
          </p:cNvCxnSpPr>
          <p:nvPr/>
        </p:nvCxnSpPr>
        <p:spPr>
          <a:xfrm>
            <a:off x="6172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694F795-C4BF-46B9-88B3-BFDA9BB87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FC64B7-A80F-41C3-BEBD-92EAF9117DE0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54FC2E12-DE71-4E2C-8A37-F240CDB027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CDC788E1-4CAA-4A35-A9E4-8BEA1F891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3E6F7D1E-46EA-4618-891C-9CED48B84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9757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F1A55-E86B-4963-9885-3256C8C69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96953"/>
            <a:ext cx="5157787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262E7-B1A1-4EEB-AD8E-0855779169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96953"/>
            <a:ext cx="5183188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9F8E738-CAD6-440D-A445-97E45E3C0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185FFD-1F02-4253-B07E-37B3C6EDED9C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A4FD462-706E-483E-BB54-ED328A7383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CFD53C6D-5E25-467F-8AA5-687ABFBE5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799F8E-447B-44B7-B5DD-102EA35C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190CFB-9361-4E70-BD38-49689CBA74A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0167D8CC-285F-4662-9799-E3089A873A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9ADB7EFD-820A-4BC5-996D-6F737D29C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F656E4D6-A678-4AD1-87DB-3D464B334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72545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_bullet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C3CC9CF-3949-4BBF-A61C-3313041D63ED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1191B45A-3189-412F-870B-6A7BA427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2F24D02C-660A-4554-A35E-7F3F34174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BA632200-C341-4E57-AFDE-A7BF0BFE2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28591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_white_without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C8B64127-EFC8-4185-8C33-886D89AB83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88D540F8-B773-45BD-B9CF-B7C68946C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AFE62DEC-E878-4019-BEEC-45B005070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73434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4pPr>
            <a:lvl5pPr marL="18288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ACF965B-E09F-4DB8-86B6-316E832A9C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B9B7952-F46F-41EF-BB61-3DD801F70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0951A99-4BAC-42AD-B7AC-363512FE3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8611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bullets_net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AA69B196-7184-4644-A496-636A603F09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6164"/>
          <a:stretch/>
        </p:blipFill>
        <p:spPr>
          <a:xfrm>
            <a:off x="836995" y="0"/>
            <a:ext cx="7183727" cy="366063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00EFF7B-8394-48E1-A550-FD3E9FC65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0F5D02B-7A02-4345-965D-EA4E45DED20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3751A42-C29C-4674-BD16-DFFD9C0607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EBC9770-FD72-4F3B-AE30-22119B67E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1DE1A4B-91CB-44F6-870E-CAC91C173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31260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BD13082-F3DB-4F65-BC6B-8E70D08CF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99147" y="529648"/>
            <a:ext cx="5046233" cy="202477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BA70EF2-DE36-4D3C-AE4F-BC33EA07F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3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709FAC39-A484-435F-8648-D92A2040A41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BD3E47-07DF-4E22-A2E9-0BC21ED7C30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8048E799-D38A-4708-8389-F88AB0BB3C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3CFBF43E-3B83-4E30-B629-575254AB5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D2344B7-01B3-4661-AEC6-7AE361375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3359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1975876B-95D0-411D-828A-74CF40C51C7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9144" y="1090459"/>
            <a:ext cx="8380207" cy="4801392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26D876F-5347-4C7C-808C-ECB2DECEB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01F112AB-5939-469E-9972-488EC744128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711E6D2-188B-4DE1-AC4F-D4836337AAF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D6F1226D-303B-4E8C-88F1-60A7786AED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507E565-D84B-4000-AA10-01F142E3F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E3CA65D6-9898-4E02-B2F6-AE8AB7C8E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79509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bullets_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88F48FC-34A8-46E2-BEF5-BA238D395A2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1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46701" y="3892376"/>
            <a:ext cx="5307100" cy="211712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0A4F30-337A-4218-A77D-16A141C8264C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EBB0D064-DA10-48E5-A932-7B39AFAD4D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CD7DAEA-2BAF-41EE-8C71-9AAE5B9CF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3594F09-FEAC-4AF7-AA34-B3DF2658A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018959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for d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A9F567-E7F1-4869-B9EE-392180068146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AD897AA-755A-4CB9-AE0B-0D9E5C19843F}"/>
              </a:ext>
            </a:extLst>
          </p:cNvPr>
          <p:cNvSpPr/>
          <p:nvPr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F9AB79-5216-4A2C-8D86-898B22638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62F920-70EF-4CB8-AC91-32EC90AFC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E06B0190-A95D-43C8-9871-F37913A8F72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None/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EB54AB-AD57-41AA-805E-AB92C905A45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A2A382BD-D708-4E66-BA33-A5F06926B2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1F612072-E8E6-47CC-A11D-705A4DE6A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54E262DD-9058-48D6-B04C-8AEFA8C12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144768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_bulets_abstract points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9909EA-6E0B-46C0-94BE-731BB50D83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75F8E8CF-F862-4808-A550-8C67FCF503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011AF7CB-8B09-45A1-BA73-D75883303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6F42AF1-3500-409F-9B8E-AFA58B8EE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863157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lectronics and Information Technologie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5A9B58E-7FCD-49E4-BD85-52622CB7E2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C2074B8F-63FF-4228-BF17-CA6E647030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A267B29E-1456-4FC6-B916-235B02AED1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6F2157F1-A719-4235-8A92-F0F12021A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C83E3494-D57E-4EC3-85FD-2DF120C1E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939103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lectronics and Information Technologie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1CB0C-EAD3-4385-9E82-F9F68D1D4C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A171F1-14D7-4260-B011-26727F7C660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3778D36E-7028-4E53-809F-C2008084BF29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82A1AB85-AE4B-4425-9F81-A609B6E2B9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40CAEC58-F89E-4D9A-9F9A-61E5D0C47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A876BC47-00DE-4D94-8618-212FF2095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82754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ysics and Reactor Engineering and Energetic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2DB4A32-FDEE-4730-A492-C4488B7FF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7B9DDFA-593A-4FD9-B1DC-9C785F727B4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CD2841B7-E6FE-4E7B-A5EA-E2CFD43A3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A0478B8-1331-4397-A6F5-149D03FF1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46207C8-B7A1-45AC-B5A1-A905DCC07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81501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actor Engineering and Energetic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22D59B1-62FE-4F08-ADF1-9A49D8EE8F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CEE44C-D1C8-4837-95F6-8FD1F286A41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930EBBB-6B44-4ABE-8766-C72D4B77CDB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6702E2B6-EC99-49C2-8B21-F9451D6A62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83D9BDF-ABD9-416C-8B58-02CA7C84A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A6E8F5F1-0892-4399-B39E-C54EDB904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977526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emistry and Biochemistry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B5BA8F-50CB-4C24-B71A-531919542A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5458A20-2034-4A57-B20A-6AE051379F3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520BB8EC-FB56-43FC-8B13-675C04B9946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5AEE366B-D4C3-4999-B97C-4F0435F038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E0F27C1-CE8F-4057-BC81-97C52612C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EFCB25F1-2243-474E-8B9B-55B913E48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259029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emistry and Biochemistry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504C8D1-4860-44AB-823E-7DC34FBAF5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042FB3-DABD-41A7-8DAA-9C9535FE3D8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81A021EE-789D-4708-8C03-AC40135241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8BEAC16-C06E-4CA9-B99D-B3813953B4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3767910-2E68-46AA-AED9-FF2BA2431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EDA0698-6215-46A3-9F33-5C39B2EC0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442409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E34E2-847E-4A8F-A3A7-3C0FBE6C4D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96A35AE-94ED-4565-ABC4-DBC49C94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69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2133C4-E52B-45A8-89FE-4D02EEED315B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0B5749FB-DA9A-49FB-AFCD-9FC03A1327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32679" y="1124158"/>
            <a:ext cx="6375849" cy="4744828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98E930-CCA4-4073-A7BF-2B203AEA1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B7AD7F1-09E4-4113-AAE4-3C5D469297E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F05DE1B7-B048-4BEE-A4FE-A7B5E6FDCC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E270184D-CF3E-4B30-9861-804592DA0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2C78320A-EBF4-4A5A-A18B-7B12554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93226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3E8CCB-CE99-4EA1-8815-52CA60E04E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24158"/>
            <a:ext cx="6079172" cy="47368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l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148E42-086A-4099-80A7-8667EFDD0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C5BFAA-D037-467A-897F-7E8CBB2548CA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00F865DD-8595-460F-B984-E043FE85C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71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6C4EA16-6BE8-4998-A1E0-49845D0DD2D4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9191EBC-9CC6-440D-AEE9-5F2100B5D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B0F631DD-D494-46E5-A6AC-BCC36EBB87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17. 10. 2025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C960E504-5184-4095-A1C8-5DC5763D0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B075642-40A5-4DDB-8973-FF96C51F0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231762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for attention 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Institu</a:t>
            </a:r>
            <a:r>
              <a:rPr lang="en-US" dirty="0">
                <a:solidFill>
                  <a:schemeClr val="bg1"/>
                </a:solidFill>
              </a:rPr>
              <a:t>t “</a:t>
            </a: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Stefan”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Sloveni</a:t>
            </a:r>
            <a:r>
              <a:rPr lang="en-US" dirty="0">
                <a:solidFill>
                  <a:schemeClr val="bg1"/>
                </a:solidFill>
              </a:rPr>
              <a:t>j</a:t>
            </a:r>
            <a:r>
              <a:rPr lang="sl-SI" dirty="0">
                <a:solidFill>
                  <a:schemeClr val="bg1"/>
                </a:solidFill>
              </a:rPr>
              <a:t>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4AD351-674E-4DDD-97E5-FAEB207C236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7346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for attention_2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 err="1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for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attention</a:t>
            </a:r>
            <a:endParaRPr lang="sl-SI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sl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03E9F-B69C-407C-871E-DEFF2C6CF6CF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9758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95A2B-6A8E-43CC-9C46-AE469529E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FC4C1-D621-437E-A506-4DB1AFE9DC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E2BCF-1982-43FB-8F2F-00A48B5F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1C0C1C8-00A1-4C2B-A7ED-15097A6694AB}" type="datetime1">
              <a:rPr lang="sl-SI" smtClean="0"/>
              <a:t>17. 10. 2025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4EFEC-DB3F-42CE-B419-79FA2C181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1BB86-D22F-4098-8EC4-74450BE58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BE05471-91D6-4B4D-BEEB-75D9388F003B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61408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D17305-5CF0-4A00-BD0A-C454620ACC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A12204-41D2-434D-A7F5-E45B305FCC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C9E20-AF0A-49FB-94DD-85356F65B5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F0BB745-4421-4052-8B3B-C366B14B5C5D}" type="datetime1">
              <a:rPr lang="sl-SI" smtClean="0"/>
              <a:t>17. 10. 2025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1BE34-1AEC-44F5-9FB0-A3644EC46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C2E04-0615-4722-8E60-22C8C02A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511748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F0568-DA8E-4209-9370-4EAD75343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2844-0826-4F46-B016-EA68873AF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378009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1325563"/>
          </a:xfrm>
        </p:spPr>
        <p:txBody>
          <a:bodyPr lIns="0" tIns="0" rIns="0" bIns="0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04391-3E3C-4B5F-96B4-848C08F06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0" tIns="0" rIns="0" bIns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09AB4-62D7-49C0-B531-9D9F8A5938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lIns="0" tIns="0" rIns="0" bIns="0"/>
          <a:lstStyle/>
          <a:p>
            <a:fld id="{D5220201-9B23-4940-A121-EB098C6F2805}" type="datetime1">
              <a:rPr lang="sl-SI" smtClean="0"/>
              <a:t>17. 10. 2025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6A8E8-74C6-45EF-91D1-B8A6AD5AC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lIns="0" tIns="0" rIns="0" bIns="0"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C4A53-3EB0-4E5A-816F-BD8828480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lIns="0" tIns="0" rIns="0" bIns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69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B2CBBF-65A7-49CA-BB2E-5C57F846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FACFC-A9DA-4B46-A668-003A953A3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E1C5E-83B2-4167-AFAE-57D132A7CF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2355C-2E87-4DD5-B79C-C7BF82261043}" type="datetime1">
              <a:rPr lang="sl-SI" smtClean="0"/>
              <a:t>17. 10. 2025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A6291-1A4D-41A9-90CE-0DCBE2B86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4D0FB-FA87-44E0-99AC-978AA793B1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518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  <p:sldLayoutId id="2147483708" r:id="rId18"/>
    <p:sldLayoutId id="2147483709" r:id="rId19"/>
    <p:sldLayoutId id="2147483710" r:id="rId20"/>
    <p:sldLayoutId id="2147483711" r:id="rId21"/>
    <p:sldLayoutId id="2147483712" r:id="rId22"/>
    <p:sldLayoutId id="2147483713" r:id="rId23"/>
    <p:sldLayoutId id="2147483714" r:id="rId24"/>
    <p:sldLayoutId id="2147483715" r:id="rId25"/>
    <p:sldLayoutId id="2147483716" r:id="rId26"/>
    <p:sldLayoutId id="2147483717" r:id="rId27"/>
    <p:sldLayoutId id="2147483718" r:id="rId28"/>
    <p:sldLayoutId id="2147483719" r:id="rId29"/>
    <p:sldLayoutId id="2147483720" r:id="rId3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47979F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6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slide" Target="slide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0.pn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microsoft.com/office/2007/relationships/hdphoto" Target="../media/hdphoto2.wdp"/><Relationship Id="rId9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microsoft.com/office/2007/relationships/hdphoto" Target="../media/hdphoto4.wdp"/><Relationship Id="rId5" Type="http://schemas.openxmlformats.org/officeDocument/2006/relationships/image" Target="../media/image47.png"/><Relationship Id="rId4" Type="http://schemas.microsoft.com/office/2007/relationships/hdphoto" Target="../media/hdphoto3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js.si/ijsw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</p:spTree>
    <p:extLst>
      <p:ext uri="{BB962C8B-B14F-4D97-AF65-F5344CB8AC3E}">
        <p14:creationId xmlns:p14="http://schemas.microsoft.com/office/powerpoint/2010/main" val="149444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</p:spTree>
    <p:extLst>
      <p:ext uri="{BB962C8B-B14F-4D97-AF65-F5344CB8AC3E}">
        <p14:creationId xmlns:p14="http://schemas.microsoft.com/office/powerpoint/2010/main" val="1042830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14034-801D-41F7-BBA7-A80425615B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668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4704EB-872E-49AF-A3D3-BCF629B0B1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59844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391E7A17-769B-463C-AFB5-08F0A2BC25D4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alphaModFix amt="13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4994" y="2122229"/>
            <a:ext cx="6910708" cy="38872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SI" dirty="0"/>
              <a:t>Mission statement</a:t>
            </a:r>
            <a:endParaRPr lang="sl-SI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158014-2F47-4077-A42E-BAD13FBC96D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967852"/>
            <a:ext cx="10515600" cy="11648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SI" dirty="0"/>
              <a:t>The </a:t>
            </a:r>
            <a:r>
              <a:rPr lang="en-US" dirty="0"/>
              <a:t>JSI's mission is to collect, create and disseminate knowledge at the highest level of natural and technical sciences for the well-being of Slovenian society and humanity in general. With the constant development of new knowledge, </a:t>
            </a:r>
            <a:r>
              <a:rPr lang="en-SI" dirty="0"/>
              <a:t>the </a:t>
            </a:r>
            <a:r>
              <a:rPr lang="en-US" dirty="0"/>
              <a:t>JSI provides </a:t>
            </a:r>
            <a:r>
              <a:rPr lang="en-SI" dirty="0"/>
              <a:t>the best</a:t>
            </a:r>
            <a:r>
              <a:rPr lang="en-US" dirty="0"/>
              <a:t> education to personnel </a:t>
            </a:r>
            <a:r>
              <a:rPr lang="en-SI" dirty="0"/>
              <a:t>as well as the</a:t>
            </a:r>
            <a:r>
              <a:rPr lang="en-US" dirty="0"/>
              <a:t> research and development of technologies at the highest international level of excellence.</a:t>
            </a:r>
            <a:endParaRPr lang="sl-SI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A3399F2-E5CF-4F7A-BEAC-985A446A1C77}"/>
              </a:ext>
            </a:extLst>
          </p:cNvPr>
          <p:cNvSpPr txBox="1"/>
          <p:nvPr/>
        </p:nvSpPr>
        <p:spPr>
          <a:xfrm>
            <a:off x="730175" y="3357289"/>
            <a:ext cx="609689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dirty="0"/>
              <a:t>The mission of JSI is realized</a:t>
            </a:r>
            <a:r>
              <a:rPr lang="en-SI" sz="1500" dirty="0"/>
              <a:t> through</a:t>
            </a:r>
            <a:r>
              <a:rPr lang="en-US" sz="1500" dirty="0"/>
              <a:t>:</a:t>
            </a:r>
            <a:endParaRPr lang="sl-SI" sz="1500" b="0" i="0" dirty="0">
              <a:effectLst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93AB421-BA6A-44A9-975F-1948B9D937E7}"/>
              </a:ext>
            </a:extLst>
          </p:cNvPr>
          <p:cNvSpPr txBox="1"/>
          <p:nvPr/>
        </p:nvSpPr>
        <p:spPr>
          <a:xfrm>
            <a:off x="730175" y="3807750"/>
            <a:ext cx="5526692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a professional </a:t>
            </a:r>
            <a:r>
              <a:rPr lang="en-SI" sz="1500" b="1" dirty="0"/>
              <a:t>attitude to </a:t>
            </a:r>
            <a:r>
              <a:rPr lang="en-US" sz="1500" b="1" dirty="0"/>
              <a:t>research at the cutting edge </a:t>
            </a:r>
            <a:r>
              <a:rPr lang="en-US" sz="1500" dirty="0"/>
              <a:t>of science at all levels;
</a:t>
            </a:r>
            <a:r>
              <a:rPr lang="en-US" sz="1500" b="1" dirty="0"/>
              <a:t>education</a:t>
            </a:r>
            <a:r>
              <a:rPr lang="en-US" sz="1500" dirty="0"/>
              <a:t> </a:t>
            </a:r>
            <a:r>
              <a:rPr lang="en-SI" sz="1500" dirty="0"/>
              <a:t>that is </a:t>
            </a:r>
            <a:r>
              <a:rPr lang="en-US" sz="1500" dirty="0"/>
              <a:t>embedded in research and development; </a:t>
            </a:r>
            <a:r>
              <a:rPr lang="en-SI" sz="1500" dirty="0" err="1"/>
              <a:t>i</a:t>
            </a:r>
            <a:r>
              <a:rPr lang="en-US" sz="1500" dirty="0"/>
              <a:t>n doing so, </a:t>
            </a:r>
            <a:r>
              <a:rPr lang="en-SI" sz="1500" dirty="0"/>
              <a:t>the </a:t>
            </a:r>
            <a:r>
              <a:rPr lang="en-US" sz="1500" dirty="0"/>
              <a:t>JSI cooperates closely with other institutions in Slovenia and around the world;
focusing </a:t>
            </a:r>
            <a:r>
              <a:rPr lang="en-US" sz="1500" b="1" dirty="0"/>
              <a:t>on new research topics</a:t>
            </a:r>
            <a:r>
              <a:rPr lang="en-US" sz="1500" dirty="0"/>
              <a:t>, which are </a:t>
            </a:r>
            <a:r>
              <a:rPr lang="en-SI" sz="1500" dirty="0"/>
              <a:t>frequently </a:t>
            </a:r>
            <a:r>
              <a:rPr lang="en-US" sz="1500" dirty="0"/>
              <a:t>interdisciplinary;
</a:t>
            </a:r>
            <a:r>
              <a:rPr lang="en-US" sz="1500" b="1" dirty="0"/>
              <a:t>the transfer of technologies and </a:t>
            </a:r>
            <a:r>
              <a:rPr lang="sl-SI" sz="1500" b="1" dirty="0" err="1"/>
              <a:t>exchange</a:t>
            </a:r>
            <a:r>
              <a:rPr lang="sl-SI" sz="1500" b="1" dirty="0"/>
              <a:t> </a:t>
            </a:r>
            <a:r>
              <a:rPr lang="en-US" sz="1500" b="1" dirty="0"/>
              <a:t>personnel</a:t>
            </a:r>
            <a:r>
              <a:rPr lang="en-US" sz="1500" dirty="0"/>
              <a:t> to industry;</a:t>
            </a:r>
            <a:endParaRPr lang="sl-SI" sz="1500" i="0" dirty="0">
              <a:effectLst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B95282-1D39-4D1A-8104-360628EEDDF2}"/>
              </a:ext>
            </a:extLst>
          </p:cNvPr>
          <p:cNvSpPr txBox="1"/>
          <p:nvPr/>
        </p:nvSpPr>
        <p:spPr>
          <a:xfrm>
            <a:off x="6418281" y="3807750"/>
            <a:ext cx="4801945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raising public awareness</a:t>
            </a:r>
            <a:r>
              <a:rPr lang="en-US" sz="1500" dirty="0"/>
              <a:t>, especially among young people, of the growing importance of science and technology;
</a:t>
            </a:r>
            <a:r>
              <a:rPr lang="en-US" sz="1500" b="1" dirty="0"/>
              <a:t>environmental and public</a:t>
            </a:r>
            <a:r>
              <a:rPr lang="en-SI" sz="1500" b="1" dirty="0"/>
              <a:t>-</a:t>
            </a:r>
            <a:r>
              <a:rPr lang="en-US" sz="1500" b="1" dirty="0"/>
              <a:t>safety</a:t>
            </a:r>
            <a:r>
              <a:rPr lang="en-US" sz="1500" dirty="0"/>
              <a:t> services;
adopting flexible, goal-oriented </a:t>
            </a:r>
            <a:r>
              <a:rPr lang="en-US" sz="1500" b="1" dirty="0"/>
              <a:t>organizational structures</a:t>
            </a:r>
            <a:r>
              <a:rPr lang="en-US" sz="1500" dirty="0"/>
              <a:t> that can respond quickly to new challenges and offer </a:t>
            </a:r>
            <a:r>
              <a:rPr lang="en-SI" sz="1500" dirty="0"/>
              <a:t>the appropriate </a:t>
            </a:r>
            <a:r>
              <a:rPr lang="en-US" sz="1500" dirty="0"/>
              <a:t>services.</a:t>
            </a:r>
            <a:endParaRPr lang="sl-SI" sz="1500" i="0" dirty="0">
              <a:effectLst/>
            </a:endParaRP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F1DAC50F-E1F0-43B8-B116-D0E302AA3F0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0A87989-530D-4B52-B676-6D4E1A675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356350"/>
            <a:ext cx="67564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5146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lika 12">
            <a:extLst>
              <a:ext uri="{FF2B5EF4-FFF2-40B4-BE49-F238E27FC236}">
                <a16:creationId xmlns:a16="http://schemas.microsoft.com/office/drawing/2014/main" id="{518B09E7-E291-EFBC-696F-0A770C1905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1"/>
          <a:stretch/>
        </p:blipFill>
        <p:spPr>
          <a:xfrm>
            <a:off x="687471" y="1994482"/>
            <a:ext cx="3486051" cy="38234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158014-2F47-4077-A42E-BAD13FBC96D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81674" y="4055532"/>
            <a:ext cx="6372125" cy="18477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err="1">
                <a:effectLst/>
              </a:rPr>
              <a:t>Jožef</a:t>
            </a:r>
            <a:r>
              <a:rPr lang="en-US" dirty="0">
                <a:effectLst/>
              </a:rPr>
              <a:t> Stefan: distinguished 19th century physicist, most famous for his work on the Stefan-Boltzmann law of black-body radiation</a:t>
            </a:r>
            <a:endParaRPr lang="sl-SI" dirty="0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9672CFF7-2E1F-4596-B39A-D1F9CCFA8484}"/>
              </a:ext>
            </a:extLst>
          </p:cNvPr>
          <p:cNvSpPr txBox="1">
            <a:spLocks/>
          </p:cNvSpPr>
          <p:nvPr/>
        </p:nvSpPr>
        <p:spPr>
          <a:xfrm>
            <a:off x="4981675" y="4901565"/>
            <a:ext cx="2572597" cy="116178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err="1"/>
              <a:t>Jožef</a:t>
            </a:r>
            <a:r>
              <a:rPr lang="en-US" b="1" dirty="0"/>
              <a:t> Stefan</a:t>
            </a:r>
            <a:br>
              <a:rPr lang="en-US" b="1" dirty="0"/>
            </a:br>
            <a:r>
              <a:rPr lang="en-US" dirty="0"/>
              <a:t>1835–1893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03A7762-2C6D-481C-9268-D34658F7945F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3829260" cy="523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/>
              <a:t>Name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Institute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CDED97A-1539-4D6C-8972-A05D1B73D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356350"/>
            <a:ext cx="67564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5035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26A38-6B56-4945-836B-82A8E6DFF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History</a:t>
            </a: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C0C14-3220-49A8-841E-83E683D45480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SI" dirty="0"/>
              <a:t>Institute m</a:t>
            </a:r>
            <a:r>
              <a:rPr lang="en-US" dirty="0" err="1"/>
              <a:t>ilestones</a:t>
            </a:r>
            <a:r>
              <a:rPr lang="en-US" dirty="0"/>
              <a:t> and growth </a:t>
            </a:r>
            <a:r>
              <a:rPr lang="en-SI" dirty="0"/>
              <a:t>in the number</a:t>
            </a:r>
            <a:r>
              <a:rPr lang="en-US" dirty="0"/>
              <a:t> </a:t>
            </a:r>
            <a:r>
              <a:rPr lang="sl-SI" dirty="0"/>
              <a:t>of </a:t>
            </a:r>
            <a:r>
              <a:rPr lang="en-US" dirty="0"/>
              <a:t>employees</a:t>
            </a:r>
            <a:endParaRPr lang="sl-SI" dirty="0"/>
          </a:p>
          <a:p>
            <a:endParaRPr lang="sl-SI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D8E804-2FD1-49E4-A398-20D6F473109B}"/>
              </a:ext>
            </a:extLst>
          </p:cNvPr>
          <p:cNvCxnSpPr>
            <a:cxnSpLocks/>
          </p:cNvCxnSpPr>
          <p:nvPr/>
        </p:nvCxnSpPr>
        <p:spPr>
          <a:xfrm>
            <a:off x="0" y="4524668"/>
            <a:ext cx="12192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74BEEB7E-C4FF-47AC-8FD2-8CD4073CF56D}"/>
              </a:ext>
            </a:extLst>
          </p:cNvPr>
          <p:cNvSpPr txBox="1"/>
          <p:nvPr/>
        </p:nvSpPr>
        <p:spPr>
          <a:xfrm rot="5400000">
            <a:off x="1174395" y="4714027"/>
            <a:ext cx="369332" cy="105150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Year of establishment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2FE087-A370-4F5B-8960-9C1344425749}"/>
              </a:ext>
            </a:extLst>
          </p:cNvPr>
          <p:cNvSpPr txBox="1"/>
          <p:nvPr/>
        </p:nvSpPr>
        <p:spPr>
          <a:xfrm rot="5400000">
            <a:off x="2394398" y="4777606"/>
            <a:ext cx="553998" cy="1051502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Jožef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Stefan</a:t>
            </a:r>
            <a:endParaRPr lang="en-SI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defTabSz="534988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Nuclear Institute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B35592C-0A3A-4258-890A-64B3E3AD08F0}"/>
              </a:ext>
            </a:extLst>
          </p:cNvPr>
          <p:cNvSpPr txBox="1"/>
          <p:nvPr/>
        </p:nvSpPr>
        <p:spPr>
          <a:xfrm rot="5400000">
            <a:off x="4798977" y="4301909"/>
            <a:ext cx="369332" cy="1818231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“Jožef Stefan”</a:t>
            </a:r>
            <a:endParaRPr lang="en-SI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defTabSz="534988"/>
            <a:r>
              <a:rPr lang="en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Institute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A7CE312-CF84-4F93-A8F3-8F52F598E579}"/>
              </a:ext>
            </a:extLst>
          </p:cNvPr>
          <p:cNvSpPr txBox="1"/>
          <p:nvPr/>
        </p:nvSpPr>
        <p:spPr>
          <a:xfrm rot="5400000">
            <a:off x="9258219" y="4854233"/>
            <a:ext cx="369332" cy="713582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sl-SI" sz="1200" baseline="30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ERC </a:t>
            </a:r>
            <a:r>
              <a:rPr lang="sl-SI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project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44E0036-1F11-44DC-88C1-453E22078524}"/>
              </a:ext>
            </a:extLst>
          </p:cNvPr>
          <p:cNvSpPr txBox="1"/>
          <p:nvPr/>
        </p:nvSpPr>
        <p:spPr>
          <a:xfrm rot="5400000">
            <a:off x="8211459" y="4795922"/>
            <a:ext cx="738664" cy="1199537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Jožef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Stefan International Postgraduate School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67F0CFB-E29A-4782-AF3E-25423564BCCA}"/>
              </a:ext>
            </a:extLst>
          </p:cNvPr>
          <p:cNvSpPr txBox="1"/>
          <p:nvPr/>
        </p:nvSpPr>
        <p:spPr>
          <a:xfrm rot="5400000">
            <a:off x="6989742" y="4666735"/>
            <a:ext cx="369332" cy="1088578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Technology Park JSI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6840797-CF35-453A-BE09-2EE99FF418B3}"/>
              </a:ext>
            </a:extLst>
          </p:cNvPr>
          <p:cNvSpPr txBox="1"/>
          <p:nvPr/>
        </p:nvSpPr>
        <p:spPr>
          <a:xfrm rot="5400000">
            <a:off x="5793754" y="4789359"/>
            <a:ext cx="553998" cy="1027997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Project </a:t>
            </a:r>
            <a:r>
              <a:rPr lang="en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2000 new researchers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02C960E-65C2-40D1-856B-8263759726E9}"/>
              </a:ext>
            </a:extLst>
          </p:cNvPr>
          <p:cNvSpPr txBox="1"/>
          <p:nvPr/>
        </p:nvSpPr>
        <p:spPr>
          <a:xfrm rot="5400000">
            <a:off x="3485732" y="4844565"/>
            <a:ext cx="369332" cy="732919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TRIGA</a:t>
            </a:r>
            <a:endParaRPr lang="en-SI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defTabSz="534988"/>
            <a:r>
              <a:rPr lang="en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Reactor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0366662-54B2-4773-9559-039819B43929}"/>
              </a:ext>
            </a:extLst>
          </p:cNvPr>
          <p:cNvSpPr txBox="1"/>
          <p:nvPr/>
        </p:nvSpPr>
        <p:spPr>
          <a:xfrm rot="5400000">
            <a:off x="10052293" y="4888258"/>
            <a:ext cx="923330" cy="1199535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International Research Centre on Artificial Intelligence (UNESCO)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279F1089-0DA0-43D2-8B6A-DC0359BE3639}"/>
              </a:ext>
            </a:extLst>
          </p:cNvPr>
          <p:cNvCxnSpPr>
            <a:cxnSpLocks/>
          </p:cNvCxnSpPr>
          <p:nvPr/>
        </p:nvCxnSpPr>
        <p:spPr>
          <a:xfrm flipV="1">
            <a:off x="1050813" y="2357593"/>
            <a:ext cx="0" cy="234794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C58ECC2-0F8A-4639-A424-0F1176E4E792}"/>
              </a:ext>
            </a:extLst>
          </p:cNvPr>
          <p:cNvCxnSpPr>
            <a:cxnSpLocks/>
          </p:cNvCxnSpPr>
          <p:nvPr/>
        </p:nvCxnSpPr>
        <p:spPr>
          <a:xfrm flipV="1">
            <a:off x="2715244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AC97D14D-CC00-4F1D-B6F1-788EB7878CC0}"/>
              </a:ext>
            </a:extLst>
          </p:cNvPr>
          <p:cNvCxnSpPr>
            <a:cxnSpLocks/>
          </p:cNvCxnSpPr>
          <p:nvPr/>
        </p:nvCxnSpPr>
        <p:spPr>
          <a:xfrm flipV="1">
            <a:off x="3556510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5BFB3AFC-BAE2-4193-95EF-204DBB5F1996}"/>
              </a:ext>
            </a:extLst>
          </p:cNvPr>
          <p:cNvCxnSpPr>
            <a:cxnSpLocks/>
          </p:cNvCxnSpPr>
          <p:nvPr/>
        </p:nvCxnSpPr>
        <p:spPr>
          <a:xfrm flipV="1">
            <a:off x="4145105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09FE79DF-D5DE-4064-8F7E-2274414E284E}"/>
              </a:ext>
            </a:extLst>
          </p:cNvPr>
          <p:cNvCxnSpPr>
            <a:cxnSpLocks/>
          </p:cNvCxnSpPr>
          <p:nvPr/>
        </p:nvCxnSpPr>
        <p:spPr>
          <a:xfrm flipV="1">
            <a:off x="6212345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87872A2-1E22-4584-8D60-0DCF6ABA7A4E}"/>
              </a:ext>
            </a:extLst>
          </p:cNvPr>
          <p:cNvCxnSpPr>
            <a:cxnSpLocks/>
          </p:cNvCxnSpPr>
          <p:nvPr/>
        </p:nvCxnSpPr>
        <p:spPr>
          <a:xfrm flipV="1">
            <a:off x="7119662" y="2357593"/>
            <a:ext cx="0" cy="2042144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D7119E55-0FA1-4C8A-A6DE-B8E7A6D88F05}"/>
              </a:ext>
            </a:extLst>
          </p:cNvPr>
          <p:cNvCxnSpPr>
            <a:cxnSpLocks/>
          </p:cNvCxnSpPr>
          <p:nvPr/>
        </p:nvCxnSpPr>
        <p:spPr>
          <a:xfrm flipV="1">
            <a:off x="8704018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BDF1201-186F-450A-B7FF-5163EF25CBE6}"/>
              </a:ext>
            </a:extLst>
          </p:cNvPr>
          <p:cNvCxnSpPr>
            <a:cxnSpLocks/>
          </p:cNvCxnSpPr>
          <p:nvPr/>
        </p:nvCxnSpPr>
        <p:spPr>
          <a:xfrm flipV="1">
            <a:off x="10776877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D6BA4180-57E5-46F1-B2F0-B0292470BBFE}"/>
              </a:ext>
            </a:extLst>
          </p:cNvPr>
          <p:cNvCxnSpPr>
            <a:cxnSpLocks/>
          </p:cNvCxnSpPr>
          <p:nvPr/>
        </p:nvCxnSpPr>
        <p:spPr>
          <a:xfrm flipV="1">
            <a:off x="9747325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Oval 74">
            <a:extLst>
              <a:ext uri="{FF2B5EF4-FFF2-40B4-BE49-F238E27FC236}">
                <a16:creationId xmlns:a16="http://schemas.microsoft.com/office/drawing/2014/main" id="{B06187EC-8B0A-4762-8D3D-5794D6248CAA}"/>
              </a:ext>
            </a:extLst>
          </p:cNvPr>
          <p:cNvSpPr/>
          <p:nvPr/>
        </p:nvSpPr>
        <p:spPr>
          <a:xfrm>
            <a:off x="2358142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76" name="Content Placeholder 2">
            <a:extLst>
              <a:ext uri="{FF2B5EF4-FFF2-40B4-BE49-F238E27FC236}">
                <a16:creationId xmlns:a16="http://schemas.microsoft.com/office/drawing/2014/main" id="{8FF37B89-FA40-4C21-B317-06E7226A0F47}"/>
              </a:ext>
            </a:extLst>
          </p:cNvPr>
          <p:cNvSpPr txBox="1">
            <a:spLocks/>
          </p:cNvSpPr>
          <p:nvPr/>
        </p:nvSpPr>
        <p:spPr>
          <a:xfrm>
            <a:off x="2358142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1959</a:t>
            </a: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05CEB357-C133-4F84-A157-B0D1ED8BD3B7}"/>
              </a:ext>
            </a:extLst>
          </p:cNvPr>
          <p:cNvSpPr/>
          <p:nvPr/>
        </p:nvSpPr>
        <p:spPr>
          <a:xfrm>
            <a:off x="10380914" y="4169228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79" name="Content Placeholder 2">
            <a:extLst>
              <a:ext uri="{FF2B5EF4-FFF2-40B4-BE49-F238E27FC236}">
                <a16:creationId xmlns:a16="http://schemas.microsoft.com/office/drawing/2014/main" id="{BBB0F567-78D5-4623-8B79-23C9DBEDDC01}"/>
              </a:ext>
            </a:extLst>
          </p:cNvPr>
          <p:cNvSpPr txBox="1">
            <a:spLocks/>
          </p:cNvSpPr>
          <p:nvPr/>
        </p:nvSpPr>
        <p:spPr>
          <a:xfrm>
            <a:off x="10380914" y="4416497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202</a:t>
            </a:r>
            <a:r>
              <a:rPr lang="en-US" sz="1600" dirty="0">
                <a:solidFill>
                  <a:schemeClr val="bg1"/>
                </a:solidFill>
              </a:rPr>
              <a:t>0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EEDC846B-3A57-405F-B3C6-77E3A54BE9E1}"/>
              </a:ext>
            </a:extLst>
          </p:cNvPr>
          <p:cNvSpPr/>
          <p:nvPr/>
        </p:nvSpPr>
        <p:spPr>
          <a:xfrm>
            <a:off x="3766178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81" name="Content Placeholder 2">
            <a:extLst>
              <a:ext uri="{FF2B5EF4-FFF2-40B4-BE49-F238E27FC236}">
                <a16:creationId xmlns:a16="http://schemas.microsoft.com/office/drawing/2014/main" id="{8132761B-73FE-4B06-97F4-7C496C1A6483}"/>
              </a:ext>
            </a:extLst>
          </p:cNvPr>
          <p:cNvSpPr txBox="1">
            <a:spLocks/>
          </p:cNvSpPr>
          <p:nvPr/>
        </p:nvSpPr>
        <p:spPr>
          <a:xfrm>
            <a:off x="3766178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1969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A59D3BCE-49AD-466B-A044-1B8032EA0D01}"/>
              </a:ext>
            </a:extLst>
          </p:cNvPr>
          <p:cNvSpPr/>
          <p:nvPr/>
        </p:nvSpPr>
        <p:spPr>
          <a:xfrm>
            <a:off x="695048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83" name="Content Placeholder 2">
            <a:extLst>
              <a:ext uri="{FF2B5EF4-FFF2-40B4-BE49-F238E27FC236}">
                <a16:creationId xmlns:a16="http://schemas.microsoft.com/office/drawing/2014/main" id="{4411E75D-D74A-47B0-8B55-F722628EEDA3}"/>
              </a:ext>
            </a:extLst>
          </p:cNvPr>
          <p:cNvSpPr txBox="1">
            <a:spLocks/>
          </p:cNvSpPr>
          <p:nvPr/>
        </p:nvSpPr>
        <p:spPr>
          <a:xfrm>
            <a:off x="695048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1949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83A5BC1-A0BF-45AE-99CF-B937F4B104EC}"/>
              </a:ext>
            </a:extLst>
          </p:cNvPr>
          <p:cNvSpPr/>
          <p:nvPr/>
        </p:nvSpPr>
        <p:spPr>
          <a:xfrm>
            <a:off x="9358771" y="4169228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85" name="Content Placeholder 2">
            <a:extLst>
              <a:ext uri="{FF2B5EF4-FFF2-40B4-BE49-F238E27FC236}">
                <a16:creationId xmlns:a16="http://schemas.microsoft.com/office/drawing/2014/main" id="{A562B4CB-4D89-40DF-9D36-11762B72A956}"/>
              </a:ext>
            </a:extLst>
          </p:cNvPr>
          <p:cNvSpPr txBox="1">
            <a:spLocks/>
          </p:cNvSpPr>
          <p:nvPr/>
        </p:nvSpPr>
        <p:spPr>
          <a:xfrm>
            <a:off x="9358771" y="4416497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bg1"/>
                </a:solidFill>
              </a:rPr>
              <a:t>201</a:t>
            </a:r>
            <a:r>
              <a:rPr lang="sl-SI" sz="16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3D0187CD-6DC9-4C36-95F1-0BF462C94317}"/>
              </a:ext>
            </a:extLst>
          </p:cNvPr>
          <p:cNvSpPr/>
          <p:nvPr/>
        </p:nvSpPr>
        <p:spPr>
          <a:xfrm>
            <a:off x="8317012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87" name="Content Placeholder 2">
            <a:extLst>
              <a:ext uri="{FF2B5EF4-FFF2-40B4-BE49-F238E27FC236}">
                <a16:creationId xmlns:a16="http://schemas.microsoft.com/office/drawing/2014/main" id="{AE024240-95AB-4794-BEB7-387406E2ADCC}"/>
              </a:ext>
            </a:extLst>
          </p:cNvPr>
          <p:cNvSpPr txBox="1">
            <a:spLocks/>
          </p:cNvSpPr>
          <p:nvPr/>
        </p:nvSpPr>
        <p:spPr>
          <a:xfrm>
            <a:off x="8317012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bg1"/>
                </a:solidFill>
              </a:rPr>
              <a:t>2004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4A3953D-6560-4B50-8E4E-9F9C56F17745}"/>
              </a:ext>
            </a:extLst>
          </p:cNvPr>
          <p:cNvSpPr/>
          <p:nvPr/>
        </p:nvSpPr>
        <p:spPr>
          <a:xfrm>
            <a:off x="6780212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89" name="Content Placeholder 2">
            <a:extLst>
              <a:ext uri="{FF2B5EF4-FFF2-40B4-BE49-F238E27FC236}">
                <a16:creationId xmlns:a16="http://schemas.microsoft.com/office/drawing/2014/main" id="{0397C4E6-1312-496A-A76D-65FF4B87A58D}"/>
              </a:ext>
            </a:extLst>
          </p:cNvPr>
          <p:cNvSpPr txBox="1">
            <a:spLocks/>
          </p:cNvSpPr>
          <p:nvPr/>
        </p:nvSpPr>
        <p:spPr>
          <a:xfrm>
            <a:off x="6780212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bg1"/>
                </a:solidFill>
              </a:rPr>
              <a:t>1992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F825191-D0D8-4737-9F2B-68158404F8B4}"/>
              </a:ext>
            </a:extLst>
          </p:cNvPr>
          <p:cNvSpPr/>
          <p:nvPr/>
        </p:nvSpPr>
        <p:spPr>
          <a:xfrm>
            <a:off x="5830154" y="4169228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91" name="Content Placeholder 2">
            <a:extLst>
              <a:ext uri="{FF2B5EF4-FFF2-40B4-BE49-F238E27FC236}">
                <a16:creationId xmlns:a16="http://schemas.microsoft.com/office/drawing/2014/main" id="{02BD0AE3-C3B0-4626-B071-E70D5FBEF289}"/>
              </a:ext>
            </a:extLst>
          </p:cNvPr>
          <p:cNvSpPr txBox="1">
            <a:spLocks/>
          </p:cNvSpPr>
          <p:nvPr/>
        </p:nvSpPr>
        <p:spPr>
          <a:xfrm>
            <a:off x="5830154" y="4416497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bg1"/>
                </a:solidFill>
              </a:rPr>
              <a:t>1985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21B02C1B-DBD3-4201-8E51-44D35CD12AF6}"/>
              </a:ext>
            </a:extLst>
          </p:cNvPr>
          <p:cNvSpPr/>
          <p:nvPr/>
        </p:nvSpPr>
        <p:spPr>
          <a:xfrm>
            <a:off x="3197148" y="4191593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93" name="Content Placeholder 2">
            <a:extLst>
              <a:ext uri="{FF2B5EF4-FFF2-40B4-BE49-F238E27FC236}">
                <a16:creationId xmlns:a16="http://schemas.microsoft.com/office/drawing/2014/main" id="{46EF7943-AA28-404B-925A-A3371B74671E}"/>
              </a:ext>
            </a:extLst>
          </p:cNvPr>
          <p:cNvSpPr txBox="1">
            <a:spLocks/>
          </p:cNvSpPr>
          <p:nvPr/>
        </p:nvSpPr>
        <p:spPr>
          <a:xfrm>
            <a:off x="3197148" y="4438862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196</a:t>
            </a:r>
            <a:r>
              <a:rPr lang="en-US" sz="1600" dirty="0">
                <a:solidFill>
                  <a:schemeClr val="bg1"/>
                </a:solidFill>
              </a:rPr>
              <a:t>6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94" name="Content Placeholder 2">
            <a:extLst>
              <a:ext uri="{FF2B5EF4-FFF2-40B4-BE49-F238E27FC236}">
                <a16:creationId xmlns:a16="http://schemas.microsoft.com/office/drawing/2014/main" id="{DEC2A974-4992-446C-AAAF-A70109EB51FD}"/>
              </a:ext>
            </a:extLst>
          </p:cNvPr>
          <p:cNvSpPr txBox="1">
            <a:spLocks/>
          </p:cNvSpPr>
          <p:nvPr/>
        </p:nvSpPr>
        <p:spPr>
          <a:xfrm>
            <a:off x="1060758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5" name="Content Placeholder 2">
            <a:extLst>
              <a:ext uri="{FF2B5EF4-FFF2-40B4-BE49-F238E27FC236}">
                <a16:creationId xmlns:a16="http://schemas.microsoft.com/office/drawing/2014/main" id="{9F06E707-619E-4E57-965E-43AB5CCC53B7}"/>
              </a:ext>
            </a:extLst>
          </p:cNvPr>
          <p:cNvSpPr txBox="1">
            <a:spLocks/>
          </p:cNvSpPr>
          <p:nvPr/>
        </p:nvSpPr>
        <p:spPr>
          <a:xfrm>
            <a:off x="2711109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335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6" name="Content Placeholder 2">
            <a:extLst>
              <a:ext uri="{FF2B5EF4-FFF2-40B4-BE49-F238E27FC236}">
                <a16:creationId xmlns:a16="http://schemas.microsoft.com/office/drawing/2014/main" id="{BC4C82D6-3E8E-4D40-891F-5550042C3044}"/>
              </a:ext>
            </a:extLst>
          </p:cNvPr>
          <p:cNvSpPr txBox="1">
            <a:spLocks/>
          </p:cNvSpPr>
          <p:nvPr/>
        </p:nvSpPr>
        <p:spPr>
          <a:xfrm>
            <a:off x="3556509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443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7" name="Content Placeholder 2">
            <a:extLst>
              <a:ext uri="{FF2B5EF4-FFF2-40B4-BE49-F238E27FC236}">
                <a16:creationId xmlns:a16="http://schemas.microsoft.com/office/drawing/2014/main" id="{AA4939BE-D469-4CF5-ADA5-34E774290052}"/>
              </a:ext>
            </a:extLst>
          </p:cNvPr>
          <p:cNvSpPr txBox="1">
            <a:spLocks/>
          </p:cNvSpPr>
          <p:nvPr/>
        </p:nvSpPr>
        <p:spPr>
          <a:xfrm>
            <a:off x="4152505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420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8" name="Content Placeholder 2">
            <a:extLst>
              <a:ext uri="{FF2B5EF4-FFF2-40B4-BE49-F238E27FC236}">
                <a16:creationId xmlns:a16="http://schemas.microsoft.com/office/drawing/2014/main" id="{62AE804B-DF0A-465B-B0B8-854FDDFF17ED}"/>
              </a:ext>
            </a:extLst>
          </p:cNvPr>
          <p:cNvSpPr txBox="1">
            <a:spLocks/>
          </p:cNvSpPr>
          <p:nvPr/>
        </p:nvSpPr>
        <p:spPr>
          <a:xfrm>
            <a:off x="6209177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749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9" name="Content Placeholder 2">
            <a:extLst>
              <a:ext uri="{FF2B5EF4-FFF2-40B4-BE49-F238E27FC236}">
                <a16:creationId xmlns:a16="http://schemas.microsoft.com/office/drawing/2014/main" id="{B3C29D45-7631-4C07-BAAB-FD26BE979D8E}"/>
              </a:ext>
            </a:extLst>
          </p:cNvPr>
          <p:cNvSpPr txBox="1">
            <a:spLocks/>
          </p:cNvSpPr>
          <p:nvPr/>
        </p:nvSpPr>
        <p:spPr>
          <a:xfrm>
            <a:off x="7119662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809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0" name="Content Placeholder 2">
            <a:extLst>
              <a:ext uri="{FF2B5EF4-FFF2-40B4-BE49-F238E27FC236}">
                <a16:creationId xmlns:a16="http://schemas.microsoft.com/office/drawing/2014/main" id="{2A06060C-2361-41E2-9A54-07FB636B9A41}"/>
              </a:ext>
            </a:extLst>
          </p:cNvPr>
          <p:cNvSpPr txBox="1">
            <a:spLocks/>
          </p:cNvSpPr>
          <p:nvPr/>
        </p:nvSpPr>
        <p:spPr>
          <a:xfrm>
            <a:off x="8721054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770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1" name="Content Placeholder 2">
            <a:extLst>
              <a:ext uri="{FF2B5EF4-FFF2-40B4-BE49-F238E27FC236}">
                <a16:creationId xmlns:a16="http://schemas.microsoft.com/office/drawing/2014/main" id="{49F6D1FE-6582-477E-A661-1A7F35E9A3AA}"/>
              </a:ext>
            </a:extLst>
          </p:cNvPr>
          <p:cNvSpPr txBox="1">
            <a:spLocks/>
          </p:cNvSpPr>
          <p:nvPr/>
        </p:nvSpPr>
        <p:spPr>
          <a:xfrm>
            <a:off x="9756811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961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2" name="Content Placeholder 2">
            <a:extLst>
              <a:ext uri="{FF2B5EF4-FFF2-40B4-BE49-F238E27FC236}">
                <a16:creationId xmlns:a16="http://schemas.microsoft.com/office/drawing/2014/main" id="{1642EB01-34DE-4C77-912E-6D5E3E3F0CF3}"/>
              </a:ext>
            </a:extLst>
          </p:cNvPr>
          <p:cNvSpPr txBox="1">
            <a:spLocks/>
          </p:cNvSpPr>
          <p:nvPr/>
        </p:nvSpPr>
        <p:spPr>
          <a:xfrm>
            <a:off x="10754046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1087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3" name="Graphic 102">
            <a:extLst>
              <a:ext uri="{FF2B5EF4-FFF2-40B4-BE49-F238E27FC236}">
                <a16:creationId xmlns:a16="http://schemas.microsoft.com/office/drawing/2014/main" id="{36F2002E-755E-48A1-B4F3-B22033E6A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0813" y="2644449"/>
            <a:ext cx="10283286" cy="1450568"/>
          </a:xfrm>
          <a:prstGeom prst="rect">
            <a:avLst/>
          </a:prstGeom>
        </p:spPr>
      </p:pic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DE454026-CF89-4829-ADF1-8AA0729AA2EC}"/>
              </a:ext>
            </a:extLst>
          </p:cNvPr>
          <p:cNvCxnSpPr>
            <a:cxnSpLocks/>
          </p:cNvCxnSpPr>
          <p:nvPr/>
        </p:nvCxnSpPr>
        <p:spPr>
          <a:xfrm flipV="1">
            <a:off x="11334099" y="2363461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Oval 104">
            <a:extLst>
              <a:ext uri="{FF2B5EF4-FFF2-40B4-BE49-F238E27FC236}">
                <a16:creationId xmlns:a16="http://schemas.microsoft.com/office/drawing/2014/main" id="{29355ECC-55BE-4867-B5EE-3FD3B221FF2D}"/>
              </a:ext>
            </a:extLst>
          </p:cNvPr>
          <p:cNvSpPr/>
          <p:nvPr/>
        </p:nvSpPr>
        <p:spPr>
          <a:xfrm>
            <a:off x="10938136" y="417509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106" name="Content Placeholder 2">
            <a:extLst>
              <a:ext uri="{FF2B5EF4-FFF2-40B4-BE49-F238E27FC236}">
                <a16:creationId xmlns:a16="http://schemas.microsoft.com/office/drawing/2014/main" id="{4E832926-245E-42F7-B6CC-121CE96B3102}"/>
              </a:ext>
            </a:extLst>
          </p:cNvPr>
          <p:cNvSpPr txBox="1">
            <a:spLocks/>
          </p:cNvSpPr>
          <p:nvPr/>
        </p:nvSpPr>
        <p:spPr>
          <a:xfrm>
            <a:off x="10938136" y="442236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2024</a:t>
            </a:r>
          </a:p>
        </p:txBody>
      </p:sp>
      <p:sp>
        <p:nvSpPr>
          <p:cNvPr id="107" name="Content Placeholder 2">
            <a:extLst>
              <a:ext uri="{FF2B5EF4-FFF2-40B4-BE49-F238E27FC236}">
                <a16:creationId xmlns:a16="http://schemas.microsoft.com/office/drawing/2014/main" id="{7CB842F1-5D37-4E62-9F32-B30482B65558}"/>
              </a:ext>
            </a:extLst>
          </p:cNvPr>
          <p:cNvSpPr txBox="1">
            <a:spLocks/>
          </p:cNvSpPr>
          <p:nvPr/>
        </p:nvSpPr>
        <p:spPr>
          <a:xfrm>
            <a:off x="11315448" y="2340344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1263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1B165628-EDC7-42B7-8343-6BDE22A0C3C2}"/>
              </a:ext>
            </a:extLst>
          </p:cNvPr>
          <p:cNvSpPr txBox="1"/>
          <p:nvPr/>
        </p:nvSpPr>
        <p:spPr>
          <a:xfrm rot="5400000">
            <a:off x="10972393" y="5148573"/>
            <a:ext cx="923330" cy="678901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it-IT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10</a:t>
            </a:r>
            <a:r>
              <a:rPr lang="sl-SI" sz="1200" baseline="30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th</a:t>
            </a:r>
            <a:r>
              <a:rPr lang="it-IT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ERC </a:t>
            </a:r>
            <a:r>
              <a:rPr lang="it-IT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proje</a:t>
            </a:r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</a:t>
            </a:r>
            <a:r>
              <a:rPr lang="it-IT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</a:t>
            </a:r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  <a:r>
              <a:rPr lang="it-IT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sl-SI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defTabSz="534988"/>
            <a:r>
              <a:rPr lang="it-IT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Katan</a:t>
            </a:r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a, </a:t>
            </a:r>
          </a:p>
          <a:p>
            <a:pPr defTabSz="534988"/>
            <a:r>
              <a:rPr lang="sl-SI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project</a:t>
            </a:r>
            <a:endParaRPr lang="sl-SI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defTabSz="534988">
              <a:buFont typeface="Arial" panose="020B0604020202020204" pitchFamily="34" charset="0"/>
              <a:buNone/>
            </a:pPr>
            <a:r>
              <a:rPr lang="it-IT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Squash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80D158-D382-4282-AE5E-B7F80FC8A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59878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D38A201-6551-414F-A442-E3CFA12751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l="7771" t="3508" r="4478" b="23122"/>
          <a:stretch/>
        </p:blipFill>
        <p:spPr>
          <a:xfrm>
            <a:off x="3698248" y="-1"/>
            <a:ext cx="8493752" cy="6858000"/>
          </a:xfrm>
          <a:prstGeom prst="rect">
            <a:avLst/>
          </a:prstGeom>
          <a:ln>
            <a:noFill/>
          </a:ln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FC37F78B-33AA-4F7D-BD57-D8F3A1B3112A}"/>
              </a:ext>
            </a:extLst>
          </p:cNvPr>
          <p:cNvSpPr/>
          <p:nvPr/>
        </p:nvSpPr>
        <p:spPr>
          <a:xfrm>
            <a:off x="10455753" y="399608"/>
            <a:ext cx="100800" cy="1008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7C8ACEFE-71CA-4BB7-A419-DA4937E0A179}"/>
              </a:ext>
            </a:extLst>
          </p:cNvPr>
          <p:cNvCxnSpPr>
            <a:cxnSpLocks/>
          </p:cNvCxnSpPr>
          <p:nvPr/>
        </p:nvCxnSpPr>
        <p:spPr>
          <a:xfrm flipV="1">
            <a:off x="9838160" y="500409"/>
            <a:ext cx="617593" cy="413726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B9918100-6E4C-49D5-BC85-DF8F28EAD228}"/>
              </a:ext>
            </a:extLst>
          </p:cNvPr>
          <p:cNvSpPr/>
          <p:nvPr/>
        </p:nvSpPr>
        <p:spPr>
          <a:xfrm>
            <a:off x="7267437" y="918844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</a:t>
            </a:r>
            <a:r>
              <a:rPr lang="en-SI" dirty="0"/>
              <a:t>cation</a:t>
            </a: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1C1B5-CECD-414E-A23D-2F86C9888B87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Locations and 
number</a:t>
            </a:r>
            <a:r>
              <a:rPr lang="en-SI" dirty="0"/>
              <a:t>s of</a:t>
            </a:r>
            <a:r>
              <a:rPr lang="en-US" dirty="0"/>
              <a:t> 
</a:t>
            </a:r>
            <a:r>
              <a:rPr lang="en-SI" dirty="0"/>
              <a:t>e</a:t>
            </a:r>
            <a:r>
              <a:rPr lang="en-US" dirty="0" err="1"/>
              <a:t>mployees</a:t>
            </a:r>
            <a:endParaRPr lang="sl-SI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876E1B8-4C6D-481E-80FB-9770A7BF9742}"/>
              </a:ext>
            </a:extLst>
          </p:cNvPr>
          <p:cNvSpPr txBox="1">
            <a:spLocks/>
          </p:cNvSpPr>
          <p:nvPr/>
        </p:nvSpPr>
        <p:spPr>
          <a:xfrm>
            <a:off x="7787841" y="1084030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6BE5F8-39EC-4CCB-9A3C-E719D1962EEA}"/>
              </a:ext>
            </a:extLst>
          </p:cNvPr>
          <p:cNvSpPr txBox="1"/>
          <p:nvPr/>
        </p:nvSpPr>
        <p:spPr>
          <a:xfrm flipH="1">
            <a:off x="7360569" y="1081219"/>
            <a:ext cx="226648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sl-SI" dirty="0"/>
              <a:t>Domžale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F8C2B29-4737-4C26-9B0B-AB78ED5D9D6B}"/>
              </a:ext>
            </a:extLst>
          </p:cNvPr>
          <p:cNvCxnSpPr>
            <a:cxnSpLocks/>
          </p:cNvCxnSpPr>
          <p:nvPr/>
        </p:nvCxnSpPr>
        <p:spPr>
          <a:xfrm>
            <a:off x="7267437" y="920318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F9B572AD-B7A7-4386-BC7A-DA9AC81E4F5A}"/>
              </a:ext>
            </a:extLst>
          </p:cNvPr>
          <p:cNvCxnSpPr>
            <a:cxnSpLocks/>
          </p:cNvCxnSpPr>
          <p:nvPr/>
        </p:nvCxnSpPr>
        <p:spPr>
          <a:xfrm flipV="1">
            <a:off x="9838160" y="2897335"/>
            <a:ext cx="535649" cy="41991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>
            <a:extLst>
              <a:ext uri="{FF2B5EF4-FFF2-40B4-BE49-F238E27FC236}">
                <a16:creationId xmlns:a16="http://schemas.microsoft.com/office/drawing/2014/main" id="{C413EC41-93E9-4A2B-8F23-EF132A5668DB}"/>
              </a:ext>
            </a:extLst>
          </p:cNvPr>
          <p:cNvSpPr/>
          <p:nvPr/>
        </p:nvSpPr>
        <p:spPr>
          <a:xfrm>
            <a:off x="7267437" y="3315771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402F2015-50DC-425E-A918-A1EEA2BB734B}"/>
              </a:ext>
            </a:extLst>
          </p:cNvPr>
          <p:cNvCxnSpPr>
            <a:cxnSpLocks/>
          </p:cNvCxnSpPr>
          <p:nvPr/>
        </p:nvCxnSpPr>
        <p:spPr>
          <a:xfrm>
            <a:off x="7267437" y="3317245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C635C863-8C0E-472C-9EBD-51043AC6A20F}"/>
              </a:ext>
            </a:extLst>
          </p:cNvPr>
          <p:cNvSpPr txBox="1">
            <a:spLocks/>
          </p:cNvSpPr>
          <p:nvPr/>
        </p:nvSpPr>
        <p:spPr>
          <a:xfrm>
            <a:off x="7360569" y="3482023"/>
            <a:ext cx="2548345" cy="41991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err="1"/>
              <a:t>Brinje</a:t>
            </a:r>
            <a:endParaRPr lang="sl-SI" dirty="0"/>
          </a:p>
        </p:txBody>
      </p: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F72B1971-A702-4C3A-8931-7811098961E0}"/>
              </a:ext>
            </a:extLst>
          </p:cNvPr>
          <p:cNvSpPr txBox="1">
            <a:spLocks/>
          </p:cNvSpPr>
          <p:nvPr/>
        </p:nvSpPr>
        <p:spPr>
          <a:xfrm>
            <a:off x="7787841" y="3463221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186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0FC7AB44-3C87-45EA-8243-41D370CCFE6F}"/>
              </a:ext>
            </a:extLst>
          </p:cNvPr>
          <p:cNvCxnSpPr>
            <a:cxnSpLocks/>
          </p:cNvCxnSpPr>
          <p:nvPr/>
        </p:nvCxnSpPr>
        <p:spPr>
          <a:xfrm>
            <a:off x="4954138" y="4153984"/>
            <a:ext cx="1376586" cy="1317756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angle 86">
            <a:extLst>
              <a:ext uri="{FF2B5EF4-FFF2-40B4-BE49-F238E27FC236}">
                <a16:creationId xmlns:a16="http://schemas.microsoft.com/office/drawing/2014/main" id="{8E6E6155-82B5-4EBF-8CF7-954A4ED41961}"/>
              </a:ext>
            </a:extLst>
          </p:cNvPr>
          <p:cNvSpPr/>
          <p:nvPr/>
        </p:nvSpPr>
        <p:spPr>
          <a:xfrm>
            <a:off x="2393134" y="4153984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91C15E08-73D3-432A-B9D7-6017281AE330}"/>
              </a:ext>
            </a:extLst>
          </p:cNvPr>
          <p:cNvCxnSpPr>
            <a:cxnSpLocks/>
          </p:cNvCxnSpPr>
          <p:nvPr/>
        </p:nvCxnSpPr>
        <p:spPr>
          <a:xfrm>
            <a:off x="2393134" y="4155458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42F2560B-240A-4550-BFE2-680A11AB989F}"/>
              </a:ext>
            </a:extLst>
          </p:cNvPr>
          <p:cNvSpPr/>
          <p:nvPr/>
        </p:nvSpPr>
        <p:spPr>
          <a:xfrm>
            <a:off x="8285230" y="5622106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BCDFA330-DC1D-4395-AC4C-3049D7160A69}"/>
              </a:ext>
            </a:extLst>
          </p:cNvPr>
          <p:cNvCxnSpPr>
            <a:cxnSpLocks/>
          </p:cNvCxnSpPr>
          <p:nvPr/>
        </p:nvCxnSpPr>
        <p:spPr>
          <a:xfrm>
            <a:off x="8285230" y="5623580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C851A070-4452-4EF5-96D8-7B3EDA030299}"/>
              </a:ext>
            </a:extLst>
          </p:cNvPr>
          <p:cNvCxnSpPr>
            <a:cxnSpLocks/>
          </p:cNvCxnSpPr>
          <p:nvPr/>
        </p:nvCxnSpPr>
        <p:spPr>
          <a:xfrm>
            <a:off x="4494784" y="5257517"/>
            <a:ext cx="1337224" cy="43957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 92">
            <a:extLst>
              <a:ext uri="{FF2B5EF4-FFF2-40B4-BE49-F238E27FC236}">
                <a16:creationId xmlns:a16="http://schemas.microsoft.com/office/drawing/2014/main" id="{ACC9E6E0-8E05-4A18-A1D2-F359FABC8578}"/>
              </a:ext>
            </a:extLst>
          </p:cNvPr>
          <p:cNvSpPr/>
          <p:nvPr/>
        </p:nvSpPr>
        <p:spPr>
          <a:xfrm>
            <a:off x="1916314" y="5257517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1B173B28-E7CB-40CD-9F75-5F7424302D09}"/>
              </a:ext>
            </a:extLst>
          </p:cNvPr>
          <p:cNvCxnSpPr>
            <a:cxnSpLocks/>
          </p:cNvCxnSpPr>
          <p:nvPr/>
        </p:nvCxnSpPr>
        <p:spPr>
          <a:xfrm>
            <a:off x="1916314" y="5258991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0786DB9A-C6DF-4143-8563-825D49E853F1}"/>
              </a:ext>
            </a:extLst>
          </p:cNvPr>
          <p:cNvSpPr txBox="1">
            <a:spLocks/>
          </p:cNvSpPr>
          <p:nvPr/>
        </p:nvSpPr>
        <p:spPr>
          <a:xfrm>
            <a:off x="8378362" y="5779670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err="1"/>
              <a:t>Teslova</a:t>
            </a:r>
            <a:r>
              <a:rPr lang="en-US" dirty="0"/>
              <a:t> </a:t>
            </a:r>
            <a:r>
              <a:rPr lang="en-US" dirty="0" err="1"/>
              <a:t>ulica</a:t>
            </a:r>
            <a:endParaRPr lang="sl-SI" dirty="0"/>
          </a:p>
        </p:txBody>
      </p: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215E4C00-86A4-4642-98AA-02DDEDB30653}"/>
              </a:ext>
            </a:extLst>
          </p:cNvPr>
          <p:cNvSpPr txBox="1">
            <a:spLocks/>
          </p:cNvSpPr>
          <p:nvPr/>
        </p:nvSpPr>
        <p:spPr>
          <a:xfrm>
            <a:off x="8805634" y="5785853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39</a:t>
            </a:r>
          </a:p>
        </p:txBody>
      </p:sp>
      <p:sp>
        <p:nvSpPr>
          <p:cNvPr id="42" name="Content Placeholder 2">
            <a:extLst>
              <a:ext uri="{FF2B5EF4-FFF2-40B4-BE49-F238E27FC236}">
                <a16:creationId xmlns:a16="http://schemas.microsoft.com/office/drawing/2014/main" id="{46D0F571-CC7F-4655-9633-009CB9F4A0FF}"/>
              </a:ext>
            </a:extLst>
          </p:cNvPr>
          <p:cNvSpPr txBox="1">
            <a:spLocks/>
          </p:cNvSpPr>
          <p:nvPr/>
        </p:nvSpPr>
        <p:spPr>
          <a:xfrm>
            <a:off x="2509881" y="4296745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err="1"/>
              <a:t>Jamova</a:t>
            </a:r>
            <a:r>
              <a:rPr lang="en-US" dirty="0"/>
              <a:t> cesta </a:t>
            </a:r>
            <a:endParaRPr lang="sl-SI" dirty="0"/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C5E155A7-EE33-46C2-BCB1-7A09F67B587F}"/>
              </a:ext>
            </a:extLst>
          </p:cNvPr>
          <p:cNvSpPr txBox="1">
            <a:spLocks/>
          </p:cNvSpPr>
          <p:nvPr/>
        </p:nvSpPr>
        <p:spPr>
          <a:xfrm>
            <a:off x="2871529" y="4290934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939</a:t>
            </a: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17202918-9642-4DC5-82E2-F7ADA50DE17C}"/>
              </a:ext>
            </a:extLst>
          </p:cNvPr>
          <p:cNvSpPr txBox="1">
            <a:spLocks/>
          </p:cNvSpPr>
          <p:nvPr/>
        </p:nvSpPr>
        <p:spPr>
          <a:xfrm>
            <a:off x="2047732" y="5420385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err="1"/>
              <a:t>Tržaška</a:t>
            </a:r>
            <a:r>
              <a:rPr lang="en-US" dirty="0"/>
              <a:t> cesta</a:t>
            </a:r>
            <a:endParaRPr lang="sl-SI" dirty="0"/>
          </a:p>
        </p:txBody>
      </p: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F92107F9-A5CD-43B2-8A0A-737A8949B21B}"/>
              </a:ext>
            </a:extLst>
          </p:cNvPr>
          <p:cNvSpPr txBox="1">
            <a:spLocks/>
          </p:cNvSpPr>
          <p:nvPr/>
        </p:nvSpPr>
        <p:spPr>
          <a:xfrm>
            <a:off x="2388336" y="5420385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99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A9CFF6CF-46D1-460A-A7EF-3522843E7E3B}"/>
              </a:ext>
            </a:extLst>
          </p:cNvPr>
          <p:cNvSpPr/>
          <p:nvPr/>
        </p:nvSpPr>
        <p:spPr>
          <a:xfrm>
            <a:off x="10187928" y="2598469"/>
            <a:ext cx="540327" cy="540327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EBBA89B-D424-40C5-9A21-99850BF6F7C9}"/>
              </a:ext>
            </a:extLst>
          </p:cNvPr>
          <p:cNvSpPr/>
          <p:nvPr/>
        </p:nvSpPr>
        <p:spPr>
          <a:xfrm>
            <a:off x="5832008" y="4949042"/>
            <a:ext cx="1213200" cy="12132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3C3BB330-74BB-4C7E-BFBC-F88C677BF6BE}"/>
              </a:ext>
            </a:extLst>
          </p:cNvPr>
          <p:cNvSpPr/>
          <p:nvPr/>
        </p:nvSpPr>
        <p:spPr>
          <a:xfrm>
            <a:off x="5653808" y="5555642"/>
            <a:ext cx="356400" cy="3564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5858AE01-7384-4A50-B120-5BDCCF15DA70}"/>
              </a:ext>
            </a:extLst>
          </p:cNvPr>
          <p:cNvCxnSpPr>
            <a:cxnSpLocks/>
            <a:endCxn id="74" idx="6"/>
          </p:cNvCxnSpPr>
          <p:nvPr/>
        </p:nvCxnSpPr>
        <p:spPr>
          <a:xfrm flipH="1" flipV="1">
            <a:off x="6740759" y="5471740"/>
            <a:ext cx="1544471" cy="157794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>
            <a:extLst>
              <a:ext uri="{FF2B5EF4-FFF2-40B4-BE49-F238E27FC236}">
                <a16:creationId xmlns:a16="http://schemas.microsoft.com/office/drawing/2014/main" id="{D3AC3C40-4235-4575-A533-3EDDC8657EB0}"/>
              </a:ext>
            </a:extLst>
          </p:cNvPr>
          <p:cNvSpPr/>
          <p:nvPr/>
        </p:nvSpPr>
        <p:spPr>
          <a:xfrm>
            <a:off x="6510359" y="5356540"/>
            <a:ext cx="230400" cy="2304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0BA7F724-EAD6-44EA-9C12-210A5582C354}"/>
              </a:ext>
            </a:extLst>
          </p:cNvPr>
          <p:cNvCxnSpPr>
            <a:cxnSpLocks/>
            <a:endCxn id="74" idx="6"/>
          </p:cNvCxnSpPr>
          <p:nvPr/>
        </p:nvCxnSpPr>
        <p:spPr>
          <a:xfrm flipH="1" flipV="1">
            <a:off x="6740759" y="5471740"/>
            <a:ext cx="320516" cy="3275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B641BF-2FB3-4F32-AC5B-AEC80464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8</a:t>
            </a:fld>
            <a:endParaRPr lang="sl-SI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45F724B-C2E5-4C91-A790-2FE268709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as of 31.12.2024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245793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>
            <a:extLst>
              <a:ext uri="{FF2B5EF4-FFF2-40B4-BE49-F238E27FC236}">
                <a16:creationId xmlns:a16="http://schemas.microsoft.com/office/drawing/2014/main" id="{FF82AD69-454E-42B1-A7F2-5672C1B80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>
            <a:normAutofit/>
          </a:bodyPr>
          <a:lstStyle/>
          <a:p>
            <a:r>
              <a:rPr lang="sl-SI" dirty="0" err="1">
                <a:solidFill>
                  <a:schemeClr val="bg1"/>
                </a:solidFill>
              </a:rPr>
              <a:t>The</a:t>
            </a:r>
            <a:r>
              <a:rPr lang="sl-SI" dirty="0">
                <a:solidFill>
                  <a:schemeClr val="bg1"/>
                </a:solidFill>
              </a:rPr>
              <a:t> Institute in </a:t>
            </a:r>
            <a:r>
              <a:rPr lang="sl-SI" dirty="0" err="1">
                <a:solidFill>
                  <a:schemeClr val="bg1"/>
                </a:solidFill>
              </a:rPr>
              <a:t>numbers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32" name="Slide Number Placeholder 2">
            <a:extLst>
              <a:ext uri="{FF2B5EF4-FFF2-40B4-BE49-F238E27FC236}">
                <a16:creationId xmlns:a16="http://schemas.microsoft.com/office/drawing/2014/main" id="{379219E2-280C-4517-8812-06B724AA3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9</a:t>
            </a:fld>
            <a:endParaRPr lang="sl-SI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03F9D98-85CB-407C-9A54-6A188AAA4E75}"/>
              </a:ext>
            </a:extLst>
          </p:cNvPr>
          <p:cNvCxnSpPr>
            <a:cxnSpLocks/>
          </p:cNvCxnSpPr>
          <p:nvPr/>
        </p:nvCxnSpPr>
        <p:spPr>
          <a:xfrm>
            <a:off x="838199" y="1027906"/>
            <a:ext cx="1554935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8D8A294B-C97B-4F14-A8C3-DEF748ED1E5B}"/>
              </a:ext>
            </a:extLst>
          </p:cNvPr>
          <p:cNvSpPr/>
          <p:nvPr/>
        </p:nvSpPr>
        <p:spPr>
          <a:xfrm>
            <a:off x="848535" y="2313373"/>
            <a:ext cx="21600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1.263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employees</a:t>
            </a:r>
            <a:endParaRPr lang="sl-SI" sz="1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D18EE6E-AE60-4E76-8288-8EDE98176556}"/>
              </a:ext>
            </a:extLst>
          </p:cNvPr>
          <p:cNvSpPr/>
          <p:nvPr/>
        </p:nvSpPr>
        <p:spPr>
          <a:xfrm>
            <a:off x="848535" y="3394477"/>
            <a:ext cx="1491226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838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researchers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E9ECAA3-A6C9-4BE8-B0B6-38824BBFFD20}"/>
              </a:ext>
            </a:extLst>
          </p:cNvPr>
          <p:cNvSpPr/>
          <p:nvPr/>
        </p:nvSpPr>
        <p:spPr>
          <a:xfrm>
            <a:off x="9848463" y="2313373"/>
            <a:ext cx="1267329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ERC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projects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sl-SI" sz="54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5BD2ACA-1CDC-4303-A71F-E1867299A64D}"/>
              </a:ext>
            </a:extLst>
          </p:cNvPr>
          <p:cNvSpPr/>
          <p:nvPr/>
        </p:nvSpPr>
        <p:spPr>
          <a:xfrm>
            <a:off x="3314010" y="5331225"/>
            <a:ext cx="21600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21.700+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visitors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52EB36-707A-47B9-A959-510B25B09012}"/>
              </a:ext>
            </a:extLst>
          </p:cNvPr>
          <p:cNvSpPr/>
          <p:nvPr/>
        </p:nvSpPr>
        <p:spPr>
          <a:xfrm>
            <a:off x="3314010" y="3394477"/>
            <a:ext cx="17070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1.060+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published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articles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40DB72A-9358-4553-90FB-AFC5E4FE6317}"/>
              </a:ext>
            </a:extLst>
          </p:cNvPr>
          <p:cNvSpPr/>
          <p:nvPr/>
        </p:nvSpPr>
        <p:spPr>
          <a:xfrm>
            <a:off x="3314010" y="4379684"/>
            <a:ext cx="1261386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769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projects</a:t>
            </a:r>
            <a:endParaRPr lang="sl-SI" sz="54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94F2112-615E-44F5-B596-352C25065A6F}"/>
              </a:ext>
            </a:extLst>
          </p:cNvPr>
          <p:cNvSpPr/>
          <p:nvPr/>
        </p:nvSpPr>
        <p:spPr>
          <a:xfrm>
            <a:off x="3314010" y="2313373"/>
            <a:ext cx="1533294" cy="800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243</a:t>
            </a:r>
          </a:p>
          <a:p>
            <a:r>
              <a:rPr lang="sl-SI" sz="1200" dirty="0" err="1">
                <a:solidFill>
                  <a:schemeClr val="bg1"/>
                </a:solidFill>
              </a:rPr>
              <a:t>faculty</a:t>
            </a:r>
            <a:r>
              <a:rPr lang="sl-SI" sz="1200" dirty="0">
                <a:solidFill>
                  <a:schemeClr val="bg1"/>
                </a:solidFill>
              </a:rPr>
              <a:t> </a:t>
            </a:r>
            <a:r>
              <a:rPr lang="sl-SI" sz="1200" dirty="0" err="1">
                <a:solidFill>
                  <a:schemeClr val="bg1"/>
                </a:solidFill>
              </a:rPr>
              <a:t>members</a:t>
            </a:r>
            <a:r>
              <a:rPr lang="sl-SI" sz="1200" dirty="0">
                <a:solidFill>
                  <a:schemeClr val="bg1"/>
                </a:solidFill>
              </a:rPr>
              <a:t> </a:t>
            </a:r>
            <a:r>
              <a:rPr lang="sl-SI" sz="1200" dirty="0" err="1">
                <a:solidFill>
                  <a:schemeClr val="bg1"/>
                </a:solidFill>
              </a:rPr>
              <a:t>lecturing</a:t>
            </a:r>
            <a:r>
              <a:rPr lang="sl-SI" sz="1200" dirty="0">
                <a:solidFill>
                  <a:schemeClr val="bg1"/>
                </a:solidFill>
              </a:rPr>
              <a:t> at -&gt;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178B9C3-37ED-4F3B-AFBD-AC0B28770BF6}"/>
              </a:ext>
            </a:extLst>
          </p:cNvPr>
          <p:cNvSpPr txBox="1"/>
          <p:nvPr/>
        </p:nvSpPr>
        <p:spPr>
          <a:xfrm>
            <a:off x="848534" y="5237525"/>
            <a:ext cx="1841139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78.053</a:t>
            </a:r>
            <a:r>
              <a:rPr lang="sl-SI" sz="3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€m of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planned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revenue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63816E7-A20F-4296-B5A6-DB7C6B6FE40A}"/>
              </a:ext>
            </a:extLst>
          </p:cNvPr>
          <p:cNvSpPr/>
          <p:nvPr/>
        </p:nvSpPr>
        <p:spPr>
          <a:xfrm>
            <a:off x="5204678" y="5331225"/>
            <a:ext cx="278913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</a:rPr>
              <a:t>2.894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media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releases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8CB587C-ED2A-4762-B188-97606CC74D3B}"/>
              </a:ext>
            </a:extLst>
          </p:cNvPr>
          <p:cNvSpPr/>
          <p:nvPr/>
        </p:nvSpPr>
        <p:spPr>
          <a:xfrm>
            <a:off x="7373461" y="2313373"/>
            <a:ext cx="1316901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835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young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researchers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BD0F3E3-DD20-4A6A-B9DC-EE5239203E0E}"/>
              </a:ext>
            </a:extLst>
          </p:cNvPr>
          <p:cNvSpPr/>
          <p:nvPr/>
        </p:nvSpPr>
        <p:spPr>
          <a:xfrm>
            <a:off x="7373461" y="3394477"/>
            <a:ext cx="943868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124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awards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A8A60AD-A964-48D7-8DD2-2DBF501A0E74}"/>
              </a:ext>
            </a:extLst>
          </p:cNvPr>
          <p:cNvSpPr/>
          <p:nvPr/>
        </p:nvSpPr>
        <p:spPr>
          <a:xfrm>
            <a:off x="848535" y="4379872"/>
            <a:ext cx="1757916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60.751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citations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0C23CB8-C357-4194-B655-0C60CBDE163B}"/>
              </a:ext>
            </a:extLst>
          </p:cNvPr>
          <p:cNvSpPr txBox="1"/>
          <p:nvPr/>
        </p:nvSpPr>
        <p:spPr>
          <a:xfrm>
            <a:off x="5204678" y="2260105"/>
            <a:ext cx="1804664" cy="8002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49</a:t>
            </a:r>
            <a:r>
              <a:rPr lang="sl-SI" sz="28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various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higher-education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institutions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ADB2A1F-F2AB-48B7-B372-8E919A3985FD}"/>
              </a:ext>
            </a:extLst>
          </p:cNvPr>
          <p:cNvSpPr/>
          <p:nvPr/>
        </p:nvSpPr>
        <p:spPr>
          <a:xfrm>
            <a:off x="5204678" y="3394477"/>
            <a:ext cx="150679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46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research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rog</a:t>
            </a:r>
            <a:r>
              <a:rPr lang="en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rammes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D450EAC-2081-4FB1-8253-788B36BEDC4B}"/>
              </a:ext>
            </a:extLst>
          </p:cNvPr>
          <p:cNvSpPr/>
          <p:nvPr/>
        </p:nvSpPr>
        <p:spPr>
          <a:xfrm>
            <a:off x="8433319" y="3391845"/>
            <a:ext cx="171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903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doctoral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theses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6E00B2B-6445-4AB1-AAB2-94BB64670F2B}"/>
              </a:ext>
            </a:extLst>
          </p:cNvPr>
          <p:cNvSpPr/>
          <p:nvPr/>
        </p:nvSpPr>
        <p:spPr>
          <a:xfrm>
            <a:off x="7408822" y="4379684"/>
            <a:ext cx="278913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261</a:t>
            </a:r>
          </a:p>
          <a:p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invention</a:t>
            </a:r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disclosures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D3E49B8-32A5-4C4A-B570-7216E52A01A4}"/>
              </a:ext>
            </a:extLst>
          </p:cNvPr>
          <p:cNvSpPr/>
          <p:nvPr/>
        </p:nvSpPr>
        <p:spPr>
          <a:xfrm>
            <a:off x="457200" y="5914634"/>
            <a:ext cx="11012557" cy="230247"/>
          </a:xfrm>
          <a:prstGeom prst="rect">
            <a:avLst/>
          </a:prstGeom>
          <a:solidFill>
            <a:srgbClr val="273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013BDAD9-4A4F-49FA-A03D-3A9E6CBDBE1A}"/>
              </a:ext>
            </a:extLst>
          </p:cNvPr>
          <p:cNvCxnSpPr>
            <a:cxnSpLocks/>
          </p:cNvCxnSpPr>
          <p:nvPr/>
        </p:nvCxnSpPr>
        <p:spPr>
          <a:xfrm flipV="1">
            <a:off x="3032448" y="1772349"/>
            <a:ext cx="0" cy="4329105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707D834-15D0-40F0-9D66-729E95B3DDCE}"/>
              </a:ext>
            </a:extLst>
          </p:cNvPr>
          <p:cNvSpPr txBox="1"/>
          <p:nvPr/>
        </p:nvSpPr>
        <p:spPr>
          <a:xfrm>
            <a:off x="750931" y="1804145"/>
            <a:ext cx="29464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Data </a:t>
            </a:r>
            <a:r>
              <a:rPr lang="sl-SI" sz="1100" i="1" dirty="0" err="1">
                <a:solidFill>
                  <a:schemeClr val="tx2">
                    <a:lumMod val="40000"/>
                    <a:lumOff val="60000"/>
                  </a:schemeClr>
                </a:solidFill>
              </a:rPr>
              <a:t>collected</a:t>
            </a:r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 on 31. 12. 2024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D9BCFEC-1A54-4792-8106-BA23329C505A}"/>
              </a:ext>
            </a:extLst>
          </p:cNvPr>
          <p:cNvSpPr txBox="1"/>
          <p:nvPr/>
        </p:nvSpPr>
        <p:spPr>
          <a:xfrm>
            <a:off x="7270088" y="1804145"/>
            <a:ext cx="216782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Data </a:t>
            </a:r>
            <a:r>
              <a:rPr lang="sl-SI" sz="1100" i="1" dirty="0" err="1">
                <a:solidFill>
                  <a:schemeClr val="tx2">
                    <a:lumMod val="40000"/>
                    <a:lumOff val="60000"/>
                  </a:schemeClr>
                </a:solidFill>
              </a:rPr>
              <a:t>for</a:t>
            </a:r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sl-SI" sz="1100" b="0" i="1" u="none" strike="noStrike" baseline="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2000</a:t>
            </a:r>
            <a:r>
              <a:rPr lang="sl-SI" sz="1100" b="0" i="1" u="none" strike="noStrike" baseline="0" dirty="0">
                <a:solidFill>
                  <a:schemeClr val="tx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sl-SI" sz="1100" b="0" i="1" u="none" strike="noStrike" baseline="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2024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00A3153-26FE-4187-8CAC-6AEE3487A2F7}"/>
              </a:ext>
            </a:extLst>
          </p:cNvPr>
          <p:cNvSpPr txBox="1"/>
          <p:nvPr/>
        </p:nvSpPr>
        <p:spPr>
          <a:xfrm>
            <a:off x="3219773" y="1804145"/>
            <a:ext cx="29464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Data </a:t>
            </a:r>
            <a:r>
              <a:rPr lang="sl-SI" sz="1100" i="1" dirty="0" err="1">
                <a:solidFill>
                  <a:schemeClr val="tx2">
                    <a:lumMod val="40000"/>
                    <a:lumOff val="60000"/>
                  </a:schemeClr>
                </a:solidFill>
              </a:rPr>
              <a:t>for</a:t>
            </a:r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 2024 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B739888-37DA-4BB9-9B78-0F4B5EF15F05}"/>
              </a:ext>
            </a:extLst>
          </p:cNvPr>
          <p:cNvCxnSpPr>
            <a:cxnSpLocks/>
          </p:cNvCxnSpPr>
          <p:nvPr/>
        </p:nvCxnSpPr>
        <p:spPr>
          <a:xfrm flipV="1">
            <a:off x="7090397" y="1772349"/>
            <a:ext cx="0" cy="4329105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6B2EAA3-BAEA-4D9A-8E19-0848AA86AA6B}"/>
              </a:ext>
            </a:extLst>
          </p:cNvPr>
          <p:cNvCxnSpPr>
            <a:cxnSpLocks/>
          </p:cNvCxnSpPr>
          <p:nvPr/>
        </p:nvCxnSpPr>
        <p:spPr>
          <a:xfrm flipV="1">
            <a:off x="9573621" y="1772349"/>
            <a:ext cx="0" cy="4329105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1D9907EB-7015-4E7F-A97E-2087E20F7E88}"/>
              </a:ext>
            </a:extLst>
          </p:cNvPr>
          <p:cNvSpPr txBox="1"/>
          <p:nvPr/>
        </p:nvSpPr>
        <p:spPr>
          <a:xfrm>
            <a:off x="9745999" y="1804145"/>
            <a:ext cx="216782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Since the establishment of the ERC</a:t>
            </a:r>
            <a:endParaRPr lang="sl-SI" sz="1100" b="0" i="1" u="none" strike="noStrike" baseline="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ECC0891-42E5-4DC9-922B-ACD843F97061}"/>
              </a:ext>
            </a:extLst>
          </p:cNvPr>
          <p:cNvSpPr/>
          <p:nvPr/>
        </p:nvSpPr>
        <p:spPr>
          <a:xfrm>
            <a:off x="7377478" y="5336965"/>
            <a:ext cx="278913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318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patent 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applications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018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F1E0AAB3-3E24-4A32-96F6-E7425ABB1E2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46701" y="3892376"/>
            <a:ext cx="5307100" cy="2117124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349D0AC8-D97C-404F-A95B-C7C6DB2BEFDD}"/>
              </a:ext>
            </a:extLst>
          </p:cNvPr>
          <p:cNvSpPr/>
          <p:nvPr/>
        </p:nvSpPr>
        <p:spPr>
          <a:xfrm>
            <a:off x="942108" y="2666228"/>
            <a:ext cx="2672228" cy="267222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chemeClr val="accent1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BDF7552-F49D-47ED-B5DB-793C1222656B}"/>
              </a:ext>
            </a:extLst>
          </p:cNvPr>
          <p:cNvSpPr/>
          <p:nvPr/>
        </p:nvSpPr>
        <p:spPr>
          <a:xfrm>
            <a:off x="2718401" y="2669091"/>
            <a:ext cx="1637817" cy="1637817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BB93D37-32AB-41F0-8B05-49D7FF123AE2}"/>
              </a:ext>
            </a:extLst>
          </p:cNvPr>
          <p:cNvSpPr/>
          <p:nvPr/>
        </p:nvSpPr>
        <p:spPr>
          <a:xfrm>
            <a:off x="4985982" y="2726854"/>
            <a:ext cx="2770105" cy="2770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chemeClr val="accent1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DF20F99-CDD9-475D-BB95-5E66314950A2}"/>
              </a:ext>
            </a:extLst>
          </p:cNvPr>
          <p:cNvSpPr/>
          <p:nvPr/>
        </p:nvSpPr>
        <p:spPr>
          <a:xfrm>
            <a:off x="6872971" y="2726853"/>
            <a:ext cx="1493120" cy="1493120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2C8C3BA-7414-4C1E-AE81-B296ED45AD8A}"/>
              </a:ext>
            </a:extLst>
          </p:cNvPr>
          <p:cNvSpPr/>
          <p:nvPr/>
        </p:nvSpPr>
        <p:spPr>
          <a:xfrm>
            <a:off x="8926317" y="1261628"/>
            <a:ext cx="3333078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5D7985-22B2-428E-A238-72F49E568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I" dirty="0"/>
              <a:t>Staff</a:t>
            </a:r>
            <a:r>
              <a:rPr lang="sl-SI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7BA6C-8C37-4495-9B18-A244CA27BB4F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US" dirty="0"/>
              <a:t>Number of employees by gender and </a:t>
            </a:r>
            <a:r>
              <a:rPr lang="en-SI" dirty="0"/>
              <a:t>area of activity</a:t>
            </a:r>
            <a:endParaRPr lang="sl-SI" dirty="0"/>
          </a:p>
          <a:p>
            <a:endParaRPr lang="sl-SI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5983CA-F0F7-4FC1-9578-423057771556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1263</a:t>
            </a:r>
          </a:p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employees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Content Placeholder 6">
            <a:extLst>
              <a:ext uri="{FF2B5EF4-FFF2-40B4-BE49-F238E27FC236}">
                <a16:creationId xmlns:a16="http://schemas.microsoft.com/office/drawing/2014/main" id="{C51A9117-1E9A-4E02-AFB4-EF1A5ABEF0F3}"/>
              </a:ext>
            </a:extLst>
          </p:cNvPr>
          <p:cNvSpPr txBox="1">
            <a:spLocks/>
          </p:cNvSpPr>
          <p:nvPr/>
        </p:nvSpPr>
        <p:spPr>
          <a:xfrm>
            <a:off x="1354486" y="3891618"/>
            <a:ext cx="112992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61 %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SI" dirty="0">
                <a:solidFill>
                  <a:schemeClr val="bg1"/>
                </a:solidFill>
              </a:rPr>
              <a:t>male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18" name="Content Placeholder 6">
            <a:extLst>
              <a:ext uri="{FF2B5EF4-FFF2-40B4-BE49-F238E27FC236}">
                <a16:creationId xmlns:a16="http://schemas.microsoft.com/office/drawing/2014/main" id="{330497C3-8FAC-4903-8DDD-30602F8AF3D5}"/>
              </a:ext>
            </a:extLst>
          </p:cNvPr>
          <p:cNvSpPr txBox="1">
            <a:spLocks/>
          </p:cNvSpPr>
          <p:nvPr/>
        </p:nvSpPr>
        <p:spPr>
          <a:xfrm>
            <a:off x="2980167" y="3019111"/>
            <a:ext cx="112992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39 %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SI" dirty="0">
                <a:solidFill>
                  <a:schemeClr val="bg1"/>
                </a:solidFill>
              </a:rPr>
              <a:t>female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E439EF2B-D9F9-47B4-B7D3-FFC7EB6C282E}"/>
              </a:ext>
            </a:extLst>
          </p:cNvPr>
          <p:cNvSpPr txBox="1">
            <a:spLocks/>
          </p:cNvSpPr>
          <p:nvPr/>
        </p:nvSpPr>
        <p:spPr>
          <a:xfrm>
            <a:off x="5319030" y="3891618"/>
            <a:ext cx="1430742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66 %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SI" sz="1800" dirty="0">
                <a:solidFill>
                  <a:schemeClr val="bg1"/>
                </a:solidFill>
              </a:rPr>
              <a:t>researchers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2" name="Content Placeholder 6">
            <a:extLst>
              <a:ext uri="{FF2B5EF4-FFF2-40B4-BE49-F238E27FC236}">
                <a16:creationId xmlns:a16="http://schemas.microsoft.com/office/drawing/2014/main" id="{EEBB9371-61FE-4E9A-8226-4FA670635DB8}"/>
              </a:ext>
            </a:extLst>
          </p:cNvPr>
          <p:cNvSpPr txBox="1">
            <a:spLocks/>
          </p:cNvSpPr>
          <p:nvPr/>
        </p:nvSpPr>
        <p:spPr>
          <a:xfrm>
            <a:off x="7191124" y="2979178"/>
            <a:ext cx="112992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34 %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sl-SI" dirty="0">
                <a:solidFill>
                  <a:schemeClr val="bg1"/>
                </a:solidFill>
              </a:rPr>
              <a:t>s</a:t>
            </a:r>
            <a:r>
              <a:rPr lang="en-SI" dirty="0">
                <a:solidFill>
                  <a:schemeClr val="bg1"/>
                </a:solidFill>
              </a:rPr>
              <a:t>upport staff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72AC2-557A-4EE4-8642-F6CD57FED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10</a:t>
            </a:fld>
            <a:endParaRPr lang="sl-SI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1F7F72-C62A-4AB8-8651-E6028DDF6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collected on 31.12.2024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32215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F10D6-E877-4CF5-9F6E-23FFEAC61F05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Number of researchers by </a:t>
            </a:r>
            <a:r>
              <a:rPr lang="en-SI" dirty="0"/>
              <a:t>country of </a:t>
            </a:r>
            <a:r>
              <a:rPr lang="en-US" dirty="0"/>
              <a:t>origin</a:t>
            </a:r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4A2A6C-2CE5-4B89-B50B-0C4E2F5A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Staff</a:t>
            </a:r>
            <a:br>
              <a:rPr lang="sl-SI" dirty="0"/>
            </a:br>
            <a:endParaRPr lang="sl-SI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FE5D97-D89C-4E6A-9285-37AEDD1A7A78}"/>
              </a:ext>
            </a:extLst>
          </p:cNvPr>
          <p:cNvSpPr/>
          <p:nvPr/>
        </p:nvSpPr>
        <p:spPr>
          <a:xfrm>
            <a:off x="8926317" y="1261628"/>
            <a:ext cx="3333078" cy="181266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16E002-3F93-440B-810E-2793640B94F2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838</a:t>
            </a:r>
          </a:p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researchers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66EF739-9EE6-4925-B0DD-2E6924FF0553}"/>
              </a:ext>
            </a:extLst>
          </p:cNvPr>
          <p:cNvSpPr/>
          <p:nvPr/>
        </p:nvSpPr>
        <p:spPr>
          <a:xfrm>
            <a:off x="838199" y="2933042"/>
            <a:ext cx="2671917" cy="267191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chemeClr val="accent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42D6177-E0DD-41B4-AA6E-107FAD22E1D6}"/>
              </a:ext>
            </a:extLst>
          </p:cNvPr>
          <p:cNvSpPr/>
          <p:nvPr/>
        </p:nvSpPr>
        <p:spPr>
          <a:xfrm>
            <a:off x="2473856" y="2579327"/>
            <a:ext cx="1462986" cy="1462986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417AD1A4-04B7-4CCF-BACC-AEDD7BD070D2}"/>
              </a:ext>
            </a:extLst>
          </p:cNvPr>
          <p:cNvSpPr txBox="1">
            <a:spLocks/>
          </p:cNvSpPr>
          <p:nvPr/>
        </p:nvSpPr>
        <p:spPr>
          <a:xfrm>
            <a:off x="1181786" y="3891618"/>
            <a:ext cx="2263510" cy="146569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sl-SI" sz="3600" b="1" dirty="0">
                <a:solidFill>
                  <a:schemeClr val="bg1"/>
                </a:solidFill>
              </a:rPr>
              <a:t>77 %
</a:t>
            </a:r>
            <a:r>
              <a:rPr lang="sl-SI" dirty="0" err="1">
                <a:solidFill>
                  <a:schemeClr val="bg1"/>
                </a:solidFill>
              </a:rPr>
              <a:t>local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staff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6AB068BF-F335-4E8E-9730-BB9494B9162E}"/>
              </a:ext>
            </a:extLst>
          </p:cNvPr>
          <p:cNvSpPr txBox="1">
            <a:spLocks/>
          </p:cNvSpPr>
          <p:nvPr/>
        </p:nvSpPr>
        <p:spPr>
          <a:xfrm flipH="1">
            <a:off x="5098011" y="3074291"/>
            <a:ext cx="3004370" cy="248059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accent6"/>
                </a:solidFill>
              </a:rPr>
              <a:t>23 %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i</a:t>
            </a:r>
            <a:r>
              <a:rPr lang="en-SI" dirty="0">
                <a:effectLst/>
              </a:rPr>
              <a:t>nternational staff from</a:t>
            </a:r>
            <a:endParaRPr lang="sl-SI" dirty="0">
              <a:effectLst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sl-SI" sz="3600" b="1" dirty="0">
                <a:solidFill>
                  <a:schemeClr val="accent6"/>
                </a:solidFill>
              </a:rPr>
              <a:t>47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>
                <a:effectLst/>
              </a:rPr>
              <a:t>d</a:t>
            </a:r>
            <a:r>
              <a:rPr lang="en-SI" dirty="0">
                <a:effectLst/>
              </a:rPr>
              <a:t>ifferent countries</a:t>
            </a:r>
            <a:endParaRPr lang="sl-SI" dirty="0">
              <a:solidFill>
                <a:schemeClr val="accent6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E634562-EBC0-4027-AC7B-791144BD21D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C38401D-78AA-4204-9C3A-40A9393EA436}"/>
              </a:ext>
            </a:extLst>
          </p:cNvPr>
          <p:cNvCxnSpPr>
            <a:cxnSpLocks/>
          </p:cNvCxnSpPr>
          <p:nvPr/>
        </p:nvCxnSpPr>
        <p:spPr>
          <a:xfrm flipH="1">
            <a:off x="3625092" y="3251907"/>
            <a:ext cx="125888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0A8B9AF-4130-4C1A-A8CF-F7812DB7C103}"/>
              </a:ext>
            </a:extLst>
          </p:cNvPr>
          <p:cNvCxnSpPr>
            <a:cxnSpLocks/>
          </p:cNvCxnSpPr>
          <p:nvPr/>
        </p:nvCxnSpPr>
        <p:spPr>
          <a:xfrm>
            <a:off x="4883972" y="3024097"/>
            <a:ext cx="0" cy="166390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8B9AAE1-FB32-4509-B464-B6AD863A4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11</a:t>
            </a:fld>
            <a:endParaRPr lang="sl-SI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8C3C5FF7-1F83-4BBB-A269-38570D0FB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collected on 31.12.2024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94507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B2697EB6-FEE3-4C7A-80C1-5CEF151F2DD9}"/>
              </a:ext>
            </a:extLst>
          </p:cNvPr>
          <p:cNvSpPr/>
          <p:nvPr/>
        </p:nvSpPr>
        <p:spPr>
          <a:xfrm>
            <a:off x="7765402" y="3064585"/>
            <a:ext cx="3274819" cy="2369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/>
              <a:t>Biochemistry, molecular and structural biology
Molecular and Biomedical Sciences
Biotechnology
Inorganic chemistry and technology
Physical and organic chemistry
Electronic ceramics
</a:t>
            </a:r>
            <a:r>
              <a:rPr lang="en-US" sz="1400" dirty="0" err="1"/>
              <a:t>Nanostructur</a:t>
            </a:r>
            <a:r>
              <a:rPr lang="en-SI" sz="1400" dirty="0"/>
              <a:t>ed</a:t>
            </a:r>
            <a:r>
              <a:rPr lang="en-US" sz="1400" dirty="0"/>
              <a:t> materials
Synthesis of materials
</a:t>
            </a:r>
            <a:r>
              <a:rPr lang="en-SI" sz="1400" dirty="0"/>
              <a:t>A</a:t>
            </a:r>
            <a:r>
              <a:rPr lang="en-US" sz="1400" dirty="0" err="1"/>
              <a:t>dvanced</a:t>
            </a:r>
            <a:r>
              <a:rPr lang="en-US" sz="1400" dirty="0"/>
              <a:t> materials
Environmental sciences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Main areas of research</a:t>
            </a:r>
            <a:endParaRPr lang="sl-SI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158014-2F47-4077-A42E-BAD13FBC96D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305687"/>
          </a:xfrm>
        </p:spPr>
        <p:txBody>
          <a:bodyPr>
            <a:noAutofit/>
          </a:bodyPr>
          <a:lstStyle/>
          <a:p>
            <a:r>
              <a:rPr lang="en-SI" dirty="0"/>
              <a:t>JSI departments</a:t>
            </a:r>
            <a:r>
              <a:rPr lang="en-US" dirty="0"/>
              <a:t> divided into areas</a:t>
            </a:r>
            <a:endParaRPr lang="sl-SI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5CBE4862-D0E7-41EE-B634-B8C75AD27763}"/>
              </a:ext>
            </a:extLst>
          </p:cNvPr>
          <p:cNvSpPr txBox="1">
            <a:spLocks/>
          </p:cNvSpPr>
          <p:nvPr/>
        </p:nvSpPr>
        <p:spPr>
          <a:xfrm>
            <a:off x="4249103" y="2481894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>
                <a:solidFill>
                  <a:schemeClr val="accent1"/>
                </a:solidFill>
              </a:rPr>
              <a:t>Physics, nuclear engineering and energy</a:t>
            </a:r>
            <a:endParaRPr lang="en-GB" sz="1800" dirty="0"/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42A2D9D2-A20A-4D9A-98E2-A79A8D764011}"/>
              </a:ext>
            </a:extLst>
          </p:cNvPr>
          <p:cNvSpPr txBox="1">
            <a:spLocks/>
          </p:cNvSpPr>
          <p:nvPr/>
        </p:nvSpPr>
        <p:spPr>
          <a:xfrm>
            <a:off x="7765402" y="2481894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>
                <a:solidFill>
                  <a:schemeClr val="accent1"/>
                </a:solidFill>
              </a:rPr>
              <a:t>Chemistry, biochemistry, materials and environment</a:t>
            </a:r>
            <a:endParaRPr lang="en-GB" sz="18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4AF84B6-96F1-4F4E-9A31-F8E06564AC94}"/>
              </a:ext>
            </a:extLst>
          </p:cNvPr>
          <p:cNvSpPr/>
          <p:nvPr/>
        </p:nvSpPr>
        <p:spPr>
          <a:xfrm>
            <a:off x="4249103" y="3064585"/>
            <a:ext cx="2378393" cy="2585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/>
              <a:t>Theoretical physics
Low and medium energy physics
Thin </a:t>
            </a:r>
            <a:r>
              <a:rPr lang="en-SI" sz="1400" dirty="0"/>
              <a:t>films</a:t>
            </a:r>
            <a:r>
              <a:rPr lang="en-US" sz="1400" dirty="0"/>
              <a:t> and surfaces
Surface technology
Solid State Physics
Gas electronics
Complex </a:t>
            </a:r>
            <a:r>
              <a:rPr lang="en-SI" sz="1400" dirty="0"/>
              <a:t>matter</a:t>
            </a:r>
            <a:r>
              <a:rPr lang="en-US" sz="1400" dirty="0"/>
              <a:t>
Reactor physics
Experimental particle physics
Reactor technology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58FDAC-7BC7-4BE2-BE2C-D262593BC2D8}"/>
              </a:ext>
            </a:extLst>
          </p:cNvPr>
          <p:cNvSpPr/>
          <p:nvPr/>
        </p:nvSpPr>
        <p:spPr>
          <a:xfrm>
            <a:off x="838199" y="3064585"/>
            <a:ext cx="2720010" cy="192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/>
              <a:t>Automation, biocybernetics and robotics 
Systems and control
Artificial intelligence
Open systems and networks
Communication systems
Computer systems
Knowledge technologies
Intelligent systems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2FDBB20-0220-43A2-A672-8F83CF0D27C1}"/>
              </a:ext>
            </a:extLst>
          </p:cNvPr>
          <p:cNvSpPr/>
          <p:nvPr/>
        </p:nvSpPr>
        <p:spPr>
          <a:xfrm>
            <a:off x="2690052" y="4635344"/>
            <a:ext cx="1278307" cy="127830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1262BB-E92B-4C80-8749-067AEB3299D6}"/>
              </a:ext>
            </a:extLst>
          </p:cNvPr>
          <p:cNvSpPr txBox="1"/>
          <p:nvPr/>
        </p:nvSpPr>
        <p:spPr>
          <a:xfrm>
            <a:off x="2526484" y="4888910"/>
            <a:ext cx="1578815" cy="8669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ts val="2000"/>
              </a:lnSpc>
              <a:buNone/>
            </a:pPr>
            <a:r>
              <a:rPr lang="sl-SI" sz="3200" b="1" dirty="0">
                <a:solidFill>
                  <a:schemeClr val="bg1"/>
                </a:solidFill>
              </a:rPr>
              <a:t>8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sl-SI" dirty="0">
                <a:solidFill>
                  <a:schemeClr val="bg1"/>
                </a:solidFill>
              </a:rPr>
              <a:t>d</a:t>
            </a:r>
            <a:r>
              <a:rPr lang="en-SI" sz="1800" dirty="0">
                <a:solidFill>
                  <a:schemeClr val="bg1"/>
                </a:solidFill>
              </a:rPr>
              <a:t>epart</a:t>
            </a:r>
            <a:r>
              <a:rPr lang="sl-SI" sz="1800" dirty="0">
                <a:solidFill>
                  <a:schemeClr val="bg1"/>
                </a:solidFill>
              </a:rPr>
              <a:t>-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en-SI" sz="1800" dirty="0">
                <a:solidFill>
                  <a:schemeClr val="bg1"/>
                </a:solidFill>
              </a:rPr>
              <a:t>ments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6DCD47B-3635-4CA9-BD3B-1F3A13E3E665}"/>
              </a:ext>
            </a:extLst>
          </p:cNvPr>
          <p:cNvSpPr/>
          <p:nvPr/>
        </p:nvSpPr>
        <p:spPr>
          <a:xfrm>
            <a:off x="6269086" y="4625287"/>
            <a:ext cx="1278307" cy="127830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3A63CB1-5415-4AD0-9477-1AE695024943}"/>
              </a:ext>
            </a:extLst>
          </p:cNvPr>
          <p:cNvSpPr txBox="1"/>
          <p:nvPr/>
        </p:nvSpPr>
        <p:spPr>
          <a:xfrm>
            <a:off x="6105518" y="4878853"/>
            <a:ext cx="1578815" cy="8669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ts val="2000"/>
              </a:lnSpc>
              <a:buNone/>
            </a:pPr>
            <a:r>
              <a:rPr lang="sl-SI" sz="3200" b="1" dirty="0">
                <a:solidFill>
                  <a:schemeClr val="bg1"/>
                </a:solidFill>
              </a:rPr>
              <a:t>10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sl-SI" dirty="0">
                <a:solidFill>
                  <a:schemeClr val="bg1"/>
                </a:solidFill>
              </a:rPr>
              <a:t>d</a:t>
            </a:r>
            <a:r>
              <a:rPr lang="en-SI" sz="1800" dirty="0">
                <a:solidFill>
                  <a:schemeClr val="bg1"/>
                </a:solidFill>
              </a:rPr>
              <a:t>epart</a:t>
            </a:r>
            <a:r>
              <a:rPr lang="sl-SI" sz="1800" dirty="0">
                <a:solidFill>
                  <a:schemeClr val="bg1"/>
                </a:solidFill>
              </a:rPr>
              <a:t>-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en-SI" sz="1800" dirty="0">
                <a:solidFill>
                  <a:schemeClr val="bg1"/>
                </a:solidFill>
              </a:rPr>
              <a:t>ments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CE34128-1C86-45C0-AB88-3F663C9B384A}"/>
              </a:ext>
            </a:extLst>
          </p:cNvPr>
          <p:cNvSpPr/>
          <p:nvPr/>
        </p:nvSpPr>
        <p:spPr>
          <a:xfrm>
            <a:off x="10142799" y="4625287"/>
            <a:ext cx="1278307" cy="127830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E82A84-F03E-40AD-A186-6B93C5090923}"/>
              </a:ext>
            </a:extLst>
          </p:cNvPr>
          <p:cNvSpPr txBox="1"/>
          <p:nvPr/>
        </p:nvSpPr>
        <p:spPr>
          <a:xfrm>
            <a:off x="9979231" y="4878853"/>
            <a:ext cx="1578815" cy="8669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ts val="2000"/>
              </a:lnSpc>
              <a:buNone/>
            </a:pPr>
            <a:r>
              <a:rPr lang="sl-SI" sz="3200" b="1" dirty="0">
                <a:solidFill>
                  <a:schemeClr val="bg1"/>
                </a:solidFill>
              </a:rPr>
              <a:t>10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sl-SI" dirty="0">
                <a:solidFill>
                  <a:schemeClr val="bg1"/>
                </a:solidFill>
              </a:rPr>
              <a:t>d</a:t>
            </a:r>
            <a:r>
              <a:rPr lang="en-SI" sz="1800" dirty="0">
                <a:solidFill>
                  <a:schemeClr val="bg1"/>
                </a:solidFill>
              </a:rPr>
              <a:t>epart</a:t>
            </a:r>
            <a:r>
              <a:rPr lang="sl-SI" sz="1800" dirty="0">
                <a:solidFill>
                  <a:schemeClr val="bg1"/>
                </a:solidFill>
              </a:rPr>
              <a:t>-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en-SI" sz="1800" dirty="0">
                <a:solidFill>
                  <a:schemeClr val="bg1"/>
                </a:solidFill>
              </a:rPr>
              <a:t>ments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AB4388-B4DF-49EB-A3C7-CC3A226D4CB2}"/>
              </a:ext>
            </a:extLst>
          </p:cNvPr>
          <p:cNvSpPr txBox="1"/>
          <p:nvPr/>
        </p:nvSpPr>
        <p:spPr>
          <a:xfrm>
            <a:off x="841400" y="2481894"/>
            <a:ext cx="3263899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indent="0">
              <a:buNone/>
            </a:pPr>
            <a:r>
              <a:rPr lang="sl-SI" b="1" dirty="0" err="1">
                <a:solidFill>
                  <a:schemeClr val="accent1"/>
                </a:solidFill>
              </a:rPr>
              <a:t>Electronics</a:t>
            </a:r>
            <a:r>
              <a:rPr lang="sl-SI" b="1" dirty="0">
                <a:solidFill>
                  <a:schemeClr val="accent1"/>
                </a:solidFill>
              </a:rPr>
              <a:t> </a:t>
            </a:r>
            <a:r>
              <a:rPr lang="sl-SI" b="1" dirty="0" err="1">
                <a:solidFill>
                  <a:schemeClr val="accent1"/>
                </a:solidFill>
              </a:rPr>
              <a:t>and</a:t>
            </a:r>
            <a:r>
              <a:rPr lang="sl-SI" b="1" dirty="0">
                <a:solidFill>
                  <a:schemeClr val="accent1"/>
                </a:solidFill>
              </a:rPr>
              <a:t> </a:t>
            </a:r>
            <a:r>
              <a:rPr lang="sl-SI" b="1" dirty="0" err="1">
                <a:solidFill>
                  <a:schemeClr val="accent1"/>
                </a:solidFill>
              </a:rPr>
              <a:t>Information</a:t>
            </a:r>
            <a:r>
              <a:rPr lang="sl-SI" b="1" dirty="0">
                <a:solidFill>
                  <a:schemeClr val="accent1"/>
                </a:solidFill>
              </a:rPr>
              <a:t> Technologies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24D08D-F90D-4358-A170-F59C0EDDB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21111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AEFFD-CAF0-4770-98FB-EB500311F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areas of research</a:t>
            </a:r>
            <a:br>
              <a:rPr lang="sl-SI" dirty="0"/>
            </a:b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E26B3-23D8-4BBF-883E-69A3C8837C21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US" dirty="0"/>
              <a:t>Number of researchers by scientific fields</a:t>
            </a:r>
            <a:endParaRPr lang="sl-SI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AC2CE0-5BC4-4801-9724-9F87D620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13</a:t>
            </a:fld>
            <a:endParaRPr lang="sl-SI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99986609-3E90-47A4-87FD-C2023356641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80793" y="4496714"/>
            <a:ext cx="3792168" cy="151278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4B58A22-2DD8-48B5-A46C-DB75DC2E568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03694" y="4604976"/>
            <a:ext cx="3520789" cy="1404524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7EA35B56-817B-44F2-BDC2-1E6A1F9EBC33}"/>
              </a:ext>
            </a:extLst>
          </p:cNvPr>
          <p:cNvSpPr/>
          <p:nvPr/>
        </p:nvSpPr>
        <p:spPr>
          <a:xfrm>
            <a:off x="10886062" y="40383"/>
            <a:ext cx="1199929" cy="7910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3C08ADE-0EA4-44E6-AE75-BF12EE2AEDBB}"/>
              </a:ext>
            </a:extLst>
          </p:cNvPr>
          <p:cNvSpPr/>
          <p:nvPr/>
        </p:nvSpPr>
        <p:spPr>
          <a:xfrm>
            <a:off x="9072960" y="135460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838</a:t>
            </a:r>
          </a:p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researchers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C9912-D089-43E5-AFFD-749B8E527EDB}"/>
              </a:ext>
            </a:extLst>
          </p:cNvPr>
          <p:cNvSpPr txBox="1"/>
          <p:nvPr/>
        </p:nvSpPr>
        <p:spPr>
          <a:xfrm>
            <a:off x="838200" y="1825471"/>
            <a:ext cx="7096432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</a:rPr>
              <a:t>7 female researchers and </a:t>
            </a: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36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</a:rPr>
              <a:t> researchers are employed in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</a:rPr>
              <a:t>centres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</a:rPr>
              <a:t> and </a:t>
            </a:r>
            <a:r>
              <a:rPr lang="en-SI" sz="1100" dirty="0">
                <a:solidFill>
                  <a:schemeClr val="bg1">
                    <a:lumMod val="50000"/>
                  </a:schemeClr>
                </a:solidFill>
              </a:rPr>
              <a:t>technical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</a:rPr>
              <a:t> services)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471E9989-F0F9-4863-9777-93B49F3EF039}"/>
              </a:ext>
            </a:extLst>
          </p:cNvPr>
          <p:cNvSpPr txBox="1">
            <a:spLocks/>
          </p:cNvSpPr>
          <p:nvPr/>
        </p:nvSpPr>
        <p:spPr>
          <a:xfrm>
            <a:off x="838200" y="2539001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b="1" dirty="0" err="1"/>
              <a:t>Electronics</a:t>
            </a:r>
            <a:r>
              <a:rPr lang="sl-SI" b="1" dirty="0"/>
              <a:t> </a:t>
            </a:r>
            <a:r>
              <a:rPr lang="sl-SI" b="1" dirty="0" err="1"/>
              <a:t>and</a:t>
            </a:r>
            <a:r>
              <a:rPr lang="sl-SI" b="1" dirty="0"/>
              <a:t> </a:t>
            </a:r>
            <a:r>
              <a:rPr lang="sl-SI" b="1" dirty="0" err="1"/>
              <a:t>Information</a:t>
            </a:r>
            <a:r>
              <a:rPr lang="sl-SI" b="1" dirty="0"/>
              <a:t> Technologies</a:t>
            </a:r>
            <a:endParaRPr lang="en-GB" dirty="0"/>
          </a:p>
        </p:txBody>
      </p:sp>
      <p:sp>
        <p:nvSpPr>
          <p:cNvPr id="22" name="Content Placeholder 6">
            <a:extLst>
              <a:ext uri="{FF2B5EF4-FFF2-40B4-BE49-F238E27FC236}">
                <a16:creationId xmlns:a16="http://schemas.microsoft.com/office/drawing/2014/main" id="{B2844AE1-4CD5-4749-9360-FF93B08058F7}"/>
              </a:ext>
            </a:extLst>
          </p:cNvPr>
          <p:cNvSpPr txBox="1">
            <a:spLocks/>
          </p:cNvSpPr>
          <p:nvPr/>
        </p:nvSpPr>
        <p:spPr>
          <a:xfrm>
            <a:off x="4544211" y="2578655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/>
              <a:t>Physics, nuclear engineering and energy</a:t>
            </a:r>
            <a:endParaRPr lang="en-GB" sz="1800" dirty="0"/>
          </a:p>
        </p:txBody>
      </p:sp>
      <p:sp>
        <p:nvSpPr>
          <p:cNvPr id="23" name="Content Placeholder 6">
            <a:extLst>
              <a:ext uri="{FF2B5EF4-FFF2-40B4-BE49-F238E27FC236}">
                <a16:creationId xmlns:a16="http://schemas.microsoft.com/office/drawing/2014/main" id="{D3486C11-DB7B-437B-B5BB-6F2056D756FD}"/>
              </a:ext>
            </a:extLst>
          </p:cNvPr>
          <p:cNvSpPr txBox="1">
            <a:spLocks/>
          </p:cNvSpPr>
          <p:nvPr/>
        </p:nvSpPr>
        <p:spPr>
          <a:xfrm>
            <a:off x="8250221" y="3492518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/>
              <a:t>Chemistry, biochemistry, materials and environment</a:t>
            </a:r>
            <a:endParaRPr lang="en-GB" sz="18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CC0ADC9-AAAC-4AB0-87B7-6A84C0E71A92}"/>
              </a:ext>
            </a:extLst>
          </p:cNvPr>
          <p:cNvSpPr/>
          <p:nvPr/>
        </p:nvSpPr>
        <p:spPr>
          <a:xfrm>
            <a:off x="1219992" y="4238513"/>
            <a:ext cx="844475" cy="17709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F2034D3-6BF0-485C-950F-830987F5BA56}"/>
              </a:ext>
            </a:extLst>
          </p:cNvPr>
          <p:cNvSpPr/>
          <p:nvPr/>
        </p:nvSpPr>
        <p:spPr>
          <a:xfrm>
            <a:off x="4846316" y="3308009"/>
            <a:ext cx="844475" cy="27014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08F6FB7-E46F-40FB-A843-37EFCCDFA3C4}"/>
              </a:ext>
            </a:extLst>
          </p:cNvPr>
          <p:cNvSpPr/>
          <p:nvPr/>
        </p:nvSpPr>
        <p:spPr>
          <a:xfrm>
            <a:off x="8901579" y="4670002"/>
            <a:ext cx="844475" cy="13394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FDAE8F1-B9FF-4B8A-94AA-DAA717722E76}"/>
              </a:ext>
            </a:extLst>
          </p:cNvPr>
          <p:cNvSpPr/>
          <p:nvPr/>
        </p:nvSpPr>
        <p:spPr>
          <a:xfrm>
            <a:off x="9937004" y="4496713"/>
            <a:ext cx="844475" cy="1512782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97B88FA-646B-440E-84AD-4FB328584417}"/>
              </a:ext>
            </a:extLst>
          </p:cNvPr>
          <p:cNvSpPr/>
          <p:nvPr/>
        </p:nvSpPr>
        <p:spPr>
          <a:xfrm>
            <a:off x="5873224" y="5249732"/>
            <a:ext cx="844475" cy="759763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36026B4-E9A5-4153-AE5C-36F38276188E}"/>
              </a:ext>
            </a:extLst>
          </p:cNvPr>
          <p:cNvSpPr/>
          <p:nvPr/>
        </p:nvSpPr>
        <p:spPr>
          <a:xfrm>
            <a:off x="2268420" y="5556338"/>
            <a:ext cx="844475" cy="453157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7" name="Content Placeholder 6">
            <a:extLst>
              <a:ext uri="{FF2B5EF4-FFF2-40B4-BE49-F238E27FC236}">
                <a16:creationId xmlns:a16="http://schemas.microsoft.com/office/drawing/2014/main" id="{A9957765-522B-4803-809D-C9A81FF8D15E}"/>
              </a:ext>
            </a:extLst>
          </p:cNvPr>
          <p:cNvSpPr txBox="1">
            <a:spLocks/>
          </p:cNvSpPr>
          <p:nvPr/>
        </p:nvSpPr>
        <p:spPr>
          <a:xfrm>
            <a:off x="1219992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168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8" name="Content Placeholder 6">
            <a:extLst>
              <a:ext uri="{FF2B5EF4-FFF2-40B4-BE49-F238E27FC236}">
                <a16:creationId xmlns:a16="http://schemas.microsoft.com/office/drawing/2014/main" id="{2E8829CD-A9CD-48B9-B2AC-CB273632CF9E}"/>
              </a:ext>
            </a:extLst>
          </p:cNvPr>
          <p:cNvSpPr txBox="1">
            <a:spLocks/>
          </p:cNvSpPr>
          <p:nvPr/>
        </p:nvSpPr>
        <p:spPr>
          <a:xfrm>
            <a:off x="2268420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49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9" name="Content Placeholder 6">
            <a:extLst>
              <a:ext uri="{FF2B5EF4-FFF2-40B4-BE49-F238E27FC236}">
                <a16:creationId xmlns:a16="http://schemas.microsoft.com/office/drawing/2014/main" id="{5A74B9C4-D8F6-41F2-B3DF-6960693914DE}"/>
              </a:ext>
            </a:extLst>
          </p:cNvPr>
          <p:cNvSpPr txBox="1">
            <a:spLocks/>
          </p:cNvSpPr>
          <p:nvPr/>
        </p:nvSpPr>
        <p:spPr>
          <a:xfrm>
            <a:off x="4846315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265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0" name="Content Placeholder 6">
            <a:extLst>
              <a:ext uri="{FF2B5EF4-FFF2-40B4-BE49-F238E27FC236}">
                <a16:creationId xmlns:a16="http://schemas.microsoft.com/office/drawing/2014/main" id="{B207D8AA-CA35-4585-A4C1-5868E8FC859E}"/>
              </a:ext>
            </a:extLst>
          </p:cNvPr>
          <p:cNvSpPr txBox="1">
            <a:spLocks/>
          </p:cNvSpPr>
          <p:nvPr/>
        </p:nvSpPr>
        <p:spPr>
          <a:xfrm>
            <a:off x="5875015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78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Content Placeholder 6">
            <a:extLst>
              <a:ext uri="{FF2B5EF4-FFF2-40B4-BE49-F238E27FC236}">
                <a16:creationId xmlns:a16="http://schemas.microsoft.com/office/drawing/2014/main" id="{89FD70EA-C58F-467A-952B-F1DDBFA5A5F9}"/>
              </a:ext>
            </a:extLst>
          </p:cNvPr>
          <p:cNvSpPr txBox="1">
            <a:spLocks/>
          </p:cNvSpPr>
          <p:nvPr/>
        </p:nvSpPr>
        <p:spPr>
          <a:xfrm>
            <a:off x="8901579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129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2" name="Content Placeholder 6">
            <a:extLst>
              <a:ext uri="{FF2B5EF4-FFF2-40B4-BE49-F238E27FC236}">
                <a16:creationId xmlns:a16="http://schemas.microsoft.com/office/drawing/2014/main" id="{8E233F0E-1A48-4F1E-9551-F6C22F3D2D29}"/>
              </a:ext>
            </a:extLst>
          </p:cNvPr>
          <p:cNvSpPr txBox="1">
            <a:spLocks/>
          </p:cNvSpPr>
          <p:nvPr/>
        </p:nvSpPr>
        <p:spPr>
          <a:xfrm>
            <a:off x="9937003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149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87C46A1-8ECA-4248-BEE3-7C527A8B4FE6}"/>
              </a:ext>
            </a:extLst>
          </p:cNvPr>
          <p:cNvSpPr txBox="1"/>
          <p:nvPr/>
        </p:nvSpPr>
        <p:spPr>
          <a:xfrm>
            <a:off x="8901579" y="6132855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SI" dirty="0"/>
              <a:t>male</a:t>
            </a:r>
            <a:endParaRPr lang="sl-SI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56F6D7E-4D0A-4AFC-9094-A01EE578469A}"/>
              </a:ext>
            </a:extLst>
          </p:cNvPr>
          <p:cNvSpPr txBox="1"/>
          <p:nvPr/>
        </p:nvSpPr>
        <p:spPr>
          <a:xfrm>
            <a:off x="9937002" y="6132855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SI" dirty="0"/>
              <a:t>female</a:t>
            </a:r>
            <a:endParaRPr lang="sl-SI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44C07FF-A02A-425D-AEB9-114D83170B4D}"/>
              </a:ext>
            </a:extLst>
          </p:cNvPr>
          <p:cNvSpPr txBox="1"/>
          <p:nvPr/>
        </p:nvSpPr>
        <p:spPr>
          <a:xfrm>
            <a:off x="4884488" y="6137588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SI" dirty="0"/>
              <a:t>male</a:t>
            </a:r>
            <a:endParaRPr lang="sl-SI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F87345F-9B80-4E70-B073-1B883C21866A}"/>
              </a:ext>
            </a:extLst>
          </p:cNvPr>
          <p:cNvSpPr txBox="1"/>
          <p:nvPr/>
        </p:nvSpPr>
        <p:spPr>
          <a:xfrm>
            <a:off x="5919911" y="6137588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SI" dirty="0"/>
              <a:t>female</a:t>
            </a:r>
            <a:endParaRPr lang="sl-SI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69720B2-7E00-4C29-93E3-A46BF4E75D5B}"/>
              </a:ext>
            </a:extLst>
          </p:cNvPr>
          <p:cNvSpPr txBox="1"/>
          <p:nvPr/>
        </p:nvSpPr>
        <p:spPr>
          <a:xfrm>
            <a:off x="1188100" y="6115260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SI" dirty="0"/>
              <a:t>male</a:t>
            </a:r>
            <a:endParaRPr lang="sl-SI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92EEE7D-6E11-466D-97D7-124A7675318E}"/>
              </a:ext>
            </a:extLst>
          </p:cNvPr>
          <p:cNvSpPr txBox="1"/>
          <p:nvPr/>
        </p:nvSpPr>
        <p:spPr>
          <a:xfrm>
            <a:off x="2223523" y="6115260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SI" dirty="0"/>
              <a:t>female</a:t>
            </a:r>
            <a:endParaRPr lang="sl-SI" dirty="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792CAC43-71F3-42C7-AA3B-B29321A09F2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107BC6-6BCC-4D98-886B-673356BBB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collected on 31.12.2024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37794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Linear Graph outline">
            <a:hlinkClick r:id="rId3" action="ppaction://hlinksldjump"/>
            <a:extLst>
              <a:ext uri="{FF2B5EF4-FFF2-40B4-BE49-F238E27FC236}">
                <a16:creationId xmlns:a16="http://schemas.microsoft.com/office/drawing/2014/main" id="{D05BE738-F50B-4DCC-8057-C41F13CAE3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79435" y="240751"/>
            <a:ext cx="506679" cy="50667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B8BBB3A-D83E-4445-83C2-F4B293445898}"/>
              </a:ext>
            </a:extLst>
          </p:cNvPr>
          <p:cNvSpPr/>
          <p:nvPr/>
        </p:nvSpPr>
        <p:spPr>
          <a:xfrm>
            <a:off x="853453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115DBC-71FD-4761-B7EC-EA1C5887C3B3}"/>
              </a:ext>
            </a:extLst>
          </p:cNvPr>
          <p:cNvSpPr/>
          <p:nvPr/>
        </p:nvSpPr>
        <p:spPr>
          <a:xfrm>
            <a:off x="838198" y="4639893"/>
            <a:ext cx="22808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articles in 
</a:t>
            </a:r>
            <a:r>
              <a:rPr lang="en-SI" dirty="0">
                <a:solidFill>
                  <a:srgbClr val="000000"/>
                </a:solidFill>
              </a:rPr>
              <a:t>the top </a:t>
            </a:r>
            <a:r>
              <a:rPr lang="en-US" dirty="0">
                <a:solidFill>
                  <a:srgbClr val="000000"/>
                </a:solidFill>
              </a:rPr>
              <a:t>25% of scientific journals.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80687E-7339-4A8E-A647-0ACF106CF6A7}"/>
              </a:ext>
            </a:extLst>
          </p:cNvPr>
          <p:cNvSpPr/>
          <p:nvPr/>
        </p:nvSpPr>
        <p:spPr>
          <a:xfrm>
            <a:off x="3488425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40</a:t>
            </a:r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61AE7F-B061-40CF-9D3B-E2E209D7CC3D}"/>
              </a:ext>
            </a:extLst>
          </p:cNvPr>
          <p:cNvSpPr/>
          <p:nvPr/>
        </p:nvSpPr>
        <p:spPr>
          <a:xfrm>
            <a:off x="6096000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17</a:t>
            </a:r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79C0A95-29C7-4395-BFB4-5DC4D605227C}"/>
              </a:ext>
            </a:extLst>
          </p:cNvPr>
          <p:cNvSpPr/>
          <p:nvPr/>
        </p:nvSpPr>
        <p:spPr>
          <a:xfrm>
            <a:off x="8646580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ABD168ED-E455-4E22-BC1B-99B7B2D50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51853EC-2661-4CDB-B407-BB84DFD32AC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044605"/>
            <a:ext cx="10515600" cy="3964893"/>
          </a:xfrm>
        </p:spPr>
        <p:txBody>
          <a:bodyPr/>
          <a:lstStyle/>
          <a:p>
            <a:pPr marL="0" indent="0">
              <a:buNone/>
            </a:pPr>
            <a:r>
              <a:rPr lang="sl-SI" sz="1800" dirty="0" err="1">
                <a:solidFill>
                  <a:srgbClr val="000000"/>
                </a:solidFill>
              </a:rPr>
              <a:t>Elsevier</a:t>
            </a:r>
            <a:r>
              <a:rPr lang="sl-SI" sz="1800" dirty="0">
                <a:solidFill>
                  <a:srgbClr val="000000"/>
                </a:solidFill>
              </a:rPr>
              <a:t> </a:t>
            </a:r>
            <a:r>
              <a:rPr lang="sl-SI" sz="1800" dirty="0" err="1">
                <a:solidFill>
                  <a:srgbClr val="000000"/>
                </a:solidFill>
              </a:rPr>
              <a:t>CiteScore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9A657595-1B17-48CB-B14E-D6D92B93B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Data are for 2024, data acquisition 2025, source: </a:t>
            </a:r>
            <a:r>
              <a:rPr lang="en-US" dirty="0" err="1"/>
              <a:t>SciVal</a:t>
            </a:r>
            <a:endParaRPr lang="sl-SI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B1BCF97-4D3F-4C4E-A0E1-3E90F536A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14</a:t>
            </a:fld>
            <a:endParaRPr lang="sl-SI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6A906616-45C6-4784-AAA3-6AFB4FA51EDE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592098" cy="78909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Publication of JSI articles </a:t>
            </a:r>
            <a:r>
              <a:rPr lang="en-SI" dirty="0"/>
              <a:t>in top </a:t>
            </a:r>
            <a:r>
              <a:rPr lang="en-US" dirty="0"/>
              <a:t>scientific journals</a:t>
            </a:r>
            <a:endParaRPr lang="sl-SI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D08D102-0727-4FEF-88BF-EF157AE85FF5}"/>
              </a:ext>
            </a:extLst>
          </p:cNvPr>
          <p:cNvSpPr/>
          <p:nvPr/>
        </p:nvSpPr>
        <p:spPr>
          <a:xfrm>
            <a:off x="8926317" y="1261629"/>
            <a:ext cx="3333078" cy="15158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ACE2BCF-F2EE-4153-93FF-3F44BE462376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1343</a:t>
            </a:r>
          </a:p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publications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7B528C-DAC1-4F4B-A91F-B982F93E0C5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226" y="1501307"/>
            <a:ext cx="958249" cy="105375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9B9E754-3315-AD8E-F0F0-D63F594066A6}"/>
              </a:ext>
            </a:extLst>
          </p:cNvPr>
          <p:cNvSpPr/>
          <p:nvPr/>
        </p:nvSpPr>
        <p:spPr>
          <a:xfrm>
            <a:off x="3488425" y="4656496"/>
            <a:ext cx="22808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articles in 
</a:t>
            </a:r>
            <a:r>
              <a:rPr lang="en-SI" dirty="0">
                <a:solidFill>
                  <a:srgbClr val="000000"/>
                </a:solidFill>
              </a:rPr>
              <a:t>the top 10</a:t>
            </a:r>
            <a:r>
              <a:rPr lang="en-US" dirty="0">
                <a:solidFill>
                  <a:srgbClr val="000000"/>
                </a:solidFill>
              </a:rPr>
              <a:t>% of scientific journals.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3E73FC6-AD4E-889A-8976-03EECD5B3CE0}"/>
              </a:ext>
            </a:extLst>
          </p:cNvPr>
          <p:cNvSpPr/>
          <p:nvPr/>
        </p:nvSpPr>
        <p:spPr>
          <a:xfrm>
            <a:off x="6127370" y="4656496"/>
            <a:ext cx="22808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articles in 
</a:t>
            </a:r>
            <a:r>
              <a:rPr lang="en-SI" dirty="0">
                <a:solidFill>
                  <a:srgbClr val="000000"/>
                </a:solidFill>
              </a:rPr>
              <a:t>the top 5</a:t>
            </a:r>
            <a:r>
              <a:rPr lang="en-US" dirty="0">
                <a:solidFill>
                  <a:srgbClr val="000000"/>
                </a:solidFill>
              </a:rPr>
              <a:t>% of scientific journals.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34F462-F4C9-B3A7-1833-2343729A2B7C}"/>
              </a:ext>
            </a:extLst>
          </p:cNvPr>
          <p:cNvSpPr/>
          <p:nvPr/>
        </p:nvSpPr>
        <p:spPr>
          <a:xfrm>
            <a:off x="8646580" y="4639893"/>
            <a:ext cx="22808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articles in 
</a:t>
            </a:r>
            <a:r>
              <a:rPr lang="en-SI" dirty="0">
                <a:solidFill>
                  <a:srgbClr val="000000"/>
                </a:solidFill>
              </a:rPr>
              <a:t>the top 1</a:t>
            </a:r>
            <a:r>
              <a:rPr lang="en-US" dirty="0">
                <a:solidFill>
                  <a:srgbClr val="000000"/>
                </a:solidFill>
              </a:rPr>
              <a:t>% of scientific journals.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9296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10905CA-F062-4C09-B364-726017378B9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grayscl/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06" y="2291085"/>
            <a:ext cx="2190596" cy="1277848"/>
          </a:xfrm>
          <a:prstGeom prst="rect">
            <a:avLst/>
          </a:prstGeom>
        </p:spPr>
      </p:pic>
      <p:pic>
        <p:nvPicPr>
          <p:cNvPr id="4" name="Graphic 3" descr="Linear Graph outline">
            <a:hlinkClick r:id="rId4" action="ppaction://hlinksldjump"/>
            <a:extLst>
              <a:ext uri="{FF2B5EF4-FFF2-40B4-BE49-F238E27FC236}">
                <a16:creationId xmlns:a16="http://schemas.microsoft.com/office/drawing/2014/main" id="{D05BE738-F50B-4DCC-8057-C41F13CAE3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79435" y="240751"/>
            <a:ext cx="506679" cy="50667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B61AE7F-B061-40CF-9D3B-E2E209D7CC3D}"/>
              </a:ext>
            </a:extLst>
          </p:cNvPr>
          <p:cNvSpPr/>
          <p:nvPr/>
        </p:nvSpPr>
        <p:spPr>
          <a:xfrm>
            <a:off x="782690" y="4441120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6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60,751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128D08-E322-45D8-92DB-B0ABFB19FDE2}"/>
              </a:ext>
            </a:extLst>
          </p:cNvPr>
          <p:cNvSpPr/>
          <p:nvPr/>
        </p:nvSpPr>
        <p:spPr>
          <a:xfrm>
            <a:off x="782689" y="5158526"/>
            <a:ext cx="1644595" cy="643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00"/>
                </a:solidFill>
              </a:rPr>
              <a:t>citations </a:t>
            </a:r>
            <a:r>
              <a:rPr lang="en-SI" dirty="0">
                <a:solidFill>
                  <a:srgbClr val="000000"/>
                </a:solidFill>
              </a:rPr>
              <a:t>of</a:t>
            </a:r>
            <a:r>
              <a:rPr lang="sl-SI" dirty="0">
                <a:solidFill>
                  <a:srgbClr val="000000"/>
                </a:solidFill>
              </a:rPr>
              <a:t> all JSI articles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79C0A95-29C7-4395-BFB4-5DC4D605227C}"/>
              </a:ext>
            </a:extLst>
          </p:cNvPr>
          <p:cNvSpPr/>
          <p:nvPr/>
        </p:nvSpPr>
        <p:spPr>
          <a:xfrm>
            <a:off x="3907164" y="4441120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6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649,667</a:t>
            </a:r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ABD168ED-E455-4E22-BC1B-99B7B2D50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4F076E6-7BC2-4F36-AD6B-16FC08ABB92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016182"/>
            <a:ext cx="10515600" cy="3993317"/>
          </a:xfrm>
        </p:spPr>
        <p:txBody>
          <a:bodyPr/>
          <a:lstStyle/>
          <a:p>
            <a:r>
              <a:rPr lang="sl-SI" sz="1800" dirty="0" err="1">
                <a:solidFill>
                  <a:srgbClr val="000000"/>
                </a:solidFill>
              </a:rPr>
              <a:t>Web</a:t>
            </a:r>
            <a:r>
              <a:rPr lang="sl-SI" sz="1800" dirty="0">
                <a:solidFill>
                  <a:srgbClr val="000000"/>
                </a:solidFill>
              </a:rPr>
              <a:t> of Science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553F8-6FCA-41A1-BFC3-A55190011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are for 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3E3289D-8E89-4615-AFC6-C6AD20EE4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15</a:t>
            </a:fld>
            <a:endParaRPr lang="sl-SI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6A906616-45C6-4784-AAA3-6AFB4FA51EDE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462393" cy="78909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Publication of JSI articles in </a:t>
            </a:r>
            <a:r>
              <a:rPr lang="en-SI" dirty="0"/>
              <a:t>top</a:t>
            </a:r>
            <a:r>
              <a:rPr lang="en-US" dirty="0"/>
              <a:t> scientific journals</a:t>
            </a:r>
            <a:endParaRPr lang="sl-SI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ACE2BCF-F2EE-4153-93FF-3F44BE462376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1069</a:t>
            </a:r>
          </a:p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publications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081BA6-E88D-4CE4-8EF7-7897D3B81236}"/>
              </a:ext>
            </a:extLst>
          </p:cNvPr>
          <p:cNvSpPr txBox="1"/>
          <p:nvPr/>
        </p:nvSpPr>
        <p:spPr>
          <a:xfrm>
            <a:off x="3967781" y="6412013"/>
            <a:ext cx="37167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Data are </a:t>
            </a:r>
            <a:r>
              <a:rPr lang="sl-SI" sz="1100" dirty="0" err="1">
                <a:solidFill>
                  <a:schemeClr val="bg1">
                    <a:lumMod val="50000"/>
                  </a:schemeClr>
                </a:solidFill>
              </a:rPr>
              <a:t>for</a:t>
            </a: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 2000–2024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7DFD72A-4C2E-42DB-94AF-5C8264CEF0B1}"/>
              </a:ext>
            </a:extLst>
          </p:cNvPr>
          <p:cNvSpPr/>
          <p:nvPr/>
        </p:nvSpPr>
        <p:spPr>
          <a:xfrm>
            <a:off x="8842300" y="4441120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1069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11F930A-D8B9-49F9-AD28-ACB3B02C7ECF}"/>
              </a:ext>
            </a:extLst>
          </p:cNvPr>
          <p:cNvSpPr/>
          <p:nvPr/>
        </p:nvSpPr>
        <p:spPr>
          <a:xfrm>
            <a:off x="8842300" y="5158525"/>
            <a:ext cx="22808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Number of published JSI articles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E58A75C-5EA5-4C86-A44F-8A415352A200}"/>
              </a:ext>
            </a:extLst>
          </p:cNvPr>
          <p:cNvSpPr txBox="1"/>
          <p:nvPr/>
        </p:nvSpPr>
        <p:spPr>
          <a:xfrm>
            <a:off x="8926317" y="6412013"/>
            <a:ext cx="37167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Data are </a:t>
            </a:r>
            <a:r>
              <a:rPr lang="sl-SI" sz="1100" dirty="0" err="1">
                <a:solidFill>
                  <a:schemeClr val="bg1">
                    <a:lumMod val="50000"/>
                  </a:schemeClr>
                </a:solidFill>
              </a:rPr>
              <a:t>for</a:t>
            </a: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 2024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509F6AD-17D3-49D4-9638-D9C1C23DBFB9}"/>
              </a:ext>
            </a:extLst>
          </p:cNvPr>
          <p:cNvSpPr/>
          <p:nvPr/>
        </p:nvSpPr>
        <p:spPr>
          <a:xfrm>
            <a:off x="868103" y="3671255"/>
            <a:ext cx="647222" cy="647222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138D017-BB84-49DB-85AF-99E10B3FE394}"/>
              </a:ext>
            </a:extLst>
          </p:cNvPr>
          <p:cNvSpPr/>
          <p:nvPr/>
        </p:nvSpPr>
        <p:spPr>
          <a:xfrm>
            <a:off x="943602" y="3536614"/>
            <a:ext cx="5009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solidFill>
                  <a:schemeClr val="bg1"/>
                </a:solidFill>
                <a:latin typeface="Avenir Book" panose="02000503020000020003" pitchFamily="2" charset="0"/>
                <a:ea typeface="Tahoma" panose="020B0604030504040204" pitchFamily="34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C8E29B9-D829-4529-815E-31E800F8A74F}"/>
              </a:ext>
            </a:extLst>
          </p:cNvPr>
          <p:cNvSpPr/>
          <p:nvPr/>
        </p:nvSpPr>
        <p:spPr>
          <a:xfrm>
            <a:off x="4004389" y="3690965"/>
            <a:ext cx="647222" cy="647222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835D580-EBC1-43F4-8562-39C2D430D0A2}"/>
              </a:ext>
            </a:extLst>
          </p:cNvPr>
          <p:cNvSpPr/>
          <p:nvPr/>
        </p:nvSpPr>
        <p:spPr>
          <a:xfrm>
            <a:off x="4079888" y="3556324"/>
            <a:ext cx="5009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solidFill>
                  <a:schemeClr val="bg1"/>
                </a:solidFill>
                <a:latin typeface="Avenir Book" panose="02000503020000020003" pitchFamily="2" charset="0"/>
                <a:ea typeface="Tahoma" panose="020B0604030504040204" pitchFamily="34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CB22D84-D984-4BA3-B4BD-051E3F8559D7}"/>
              </a:ext>
            </a:extLst>
          </p:cNvPr>
          <p:cNvSpPr/>
          <p:nvPr/>
        </p:nvSpPr>
        <p:spPr>
          <a:xfrm>
            <a:off x="8926317" y="3688687"/>
            <a:ext cx="647222" cy="6472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37" name="Graphic 36">
            <a:extLst>
              <a:ext uri="{FF2B5EF4-FFF2-40B4-BE49-F238E27FC236}">
                <a16:creationId xmlns:a16="http://schemas.microsoft.com/office/drawing/2014/main" id="{97C33F77-B76D-463E-ABAE-A78BA9FF27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08999" y="3818445"/>
            <a:ext cx="281857" cy="375809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FEE8A2B9-0166-45D6-97D6-929DE1FC6747}"/>
              </a:ext>
            </a:extLst>
          </p:cNvPr>
          <p:cNvSpPr/>
          <p:nvPr/>
        </p:nvSpPr>
        <p:spPr>
          <a:xfrm>
            <a:off x="6244878" y="1258279"/>
            <a:ext cx="2489171" cy="15158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986C674-8D24-4C2F-AB95-C7A5B078464F}"/>
              </a:ext>
            </a:extLst>
          </p:cNvPr>
          <p:cNvSpPr/>
          <p:nvPr/>
        </p:nvSpPr>
        <p:spPr>
          <a:xfrm>
            <a:off x="6391521" y="139516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60,751</a:t>
            </a:r>
          </a:p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citations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C25444F-5A06-FC01-6DB9-496633885AE2}"/>
              </a:ext>
            </a:extLst>
          </p:cNvPr>
          <p:cNvSpPr/>
          <p:nvPr/>
        </p:nvSpPr>
        <p:spPr>
          <a:xfrm>
            <a:off x="3967781" y="5181770"/>
            <a:ext cx="1644595" cy="643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00"/>
                </a:solidFill>
              </a:rPr>
              <a:t>citations </a:t>
            </a:r>
            <a:r>
              <a:rPr lang="en-SI" dirty="0">
                <a:solidFill>
                  <a:srgbClr val="000000"/>
                </a:solidFill>
              </a:rPr>
              <a:t>of</a:t>
            </a:r>
            <a:r>
              <a:rPr lang="sl-SI" dirty="0">
                <a:solidFill>
                  <a:srgbClr val="000000"/>
                </a:solidFill>
              </a:rPr>
              <a:t> all JSI articles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471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869F3D5-C539-4816-BF32-5E2E502A5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Project</a:t>
            </a:r>
            <a:r>
              <a:rPr lang="en-SI" dirty="0"/>
              <a:t>s</a:t>
            </a:r>
            <a:endParaRPr lang="sl-S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63DAB89-225B-4024-AFD5-18119C699D70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Number of all projects in 202</a:t>
            </a:r>
            <a:r>
              <a:rPr lang="sl-SI" dirty="0"/>
              <a:t>4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F25F3-DC76-4280-A7F0-3D55B65D2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are for 2024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D72025-617D-42C7-B792-A3F5897A4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16</a:t>
            </a:fld>
            <a:endParaRPr lang="sl-SI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57C0E1C-D867-4F51-B14F-6FE31A5F1F33}"/>
              </a:ext>
            </a:extLst>
          </p:cNvPr>
          <p:cNvSpPr/>
          <p:nvPr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86AC734-BE82-4F47-8CAA-7CB88D6682D1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769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proj</a:t>
            </a:r>
            <a:r>
              <a:rPr lang="en-SI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ects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4A5BFA-4F04-4BDB-880F-0A3FC4FBFB68}"/>
              </a:ext>
            </a:extLst>
          </p:cNvPr>
          <p:cNvSpPr/>
          <p:nvPr/>
        </p:nvSpPr>
        <p:spPr>
          <a:xfrm>
            <a:off x="853453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295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C73FBA-8779-42FD-ADE4-76CEB7FDF9B9}"/>
              </a:ext>
            </a:extLst>
          </p:cNvPr>
          <p:cNvSpPr/>
          <p:nvPr/>
        </p:nvSpPr>
        <p:spPr>
          <a:xfrm>
            <a:off x="838198" y="4639893"/>
            <a:ext cx="24479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projects financed by the </a:t>
            </a:r>
            <a:r>
              <a:rPr lang="en-SI" dirty="0"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lang="en-US" dirty="0" err="1">
                <a:ea typeface="Tahoma" panose="020B0604030504040204" pitchFamily="34" charset="0"/>
                <a:cs typeface="Tahoma" panose="020B0604030504040204" pitchFamily="34" charset="0"/>
              </a:rPr>
              <a:t>ational</a:t>
            </a:r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SI" dirty="0"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lang="en-US" dirty="0" err="1">
                <a:ea typeface="Tahoma" panose="020B0604030504040204" pitchFamily="34" charset="0"/>
                <a:cs typeface="Tahoma" panose="020B0604030504040204" pitchFamily="34" charset="0"/>
              </a:rPr>
              <a:t>gency</a:t>
            </a:r>
            <a:r>
              <a:rPr lang="en-SI" dirty="0"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b="1" dirty="0"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lang="en-SI" b="1" dirty="0">
                <a:ea typeface="Tahoma" panose="020B0604030504040204" pitchFamily="34" charset="0"/>
                <a:cs typeface="Tahoma" panose="020B0604030504040204" pitchFamily="34" charset="0"/>
              </a:rPr>
              <a:t>RIS</a:t>
            </a:r>
            <a:endParaRPr lang="sl-SI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181C9D-2517-45BB-8C95-93824AC45AE7}"/>
              </a:ext>
            </a:extLst>
          </p:cNvPr>
          <p:cNvSpPr/>
          <p:nvPr/>
        </p:nvSpPr>
        <p:spPr>
          <a:xfrm>
            <a:off x="3593289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160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185652F-0A8B-483A-A32D-1BFFCC15B6CE}"/>
              </a:ext>
            </a:extLst>
          </p:cNvPr>
          <p:cNvSpPr/>
          <p:nvPr/>
        </p:nvSpPr>
        <p:spPr>
          <a:xfrm>
            <a:off x="3599867" y="4639893"/>
            <a:ext cx="23735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projects financed by different </a:t>
            </a:r>
            <a:r>
              <a:rPr lang="en-US" b="1" dirty="0">
                <a:ea typeface="Tahoma" panose="020B0604030504040204" pitchFamily="34" charset="0"/>
                <a:cs typeface="Tahoma" panose="020B0604030504040204" pitchFamily="34" charset="0"/>
              </a:rPr>
              <a:t>European Union </a:t>
            </a:r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schemes</a:t>
            </a:r>
            <a:endParaRPr lang="sl-SI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8D71A93-D78B-4D0E-B785-8D60131B3D31}"/>
              </a:ext>
            </a:extLst>
          </p:cNvPr>
          <p:cNvSpPr/>
          <p:nvPr/>
        </p:nvSpPr>
        <p:spPr>
          <a:xfrm>
            <a:off x="6333125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157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04DE150-DB03-49AB-A3E2-66CD344F4157}"/>
              </a:ext>
            </a:extLst>
          </p:cNvPr>
          <p:cNvSpPr/>
          <p:nvPr/>
        </p:nvSpPr>
        <p:spPr>
          <a:xfrm>
            <a:off x="6333124" y="4639893"/>
            <a:ext cx="23648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b="1" dirty="0">
                <a:ea typeface="Tahoma" panose="020B0604030504040204" pitchFamily="34" charset="0"/>
                <a:cs typeface="Tahoma" panose="020B0604030504040204" pitchFamily="34" charset="0"/>
              </a:rPr>
              <a:t>market</a:t>
            </a:r>
            <a:r>
              <a:rPr lang="sl-SI" b="1" dirty="0">
                <a:ea typeface="Tahoma" panose="020B0604030504040204" pitchFamily="34" charset="0"/>
                <a:cs typeface="Tahoma" panose="020B0604030504040204" pitchFamily="34" charset="0"/>
              </a:rPr>
              <a:t> projects</a:t>
            </a:r>
            <a:r>
              <a:rPr lang="en-SI" dirty="0"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
domestic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B8A3D6F-976F-4942-B982-8EF48FA04FF7}"/>
              </a:ext>
            </a:extLst>
          </p:cNvPr>
          <p:cNvSpPr/>
          <p:nvPr/>
        </p:nvSpPr>
        <p:spPr>
          <a:xfrm>
            <a:off x="9072960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157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886B796-C043-4AE6-B011-A7EA026C747C}"/>
              </a:ext>
            </a:extLst>
          </p:cNvPr>
          <p:cNvSpPr/>
          <p:nvPr/>
        </p:nvSpPr>
        <p:spPr>
          <a:xfrm>
            <a:off x="9057706" y="4639893"/>
            <a:ext cx="26766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b="1" dirty="0">
                <a:ea typeface="Tahoma" panose="020B0604030504040204" pitchFamily="34" charset="0"/>
                <a:cs typeface="Tahoma" panose="020B0604030504040204" pitchFamily="34" charset="0"/>
              </a:rPr>
              <a:t>market</a:t>
            </a:r>
            <a:r>
              <a:rPr lang="sl-SI" b="1" dirty="0">
                <a:ea typeface="Tahoma" panose="020B0604030504040204" pitchFamily="34" charset="0"/>
                <a:cs typeface="Tahoma" panose="020B0604030504040204" pitchFamily="34" charset="0"/>
              </a:rPr>
              <a:t> projects</a:t>
            </a:r>
            <a:r>
              <a:rPr lang="en-SI" dirty="0"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
international</a:t>
            </a:r>
          </a:p>
        </p:txBody>
      </p:sp>
    </p:spTree>
    <p:extLst>
      <p:ext uri="{BB962C8B-B14F-4D97-AF65-F5344CB8AC3E}">
        <p14:creationId xmlns:p14="http://schemas.microsoft.com/office/powerpoint/2010/main" val="1846349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C06CB92-E9CB-4707-BBAD-8E8AA7B01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5171440" cy="441519"/>
          </a:xfrm>
        </p:spPr>
        <p:txBody>
          <a:bodyPr/>
          <a:lstStyle/>
          <a:p>
            <a:r>
              <a:rPr lang="en-SI" dirty="0"/>
              <a:t>The </a:t>
            </a:r>
            <a:r>
              <a:rPr lang="en-US" dirty="0"/>
              <a:t>Institute and </a:t>
            </a:r>
            <a:r>
              <a:rPr lang="en-SI" dirty="0"/>
              <a:t>the </a:t>
            </a:r>
            <a:r>
              <a:rPr lang="en-US" dirty="0"/>
              <a:t>European Research Council (ERC)</a:t>
            </a:r>
            <a:br>
              <a:rPr lang="sl-SI" dirty="0"/>
            </a:br>
            <a:endParaRPr lang="sl-S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FD05621-4A18-451F-B337-C0BAA5BC253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994581"/>
            <a:ext cx="10515600" cy="4029421"/>
          </a:xfrm>
        </p:spPr>
        <p:txBody>
          <a:bodyPr/>
          <a:lstStyle/>
          <a:p>
            <a:r>
              <a:rPr lang="en-SI" dirty="0"/>
              <a:t>The </a:t>
            </a:r>
            <a:r>
              <a:rPr lang="en-US" dirty="0"/>
              <a:t>JSI is proud of all </a:t>
            </a:r>
            <a:r>
              <a:rPr lang="en-SI" dirty="0"/>
              <a:t>its </a:t>
            </a:r>
            <a:r>
              <a:rPr lang="en-US" dirty="0"/>
              <a:t>ERC project</a:t>
            </a:r>
            <a:r>
              <a:rPr lang="en-SI" dirty="0"/>
              <a:t> grantee</a:t>
            </a:r>
            <a:r>
              <a:rPr lang="en-US" dirty="0"/>
              <a:t>s</a:t>
            </a:r>
            <a:endParaRPr lang="sl-SI" dirty="0"/>
          </a:p>
          <a:p>
            <a:endParaRPr lang="sl-SI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D63F59-2A65-47DF-B5D6-BA463402D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17</a:t>
            </a:fld>
            <a:endParaRPr lang="sl-SI"/>
          </a:p>
        </p:txBody>
      </p:sp>
      <p:sp>
        <p:nvSpPr>
          <p:cNvPr id="37" name="Content Placeholder 6">
            <a:extLst>
              <a:ext uri="{FF2B5EF4-FFF2-40B4-BE49-F238E27FC236}">
                <a16:creationId xmlns:a16="http://schemas.microsoft.com/office/drawing/2014/main" id="{A9957765-522B-4803-809D-C9A81FF8D15E}"/>
              </a:ext>
            </a:extLst>
          </p:cNvPr>
          <p:cNvSpPr txBox="1">
            <a:spLocks/>
          </p:cNvSpPr>
          <p:nvPr/>
        </p:nvSpPr>
        <p:spPr>
          <a:xfrm>
            <a:off x="1219992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161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9" name="Content Placeholder 6">
            <a:extLst>
              <a:ext uri="{FF2B5EF4-FFF2-40B4-BE49-F238E27FC236}">
                <a16:creationId xmlns:a16="http://schemas.microsoft.com/office/drawing/2014/main" id="{5A74B9C4-D8F6-41F2-B3DF-6960693914DE}"/>
              </a:ext>
            </a:extLst>
          </p:cNvPr>
          <p:cNvSpPr txBox="1">
            <a:spLocks/>
          </p:cNvSpPr>
          <p:nvPr/>
        </p:nvSpPr>
        <p:spPr>
          <a:xfrm>
            <a:off x="4846315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251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6D6512E2-EDA5-49CB-93A4-2406D3EB9776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ERC</a:t>
            </a:r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projects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0FAB85EA-7BF4-4692-BE94-F1D89AFC1E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21205" y="3174780"/>
            <a:ext cx="2487323" cy="248732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F72ECAC-4ECE-41D4-93B7-FED5CC545F46}"/>
              </a:ext>
            </a:extLst>
          </p:cNvPr>
          <p:cNvSpPr txBox="1"/>
          <p:nvPr/>
        </p:nvSpPr>
        <p:spPr>
          <a:xfrm>
            <a:off x="2145594" y="2298504"/>
            <a:ext cx="5941393" cy="3558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D. Mihailović </a:t>
            </a:r>
            <a:r>
              <a:rPr lang="sl-SI" sz="1600" dirty="0"/>
              <a:t>	ERC-2012-AdG 	TRAJECTORY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D. Mihailović </a:t>
            </a:r>
            <a:r>
              <a:rPr lang="sl-SI" sz="1600" dirty="0"/>
              <a:t>	ERC-2017-PoC 	Umem4QC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M. Humar </a:t>
            </a:r>
            <a:r>
              <a:rPr lang="sl-SI" sz="1600" dirty="0"/>
              <a:t>		ERC-2019-StG 	</a:t>
            </a:r>
            <a:r>
              <a:rPr lang="sl-SI" sz="1600" dirty="0" err="1"/>
              <a:t>Cell-Lasers</a:t>
            </a:r>
            <a:r>
              <a:rPr lang="sl-SI" sz="1600" dirty="0"/>
              <a:t>		</a:t>
            </a:r>
            <a:r>
              <a:rPr lang="sl-SI" sz="1600" b="1" dirty="0"/>
              <a:t>P. Križan </a:t>
            </a:r>
            <a:r>
              <a:rPr lang="sl-SI" sz="1600" dirty="0"/>
              <a:t>		ERC-2019-AdG 	FAIME		</a:t>
            </a:r>
            <a:r>
              <a:rPr lang="sl-SI" sz="1600" b="1" dirty="0"/>
              <a:t>I. Muševič </a:t>
            </a:r>
            <a:r>
              <a:rPr lang="sl-SI" sz="1600" dirty="0"/>
              <a:t>		ERC-2019-AdG 	LOGOS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M. Lozinšek </a:t>
            </a:r>
            <a:r>
              <a:rPr lang="sl-SI" sz="1600" dirty="0"/>
              <a:t>	ERC-2020-StG 	</a:t>
            </a:r>
            <a:r>
              <a:rPr lang="sl-SI" sz="1600" dirty="0" err="1"/>
              <a:t>HiPeR</a:t>
            </a:r>
            <a:r>
              <a:rPr lang="sl-SI" sz="1600" dirty="0"/>
              <a:t>-F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P. Križan </a:t>
            </a:r>
            <a:r>
              <a:rPr lang="sl-SI" sz="1600" dirty="0"/>
              <a:t>		ERC-2022-PoC 	</a:t>
            </a:r>
            <a:r>
              <a:rPr lang="sl-SI" sz="1600" dirty="0" err="1"/>
              <a:t>CherPET</a:t>
            </a:r>
            <a:r>
              <a:rPr lang="sl-SI" sz="1600" dirty="0"/>
              <a:t>		</a:t>
            </a:r>
            <a:r>
              <a:rPr lang="sl-SI" sz="1600" b="1" dirty="0"/>
              <a:t>Z. Lenarčič </a:t>
            </a:r>
            <a:r>
              <a:rPr lang="sl-SI" sz="1600" dirty="0"/>
              <a:t>		ERC-2022-StG 	</a:t>
            </a:r>
            <a:r>
              <a:rPr lang="sl-SI" sz="1600" dirty="0" err="1"/>
              <a:t>DrumS</a:t>
            </a:r>
            <a:endParaRPr lang="sl-SI" sz="1600" dirty="0"/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dirty="0">
                <a:latin typeface="+mj-lt"/>
              </a:rPr>
              <a:t>L. Vidmar</a:t>
            </a:r>
            <a:r>
              <a:rPr lang="sl-SI" sz="1600" dirty="0"/>
              <a:t>		</a:t>
            </a:r>
            <a:r>
              <a:rPr lang="sl-SI" sz="1600" dirty="0">
                <a:effectLst/>
              </a:rPr>
              <a:t>ERC-2023-CoG</a:t>
            </a:r>
            <a:r>
              <a:rPr lang="sl-SI" sz="1600" dirty="0"/>
              <a:t>	</a:t>
            </a:r>
            <a:r>
              <a:rPr lang="sl-SI" sz="1600" dirty="0" err="1">
                <a:effectLst/>
              </a:rPr>
              <a:t>Boundary</a:t>
            </a:r>
            <a:r>
              <a:rPr lang="sl-SI" sz="1600" dirty="0"/>
              <a:t>		</a:t>
            </a:r>
            <a:r>
              <a:rPr lang="sl-SI" sz="1600" dirty="0">
                <a:latin typeface="+mj-lt"/>
              </a:rPr>
              <a:t>D. Mihailović </a:t>
            </a:r>
            <a:r>
              <a:rPr lang="sl-SI" sz="1600" dirty="0"/>
              <a:t>	ERC-2023-AdG 	HIMMS 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dirty="0">
                <a:latin typeface="+mj-lt"/>
              </a:rPr>
              <a:t>Matjaž Humar	</a:t>
            </a:r>
            <a:r>
              <a:rPr lang="sl-SI" sz="1600" dirty="0"/>
              <a:t>ERC-2024-POC	</a:t>
            </a:r>
            <a:r>
              <a:rPr lang="sl-SI" sz="1600" dirty="0" err="1"/>
              <a:t>EdibleLasers</a:t>
            </a:r>
            <a:r>
              <a:rPr lang="sl-SI" sz="1600" dirty="0"/>
              <a:t>	</a:t>
            </a:r>
            <a:r>
              <a:rPr lang="sl-SI" sz="1600" dirty="0">
                <a:latin typeface="+mj-lt"/>
              </a:rPr>
              <a:t>Matjaž Humar	</a:t>
            </a:r>
            <a:r>
              <a:rPr lang="sl-SI" sz="1600" dirty="0"/>
              <a:t>ERC-2024-CoG	</a:t>
            </a:r>
            <a:r>
              <a:rPr lang="sl-SI" sz="1600" dirty="0" err="1"/>
              <a:t>SoftQuanta</a:t>
            </a:r>
            <a:r>
              <a:rPr lang="sl-SI" sz="1600" dirty="0"/>
              <a:t>	</a:t>
            </a:r>
            <a:r>
              <a:rPr lang="sl-SI" sz="1600" dirty="0" err="1">
                <a:latin typeface="+mj-lt"/>
              </a:rPr>
              <a:t>Andrii</a:t>
            </a:r>
            <a:r>
              <a:rPr lang="sl-SI" sz="1600" dirty="0">
                <a:latin typeface="+mj-lt"/>
              </a:rPr>
              <a:t> </a:t>
            </a:r>
            <a:r>
              <a:rPr lang="sl-SI" sz="1600" dirty="0" err="1">
                <a:latin typeface="+mj-lt"/>
              </a:rPr>
              <a:t>Tykhonov</a:t>
            </a:r>
            <a:r>
              <a:rPr lang="sl-SI" sz="1600" dirty="0">
                <a:latin typeface="+mj-lt"/>
              </a:rPr>
              <a:t> 	</a:t>
            </a:r>
            <a:r>
              <a:rPr lang="sl-SI" sz="1600" dirty="0"/>
              <a:t>ERC-2024-CoG 	</a:t>
            </a:r>
            <a:r>
              <a:rPr lang="sl-SI" sz="1600" dirty="0" err="1"/>
              <a:t>PeVGALAXY</a:t>
            </a:r>
            <a:endParaRPr lang="sl-SI" sz="16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48E31A-56B0-42A8-8C24-CE3694EDD9F4}"/>
              </a:ext>
            </a:extLst>
          </p:cNvPr>
          <p:cNvSpPr txBox="1"/>
          <p:nvPr/>
        </p:nvSpPr>
        <p:spPr>
          <a:xfrm>
            <a:off x="838199" y="2298504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2012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61EFE0E-CA71-4229-9A84-4E38A1DE2DAB}"/>
              </a:ext>
            </a:extLst>
          </p:cNvPr>
          <p:cNvSpPr txBox="1"/>
          <p:nvPr/>
        </p:nvSpPr>
        <p:spPr>
          <a:xfrm>
            <a:off x="838199" y="3032209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2019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7576465-CCFD-4C0A-BE6A-27B849CC0D4B}"/>
              </a:ext>
            </a:extLst>
          </p:cNvPr>
          <p:cNvSpPr txBox="1"/>
          <p:nvPr/>
        </p:nvSpPr>
        <p:spPr>
          <a:xfrm>
            <a:off x="838199" y="2586023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2017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4C32B51-7C17-443A-904B-C838CE66D055}"/>
              </a:ext>
            </a:extLst>
          </p:cNvPr>
          <p:cNvSpPr txBox="1"/>
          <p:nvPr/>
        </p:nvSpPr>
        <p:spPr>
          <a:xfrm>
            <a:off x="838199" y="4578239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2023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ED88A6A-7A98-4F1E-A8C2-A59AD0F00A9B}"/>
              </a:ext>
            </a:extLst>
          </p:cNvPr>
          <p:cNvSpPr txBox="1"/>
          <p:nvPr/>
        </p:nvSpPr>
        <p:spPr>
          <a:xfrm>
            <a:off x="840524" y="5226873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2024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E826FF-EA56-4477-B4FB-E544730B5999}"/>
              </a:ext>
            </a:extLst>
          </p:cNvPr>
          <p:cNvSpPr txBox="1"/>
          <p:nvPr/>
        </p:nvSpPr>
        <p:spPr>
          <a:xfrm>
            <a:off x="838199" y="3596188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2020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EC5435D-0A89-4546-A348-A60239F40D65}"/>
              </a:ext>
            </a:extLst>
          </p:cNvPr>
          <p:cNvSpPr txBox="1"/>
          <p:nvPr/>
        </p:nvSpPr>
        <p:spPr>
          <a:xfrm>
            <a:off x="838199" y="4055689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2022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031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BA7BF5-1334-4DAA-B690-6BB086251EA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3123243" cy="4353104"/>
          </a:xfrm>
        </p:spPr>
        <p:txBody>
          <a:bodyPr/>
          <a:lstStyle/>
          <a:p>
            <a:r>
              <a:rPr lang="en-US" dirty="0"/>
              <a:t>Number of </a:t>
            </a:r>
            <a:r>
              <a:rPr lang="en-US" dirty="0" err="1"/>
              <a:t>programmes</a:t>
            </a:r>
            <a:r>
              <a:rPr lang="en-US" dirty="0"/>
              <a:t> by policy area in 202</a:t>
            </a:r>
            <a:r>
              <a:rPr lang="sl-SI" dirty="0"/>
              <a:t>4</a:t>
            </a:r>
          </a:p>
          <a:p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869F3D5-C539-4816-BF32-5E2E502A5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Research</a:t>
            </a:r>
            <a:r>
              <a:rPr lang="sl-SI" dirty="0"/>
              <a:t> program</a:t>
            </a:r>
            <a:r>
              <a:rPr lang="en-SI" dirty="0" err="1"/>
              <a:t>mes</a:t>
            </a:r>
            <a:endParaRPr lang="sl-SI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FA981B-69BF-41D1-8AF2-07BF4CC74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18</a:t>
            </a:fld>
            <a:endParaRPr lang="sl-SI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86AC734-BE82-4F47-8CAA-7CB88D6682D1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46</a:t>
            </a:r>
          </a:p>
          <a:p>
            <a:r>
              <a:rPr lang="sl-SI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research</a:t>
            </a:r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program</a:t>
            </a:r>
            <a:r>
              <a:rPr lang="en-SI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mes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228630F-8801-4C3B-8E03-F4896403242C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alphaModFix amt="42000"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60609" y="1583614"/>
            <a:ext cx="2399943" cy="518144"/>
          </a:xfrm>
          <a:prstGeom prst="rect">
            <a:avLst/>
          </a:prstGeom>
        </p:spPr>
      </p:pic>
      <p:sp>
        <p:nvSpPr>
          <p:cNvPr id="24" name="Content Placeholder 6">
            <a:extLst>
              <a:ext uri="{FF2B5EF4-FFF2-40B4-BE49-F238E27FC236}">
                <a16:creationId xmlns:a16="http://schemas.microsoft.com/office/drawing/2014/main" id="{579127E3-7E22-4442-94FA-8DEAAB953B14}"/>
              </a:ext>
            </a:extLst>
          </p:cNvPr>
          <p:cNvSpPr txBox="1">
            <a:spLocks/>
          </p:cNvSpPr>
          <p:nvPr/>
        </p:nvSpPr>
        <p:spPr>
          <a:xfrm>
            <a:off x="897939" y="2576769"/>
            <a:ext cx="2488676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b="1"/>
              <a:t>Electronics and Information Technologies</a:t>
            </a:r>
            <a:endParaRPr lang="en-GB" dirty="0"/>
          </a:p>
        </p:txBody>
      </p:sp>
      <p:sp>
        <p:nvSpPr>
          <p:cNvPr id="25" name="Content Placeholder 6">
            <a:extLst>
              <a:ext uri="{FF2B5EF4-FFF2-40B4-BE49-F238E27FC236}">
                <a16:creationId xmlns:a16="http://schemas.microsoft.com/office/drawing/2014/main" id="{6E63F92E-6A5A-45FF-99F6-17D30848D9D3}"/>
              </a:ext>
            </a:extLst>
          </p:cNvPr>
          <p:cNvSpPr txBox="1">
            <a:spLocks/>
          </p:cNvSpPr>
          <p:nvPr/>
        </p:nvSpPr>
        <p:spPr>
          <a:xfrm>
            <a:off x="3632722" y="2576769"/>
            <a:ext cx="213147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/>
              <a:t>Physics, nuclear engineering and energy</a:t>
            </a:r>
            <a:endParaRPr lang="en-GB" sz="1800" dirty="0"/>
          </a:p>
        </p:txBody>
      </p:sp>
      <p:sp>
        <p:nvSpPr>
          <p:cNvPr id="26" name="Content Placeholder 6">
            <a:extLst>
              <a:ext uri="{FF2B5EF4-FFF2-40B4-BE49-F238E27FC236}">
                <a16:creationId xmlns:a16="http://schemas.microsoft.com/office/drawing/2014/main" id="{1E45E5AE-ADBA-4470-A4B0-A00E1C34E0A5}"/>
              </a:ext>
            </a:extLst>
          </p:cNvPr>
          <p:cNvSpPr txBox="1">
            <a:spLocks/>
          </p:cNvSpPr>
          <p:nvPr/>
        </p:nvSpPr>
        <p:spPr>
          <a:xfrm>
            <a:off x="6186335" y="2584468"/>
            <a:ext cx="213147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/>
              <a:t>Chemistry, biochemistry, materials and environment</a:t>
            </a:r>
            <a:endParaRPr lang="en-GB" sz="18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4746C7B-DB98-4DE2-88F8-6827910CC32E}"/>
              </a:ext>
            </a:extLst>
          </p:cNvPr>
          <p:cNvSpPr/>
          <p:nvPr/>
        </p:nvSpPr>
        <p:spPr>
          <a:xfrm>
            <a:off x="935243" y="4952999"/>
            <a:ext cx="659876" cy="10564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ACE574C-EC87-4BE8-A8CD-19BDD44122F1}"/>
              </a:ext>
            </a:extLst>
          </p:cNvPr>
          <p:cNvSpPr/>
          <p:nvPr/>
        </p:nvSpPr>
        <p:spPr>
          <a:xfrm>
            <a:off x="3632722" y="3429000"/>
            <a:ext cx="659876" cy="25804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873D133-577B-4923-B57E-89D51C29F20D}"/>
              </a:ext>
            </a:extLst>
          </p:cNvPr>
          <p:cNvSpPr/>
          <p:nvPr/>
        </p:nvSpPr>
        <p:spPr>
          <a:xfrm>
            <a:off x="6330201" y="4351096"/>
            <a:ext cx="659876" cy="1658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FA8D43-2052-4BAD-BD82-0C9861B3F1B6}"/>
              </a:ext>
            </a:extLst>
          </p:cNvPr>
          <p:cNvSpPr/>
          <p:nvPr/>
        </p:nvSpPr>
        <p:spPr>
          <a:xfrm>
            <a:off x="7081066" y="5252719"/>
            <a:ext cx="659876" cy="756775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7522861-F78D-4C2C-AB5E-A1B086B3760D}"/>
              </a:ext>
            </a:extLst>
          </p:cNvPr>
          <p:cNvSpPr/>
          <p:nvPr/>
        </p:nvSpPr>
        <p:spPr>
          <a:xfrm>
            <a:off x="4383587" y="5252720"/>
            <a:ext cx="659876" cy="756775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7232292-009C-4096-8E24-A7E9B7DC0B25}"/>
              </a:ext>
            </a:extLst>
          </p:cNvPr>
          <p:cNvSpPr/>
          <p:nvPr/>
        </p:nvSpPr>
        <p:spPr>
          <a:xfrm>
            <a:off x="1686108" y="5867400"/>
            <a:ext cx="659876" cy="142095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7" name="Content Placeholder 6">
            <a:extLst>
              <a:ext uri="{FF2B5EF4-FFF2-40B4-BE49-F238E27FC236}">
                <a16:creationId xmlns:a16="http://schemas.microsoft.com/office/drawing/2014/main" id="{F0317ADB-9D76-46D9-9D68-D6AE637B3EA5}"/>
              </a:ext>
            </a:extLst>
          </p:cNvPr>
          <p:cNvSpPr txBox="1">
            <a:spLocks/>
          </p:cNvSpPr>
          <p:nvPr/>
        </p:nvSpPr>
        <p:spPr>
          <a:xfrm>
            <a:off x="935242" y="5599935"/>
            <a:ext cx="659877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7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8" name="Content Placeholder 6">
            <a:extLst>
              <a:ext uri="{FF2B5EF4-FFF2-40B4-BE49-F238E27FC236}">
                <a16:creationId xmlns:a16="http://schemas.microsoft.com/office/drawing/2014/main" id="{08F74434-CFC3-49DE-A8F9-1CF728C49BD3}"/>
              </a:ext>
            </a:extLst>
          </p:cNvPr>
          <p:cNvSpPr txBox="1">
            <a:spLocks/>
          </p:cNvSpPr>
          <p:nvPr/>
        </p:nvSpPr>
        <p:spPr>
          <a:xfrm>
            <a:off x="1686108" y="5599935"/>
            <a:ext cx="659876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/>
              <a:t>1</a:t>
            </a:r>
            <a:endParaRPr lang="en-GB" dirty="0"/>
          </a:p>
        </p:txBody>
      </p:sp>
      <p:sp>
        <p:nvSpPr>
          <p:cNvPr id="39" name="Content Placeholder 6">
            <a:extLst>
              <a:ext uri="{FF2B5EF4-FFF2-40B4-BE49-F238E27FC236}">
                <a16:creationId xmlns:a16="http://schemas.microsoft.com/office/drawing/2014/main" id="{310A1C2C-00CD-4D4A-BDBD-3AD39519D30C}"/>
              </a:ext>
            </a:extLst>
          </p:cNvPr>
          <p:cNvSpPr txBox="1">
            <a:spLocks/>
          </p:cNvSpPr>
          <p:nvPr/>
        </p:nvSpPr>
        <p:spPr>
          <a:xfrm>
            <a:off x="3540422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17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0" name="Content Placeholder 6">
            <a:extLst>
              <a:ext uri="{FF2B5EF4-FFF2-40B4-BE49-F238E27FC236}">
                <a16:creationId xmlns:a16="http://schemas.microsoft.com/office/drawing/2014/main" id="{956502A4-0021-4F41-A3CB-233FCA505EA1}"/>
              </a:ext>
            </a:extLst>
          </p:cNvPr>
          <p:cNvSpPr txBox="1">
            <a:spLocks/>
          </p:cNvSpPr>
          <p:nvPr/>
        </p:nvSpPr>
        <p:spPr>
          <a:xfrm>
            <a:off x="4383586" y="5662103"/>
            <a:ext cx="652606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5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Content Placeholder 6">
            <a:extLst>
              <a:ext uri="{FF2B5EF4-FFF2-40B4-BE49-F238E27FC236}">
                <a16:creationId xmlns:a16="http://schemas.microsoft.com/office/drawing/2014/main" id="{0FBA515B-8D75-4F86-A35D-C4EC59C3E6A4}"/>
              </a:ext>
            </a:extLst>
          </p:cNvPr>
          <p:cNvSpPr txBox="1">
            <a:spLocks/>
          </p:cNvSpPr>
          <p:nvPr/>
        </p:nvSpPr>
        <p:spPr>
          <a:xfrm>
            <a:off x="6337471" y="5662103"/>
            <a:ext cx="652606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2" name="Content Placeholder 6">
            <a:extLst>
              <a:ext uri="{FF2B5EF4-FFF2-40B4-BE49-F238E27FC236}">
                <a16:creationId xmlns:a16="http://schemas.microsoft.com/office/drawing/2014/main" id="{C456F139-0C7B-4E2E-BF75-EAEF43874FB1}"/>
              </a:ext>
            </a:extLst>
          </p:cNvPr>
          <p:cNvSpPr txBox="1">
            <a:spLocks/>
          </p:cNvSpPr>
          <p:nvPr/>
        </p:nvSpPr>
        <p:spPr>
          <a:xfrm>
            <a:off x="7081066" y="5662103"/>
            <a:ext cx="659877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5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091C6433-5257-462E-9296-1C625D89F74A}"/>
              </a:ext>
            </a:extLst>
          </p:cNvPr>
          <p:cNvSpPr/>
          <p:nvPr/>
        </p:nvSpPr>
        <p:spPr>
          <a:xfrm>
            <a:off x="9623304" y="3896927"/>
            <a:ext cx="1765176" cy="176517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1668913-794E-40E5-8447-AC648880FCE8}"/>
              </a:ext>
            </a:extLst>
          </p:cNvPr>
          <p:cNvSpPr/>
          <p:nvPr/>
        </p:nvSpPr>
        <p:spPr>
          <a:xfrm>
            <a:off x="9367121" y="3500289"/>
            <a:ext cx="988287" cy="988287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72CCAE9-930B-4C79-A59D-CC3D03A79DB6}"/>
              </a:ext>
            </a:extLst>
          </p:cNvPr>
          <p:cNvSpPr txBox="1"/>
          <p:nvPr/>
        </p:nvSpPr>
        <p:spPr>
          <a:xfrm>
            <a:off x="9734088" y="4363415"/>
            <a:ext cx="134712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400" b="1" dirty="0">
                <a:solidFill>
                  <a:schemeClr val="bg1"/>
                </a:solidFill>
              </a:rPr>
              <a:t>35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SI" dirty="0">
                <a:solidFill>
                  <a:schemeClr val="bg1"/>
                </a:solidFill>
              </a:rPr>
              <a:t>JSI participants</a:t>
            </a:r>
            <a:endParaRPr lang="sl-SI" sz="1800" dirty="0">
              <a:solidFill>
                <a:schemeClr val="bg1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B0829A4-57AE-41F9-A1C9-5E41E86BC772}"/>
              </a:ext>
            </a:extLst>
          </p:cNvPr>
          <p:cNvSpPr txBox="1"/>
          <p:nvPr/>
        </p:nvSpPr>
        <p:spPr>
          <a:xfrm>
            <a:off x="7424036" y="3506760"/>
            <a:ext cx="134712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400" b="1" dirty="0">
                <a:solidFill>
                  <a:schemeClr val="accent6"/>
                </a:solidFill>
              </a:rPr>
              <a:t>11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SI" sz="1800" dirty="0">
                <a:solidFill>
                  <a:schemeClr val="accent6"/>
                </a:solidFill>
              </a:rPr>
              <a:t>JSI coordinators</a:t>
            </a:r>
            <a:endParaRPr lang="sl-SI" sz="1800" dirty="0">
              <a:solidFill>
                <a:schemeClr val="accent6"/>
              </a:solidFill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2B315517-81D7-4171-B25B-F21A57966C40}"/>
              </a:ext>
            </a:extLst>
          </p:cNvPr>
          <p:cNvCxnSpPr>
            <a:cxnSpLocks/>
          </p:cNvCxnSpPr>
          <p:nvPr/>
        </p:nvCxnSpPr>
        <p:spPr>
          <a:xfrm flipH="1">
            <a:off x="8926317" y="3793341"/>
            <a:ext cx="80777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99776161-3DD0-4832-9A10-DFCF3584DEFE}"/>
              </a:ext>
            </a:extLst>
          </p:cNvPr>
          <p:cNvCxnSpPr>
            <a:cxnSpLocks/>
          </p:cNvCxnSpPr>
          <p:nvPr/>
        </p:nvCxnSpPr>
        <p:spPr>
          <a:xfrm>
            <a:off x="8926317" y="3510052"/>
            <a:ext cx="0" cy="100205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EA4895A-F47B-4ED2-AFCC-229192989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are for 2024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708101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54D2F83-73BE-4613-9D1A-B11A749F6E0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2860040" cy="4353104"/>
          </a:xfrm>
        </p:spPr>
        <p:txBody>
          <a:bodyPr/>
          <a:lstStyle/>
          <a:p>
            <a:r>
              <a:rPr lang="en-US" dirty="0"/>
              <a:t>Revenues from </a:t>
            </a:r>
            <a:r>
              <a:rPr lang="en-US" dirty="0" err="1"/>
              <a:t>programmes</a:t>
            </a:r>
            <a:r>
              <a:rPr lang="en-US" dirty="0"/>
              <a:t> by topic in 202</a:t>
            </a:r>
            <a:r>
              <a:rPr lang="sl-SI" dirty="0"/>
              <a:t>4</a:t>
            </a:r>
          </a:p>
          <a:p>
            <a:endParaRPr lang="sl-SI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1A0FEAA-255B-4CF1-B0CC-55261072B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113963"/>
            <a:ext cx="10515600" cy="441519"/>
          </a:xfrm>
        </p:spPr>
        <p:txBody>
          <a:bodyPr/>
          <a:lstStyle/>
          <a:p>
            <a:r>
              <a:rPr lang="sl-SI" dirty="0" err="1"/>
              <a:t>Programme</a:t>
            </a:r>
            <a:r>
              <a:rPr lang="sl-SI" dirty="0"/>
              <a:t> </a:t>
            </a:r>
            <a:r>
              <a:rPr lang="sl-SI" dirty="0" err="1"/>
              <a:t>revenue</a:t>
            </a:r>
            <a:r>
              <a:rPr lang="en-SI" dirty="0"/>
              <a:t>s</a:t>
            </a:r>
            <a:br>
              <a:rPr lang="sl-SI" dirty="0"/>
            </a:br>
            <a:endParaRPr lang="sl-SI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2F5EEE7-365E-4F64-AB1B-444D8964EA1D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21</a:t>
            </a:r>
            <a:r>
              <a:rPr lang="en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256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€</a:t>
            </a:r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m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D9A1E37-7151-44C1-8922-19915532AC3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Graphic 54">
            <a:extLst>
              <a:ext uri="{FF2B5EF4-FFF2-40B4-BE49-F238E27FC236}">
                <a16:creationId xmlns:a16="http://schemas.microsoft.com/office/drawing/2014/main" id="{B7809210-6807-4BD9-9207-143D8147B012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alphaModFix amt="42000"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60609" y="1583614"/>
            <a:ext cx="2399943" cy="518144"/>
          </a:xfrm>
          <a:prstGeom prst="rect">
            <a:avLst/>
          </a:prstGeom>
        </p:spPr>
      </p:pic>
      <p:sp>
        <p:nvSpPr>
          <p:cNvPr id="56" name="Content Placeholder 6">
            <a:extLst>
              <a:ext uri="{FF2B5EF4-FFF2-40B4-BE49-F238E27FC236}">
                <a16:creationId xmlns:a16="http://schemas.microsoft.com/office/drawing/2014/main" id="{4A107D9E-60BF-46E8-AF7D-079E43D6281A}"/>
              </a:ext>
            </a:extLst>
          </p:cNvPr>
          <p:cNvSpPr txBox="1">
            <a:spLocks/>
          </p:cNvSpPr>
          <p:nvPr/>
        </p:nvSpPr>
        <p:spPr>
          <a:xfrm>
            <a:off x="897939" y="2576769"/>
            <a:ext cx="2488676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b="1"/>
              <a:t>Electronics and Information Technologies</a:t>
            </a:r>
            <a:endParaRPr lang="en-GB" dirty="0"/>
          </a:p>
        </p:txBody>
      </p:sp>
      <p:sp>
        <p:nvSpPr>
          <p:cNvPr id="57" name="Content Placeholder 6">
            <a:extLst>
              <a:ext uri="{FF2B5EF4-FFF2-40B4-BE49-F238E27FC236}">
                <a16:creationId xmlns:a16="http://schemas.microsoft.com/office/drawing/2014/main" id="{FAA93AAB-1ED0-49F3-B0C1-7FADFE859F6E}"/>
              </a:ext>
            </a:extLst>
          </p:cNvPr>
          <p:cNvSpPr txBox="1">
            <a:spLocks/>
          </p:cNvSpPr>
          <p:nvPr/>
        </p:nvSpPr>
        <p:spPr>
          <a:xfrm>
            <a:off x="3632722" y="2576769"/>
            <a:ext cx="213147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/>
              <a:t>Physics, nuclear engineering and energy</a:t>
            </a:r>
            <a:endParaRPr lang="en-GB" sz="1800" dirty="0"/>
          </a:p>
        </p:txBody>
      </p:sp>
      <p:sp>
        <p:nvSpPr>
          <p:cNvPr id="58" name="Content Placeholder 6">
            <a:extLst>
              <a:ext uri="{FF2B5EF4-FFF2-40B4-BE49-F238E27FC236}">
                <a16:creationId xmlns:a16="http://schemas.microsoft.com/office/drawing/2014/main" id="{B0B6C078-A5BE-4958-A454-BFB090F30D55}"/>
              </a:ext>
            </a:extLst>
          </p:cNvPr>
          <p:cNvSpPr txBox="1">
            <a:spLocks/>
          </p:cNvSpPr>
          <p:nvPr/>
        </p:nvSpPr>
        <p:spPr>
          <a:xfrm>
            <a:off x="6186335" y="2584468"/>
            <a:ext cx="213147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/>
              <a:t>Chemistry, biochemistry, materials and environment</a:t>
            </a:r>
            <a:endParaRPr lang="en-GB" sz="18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A9D50A3-729F-4F45-8751-E42D3D27ADCB}"/>
              </a:ext>
            </a:extLst>
          </p:cNvPr>
          <p:cNvSpPr/>
          <p:nvPr/>
        </p:nvSpPr>
        <p:spPr>
          <a:xfrm>
            <a:off x="935243" y="4925421"/>
            <a:ext cx="659876" cy="1084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1D1BD40-B195-47C5-828B-5A4B8480243D}"/>
              </a:ext>
            </a:extLst>
          </p:cNvPr>
          <p:cNvSpPr/>
          <p:nvPr/>
        </p:nvSpPr>
        <p:spPr>
          <a:xfrm>
            <a:off x="3632722" y="3429000"/>
            <a:ext cx="659876" cy="25804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0B3EB25-707A-42F7-AADA-9599DCA44D6F}"/>
              </a:ext>
            </a:extLst>
          </p:cNvPr>
          <p:cNvSpPr/>
          <p:nvPr/>
        </p:nvSpPr>
        <p:spPr>
          <a:xfrm>
            <a:off x="6330201" y="3854004"/>
            <a:ext cx="659876" cy="21554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3D4AD986-C3BA-4B70-B3ED-9B6A34BDF541}"/>
              </a:ext>
            </a:extLst>
          </p:cNvPr>
          <p:cNvSpPr/>
          <p:nvPr/>
        </p:nvSpPr>
        <p:spPr>
          <a:xfrm>
            <a:off x="7081066" y="5777785"/>
            <a:ext cx="659876" cy="231709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88E876A-6760-4AA7-9659-2A8CE28F0B8D}"/>
              </a:ext>
            </a:extLst>
          </p:cNvPr>
          <p:cNvSpPr/>
          <p:nvPr/>
        </p:nvSpPr>
        <p:spPr>
          <a:xfrm>
            <a:off x="4383587" y="5903808"/>
            <a:ext cx="659876" cy="105687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C00FF25-3F54-4B10-90D7-BDE8506B785C}"/>
              </a:ext>
            </a:extLst>
          </p:cNvPr>
          <p:cNvSpPr/>
          <p:nvPr/>
        </p:nvSpPr>
        <p:spPr>
          <a:xfrm>
            <a:off x="1686108" y="5917001"/>
            <a:ext cx="659876" cy="92494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F5F623A-2638-40BC-9954-89C64BB7A0C8}"/>
              </a:ext>
            </a:extLst>
          </p:cNvPr>
          <p:cNvSpPr/>
          <p:nvPr/>
        </p:nvSpPr>
        <p:spPr>
          <a:xfrm>
            <a:off x="9401714" y="3653436"/>
            <a:ext cx="2131622" cy="213162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7926B271-8BD9-4205-B322-8C5CC85BAF59}"/>
              </a:ext>
            </a:extLst>
          </p:cNvPr>
          <p:cNvSpPr/>
          <p:nvPr/>
        </p:nvSpPr>
        <p:spPr>
          <a:xfrm>
            <a:off x="9575183" y="3534533"/>
            <a:ext cx="587099" cy="587099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4B08238-3BEC-4C09-BC58-24B8710003F8}"/>
              </a:ext>
            </a:extLst>
          </p:cNvPr>
          <p:cNvSpPr txBox="1"/>
          <p:nvPr/>
        </p:nvSpPr>
        <p:spPr>
          <a:xfrm>
            <a:off x="9793965" y="4573464"/>
            <a:ext cx="134712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400" b="1" dirty="0">
                <a:solidFill>
                  <a:schemeClr val="bg1"/>
                </a:solidFill>
              </a:rPr>
              <a:t>19</a:t>
            </a:r>
            <a:r>
              <a:rPr lang="en-SI" sz="2400" b="1" dirty="0">
                <a:solidFill>
                  <a:schemeClr val="bg1"/>
                </a:solidFill>
              </a:rPr>
              <a:t>.</a:t>
            </a:r>
            <a:r>
              <a:rPr lang="sl-SI" sz="2400" b="1" dirty="0">
                <a:solidFill>
                  <a:schemeClr val="bg1"/>
                </a:solidFill>
              </a:rPr>
              <a:t>391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800" dirty="0">
                <a:solidFill>
                  <a:schemeClr val="bg1"/>
                </a:solidFill>
              </a:rPr>
              <a:t>€</a:t>
            </a:r>
            <a:r>
              <a:rPr lang="en-SI" sz="1800" dirty="0">
                <a:solidFill>
                  <a:schemeClr val="bg1"/>
                </a:solidFill>
              </a:rPr>
              <a:t> m</a:t>
            </a:r>
            <a:r>
              <a:rPr lang="sl-SI" sz="1800" dirty="0">
                <a:solidFill>
                  <a:schemeClr val="bg1"/>
                </a:solidFill>
              </a:rPr>
              <a:t>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800" dirty="0">
                <a:solidFill>
                  <a:schemeClr val="bg1"/>
                </a:solidFill>
              </a:rPr>
              <a:t>IJS </a:t>
            </a:r>
            <a:r>
              <a:rPr lang="en-SI" sz="1800" dirty="0">
                <a:solidFill>
                  <a:schemeClr val="bg1"/>
                </a:solidFill>
              </a:rPr>
              <a:t>partners</a:t>
            </a:r>
            <a:endParaRPr lang="sl-SI" sz="1800" dirty="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86B8443-B321-4813-8DDC-08D5484BC1B6}"/>
              </a:ext>
            </a:extLst>
          </p:cNvPr>
          <p:cNvSpPr txBox="1"/>
          <p:nvPr/>
        </p:nvSpPr>
        <p:spPr>
          <a:xfrm>
            <a:off x="7424036" y="3506760"/>
            <a:ext cx="1347121" cy="1200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400" b="1" dirty="0">
                <a:solidFill>
                  <a:schemeClr val="accent6"/>
                </a:solidFill>
              </a:rPr>
              <a:t>1865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800" dirty="0">
                <a:solidFill>
                  <a:schemeClr val="accent6"/>
                </a:solidFill>
              </a:rPr>
              <a:t>€</a:t>
            </a:r>
            <a:r>
              <a:rPr lang="en-SI" sz="1800" dirty="0">
                <a:solidFill>
                  <a:schemeClr val="accent6"/>
                </a:solidFill>
              </a:rPr>
              <a:t> m</a:t>
            </a:r>
            <a:endParaRPr lang="sl-SI" sz="1800" dirty="0">
              <a:solidFill>
                <a:schemeClr val="accent6"/>
              </a:solidFill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SI" sz="1800" dirty="0">
                <a:solidFill>
                  <a:schemeClr val="accent6"/>
                </a:solidFill>
              </a:rPr>
              <a:t>JSI coordinator</a:t>
            </a:r>
            <a:endParaRPr lang="sl-SI" sz="1800" dirty="0">
              <a:solidFill>
                <a:schemeClr val="accent6"/>
              </a:solidFill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1B9244A5-7FC7-4D0E-B147-BB3F6339E662}"/>
              </a:ext>
            </a:extLst>
          </p:cNvPr>
          <p:cNvCxnSpPr>
            <a:cxnSpLocks/>
          </p:cNvCxnSpPr>
          <p:nvPr/>
        </p:nvCxnSpPr>
        <p:spPr>
          <a:xfrm flipH="1">
            <a:off x="8926317" y="3793341"/>
            <a:ext cx="80777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469484B2-B597-4369-BA73-ADB5D6E4D409}"/>
              </a:ext>
            </a:extLst>
          </p:cNvPr>
          <p:cNvCxnSpPr>
            <a:cxnSpLocks/>
          </p:cNvCxnSpPr>
          <p:nvPr/>
        </p:nvCxnSpPr>
        <p:spPr>
          <a:xfrm>
            <a:off x="8926317" y="3510052"/>
            <a:ext cx="0" cy="100205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6">
            <a:extLst>
              <a:ext uri="{FF2B5EF4-FFF2-40B4-BE49-F238E27FC236}">
                <a16:creationId xmlns:a16="http://schemas.microsoft.com/office/drawing/2014/main" id="{46BE420D-0E66-433E-AF16-6F0AC4A0CE16}"/>
              </a:ext>
            </a:extLst>
          </p:cNvPr>
          <p:cNvSpPr txBox="1">
            <a:spLocks/>
          </p:cNvSpPr>
          <p:nvPr/>
        </p:nvSpPr>
        <p:spPr>
          <a:xfrm>
            <a:off x="941647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bg1"/>
                </a:solidFill>
                <a:effectLst/>
              </a:rPr>
              <a:t>3,411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1" name="Content Placeholder 6">
            <a:extLst>
              <a:ext uri="{FF2B5EF4-FFF2-40B4-BE49-F238E27FC236}">
                <a16:creationId xmlns:a16="http://schemas.microsoft.com/office/drawing/2014/main" id="{E183C779-8281-4D33-932C-70DC667306F8}"/>
              </a:ext>
            </a:extLst>
          </p:cNvPr>
          <p:cNvSpPr txBox="1">
            <a:spLocks/>
          </p:cNvSpPr>
          <p:nvPr/>
        </p:nvSpPr>
        <p:spPr>
          <a:xfrm>
            <a:off x="1691704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accent6"/>
                </a:solidFill>
                <a:effectLst/>
              </a:rPr>
              <a:t>0,434</a:t>
            </a:r>
            <a:endParaRPr lang="en-GB" dirty="0">
              <a:solidFill>
                <a:schemeClr val="accent6"/>
              </a:solidFill>
            </a:endParaRPr>
          </a:p>
        </p:txBody>
      </p:sp>
      <p:sp>
        <p:nvSpPr>
          <p:cNvPr id="32" name="Content Placeholder 6">
            <a:extLst>
              <a:ext uri="{FF2B5EF4-FFF2-40B4-BE49-F238E27FC236}">
                <a16:creationId xmlns:a16="http://schemas.microsoft.com/office/drawing/2014/main" id="{2CE02805-3850-4C35-9A3F-2D4023E4739B}"/>
              </a:ext>
            </a:extLst>
          </p:cNvPr>
          <p:cNvSpPr txBox="1">
            <a:spLocks/>
          </p:cNvSpPr>
          <p:nvPr/>
        </p:nvSpPr>
        <p:spPr>
          <a:xfrm>
            <a:off x="3640207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bg1"/>
                </a:solidFill>
                <a:effectLst/>
              </a:rPr>
              <a:t>8,921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3" name="Content Placeholder 6">
            <a:extLst>
              <a:ext uri="{FF2B5EF4-FFF2-40B4-BE49-F238E27FC236}">
                <a16:creationId xmlns:a16="http://schemas.microsoft.com/office/drawing/2014/main" id="{57F47AEF-06AE-4093-A033-98125D2574A4}"/>
              </a:ext>
            </a:extLst>
          </p:cNvPr>
          <p:cNvSpPr txBox="1">
            <a:spLocks/>
          </p:cNvSpPr>
          <p:nvPr/>
        </p:nvSpPr>
        <p:spPr>
          <a:xfrm>
            <a:off x="4390264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accent6"/>
                </a:solidFill>
                <a:effectLst/>
              </a:rPr>
              <a:t>0,572</a:t>
            </a:r>
            <a:endParaRPr lang="en-GB" dirty="0">
              <a:solidFill>
                <a:schemeClr val="accent6"/>
              </a:solidFill>
            </a:endParaRPr>
          </a:p>
        </p:txBody>
      </p:sp>
      <p:sp>
        <p:nvSpPr>
          <p:cNvPr id="34" name="Content Placeholder 6">
            <a:extLst>
              <a:ext uri="{FF2B5EF4-FFF2-40B4-BE49-F238E27FC236}">
                <a16:creationId xmlns:a16="http://schemas.microsoft.com/office/drawing/2014/main" id="{B82A9E95-4676-479E-BEE1-C674B615E488}"/>
              </a:ext>
            </a:extLst>
          </p:cNvPr>
          <p:cNvSpPr txBox="1">
            <a:spLocks/>
          </p:cNvSpPr>
          <p:nvPr/>
        </p:nvSpPr>
        <p:spPr>
          <a:xfrm>
            <a:off x="6337413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bg1"/>
                </a:solidFill>
                <a:effectLst/>
              </a:rPr>
              <a:t>7,059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5" name="Content Placeholder 6">
            <a:extLst>
              <a:ext uri="{FF2B5EF4-FFF2-40B4-BE49-F238E27FC236}">
                <a16:creationId xmlns:a16="http://schemas.microsoft.com/office/drawing/2014/main" id="{DC1A110C-0DB1-4E72-8646-3D4939C2CF46}"/>
              </a:ext>
            </a:extLst>
          </p:cNvPr>
          <p:cNvSpPr txBox="1">
            <a:spLocks/>
          </p:cNvSpPr>
          <p:nvPr/>
        </p:nvSpPr>
        <p:spPr>
          <a:xfrm>
            <a:off x="7087470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accent6"/>
                </a:solidFill>
                <a:effectLst/>
              </a:rPr>
              <a:t>0,859</a:t>
            </a:r>
            <a:endParaRPr lang="en-GB" dirty="0">
              <a:solidFill>
                <a:schemeClr val="accent6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6224B5-C14C-4975-846D-81C96C3F8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are for 2024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002F06-0E2D-4812-8112-9C9374CE0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797162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3620A2-E664-499D-8985-D4D0C85216B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5"/>
            <a:ext cx="5476240" cy="4351317"/>
          </a:xfrm>
        </p:spPr>
        <p:txBody>
          <a:bodyPr/>
          <a:lstStyle/>
          <a:p>
            <a:r>
              <a:rPr lang="en-US" dirty="0"/>
              <a:t>Number of young researchers </a:t>
            </a:r>
            <a:r>
              <a:rPr lang="en-SI" dirty="0"/>
              <a:t>covered</a:t>
            </a:r>
            <a:r>
              <a:rPr lang="en-US" dirty="0"/>
              <a:t> </a:t>
            </a:r>
            <a:r>
              <a:rPr lang="en-SI" dirty="0"/>
              <a:t>by</a:t>
            </a:r>
            <a:r>
              <a:rPr lang="en-US" dirty="0"/>
              <a:t> ARRS funding in the period 2000–202</a:t>
            </a:r>
            <a:r>
              <a:rPr lang="sl-SI" dirty="0"/>
              <a:t>4</a:t>
            </a:r>
            <a:r>
              <a:rPr lang="en-US" dirty="0"/>
              <a:t> by year</a:t>
            </a:r>
            <a:endParaRPr lang="sl-SI" dirty="0"/>
          </a:p>
          <a:p>
            <a:endParaRPr lang="sl-SI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34ACB79-8F0D-48E0-9112-C0C52C550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I" dirty="0"/>
              <a:t>Young</a:t>
            </a:r>
            <a:r>
              <a:rPr lang="sl-SI" dirty="0"/>
              <a:t> </a:t>
            </a:r>
            <a:r>
              <a:rPr lang="sl-SI" dirty="0" err="1"/>
              <a:t>researchers</a:t>
            </a:r>
            <a:br>
              <a:rPr lang="sl-SI" dirty="0"/>
            </a:br>
            <a:endParaRPr lang="sl-SI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D551C0F-EFBB-4147-85CF-7AAA8D1D4656}"/>
              </a:ext>
            </a:extLst>
          </p:cNvPr>
          <p:cNvSpPr txBox="1"/>
          <p:nvPr/>
        </p:nvSpPr>
        <p:spPr>
          <a:xfrm>
            <a:off x="790688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F2CB62A-297F-493B-9E92-0CB3474DFCFF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835</a:t>
            </a:r>
          </a:p>
          <a:p>
            <a:r>
              <a:rPr lang="en-US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y</a:t>
            </a:r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oung researchers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C5F8207-2579-42F1-802C-AED7EBD3399B}"/>
              </a:ext>
            </a:extLst>
          </p:cNvPr>
          <p:cNvSpPr txBox="1"/>
          <p:nvPr/>
        </p:nvSpPr>
        <p:spPr>
          <a:xfrm>
            <a:off x="699661" y="2428185"/>
            <a:ext cx="422565" cy="3718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50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40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30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20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10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31941E0-6378-4562-B557-E12A5ECDC851}"/>
              </a:ext>
            </a:extLst>
          </p:cNvPr>
          <p:cNvSpPr txBox="1"/>
          <p:nvPr/>
        </p:nvSpPr>
        <p:spPr>
          <a:xfrm>
            <a:off x="2307702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A02560-8969-4BDF-B8A9-407692D194E1}"/>
              </a:ext>
            </a:extLst>
          </p:cNvPr>
          <p:cNvSpPr txBox="1"/>
          <p:nvPr/>
        </p:nvSpPr>
        <p:spPr>
          <a:xfrm>
            <a:off x="3824716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CF5CD24-0592-43E0-88FA-85C31D4B1F7F}"/>
              </a:ext>
            </a:extLst>
          </p:cNvPr>
          <p:cNvSpPr txBox="1"/>
          <p:nvPr/>
        </p:nvSpPr>
        <p:spPr>
          <a:xfrm>
            <a:off x="5341730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36CCCBD-3B2E-4B73-AEEB-AE5243C3AD90}"/>
              </a:ext>
            </a:extLst>
          </p:cNvPr>
          <p:cNvSpPr txBox="1"/>
          <p:nvPr/>
        </p:nvSpPr>
        <p:spPr>
          <a:xfrm>
            <a:off x="6858744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8C6256D-88EB-4797-9574-3E1C850C12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22116" y="2569070"/>
            <a:ext cx="7306900" cy="3441475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82AC9A-933A-4437-B0A6-8DF74978C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Data are for the period 2000–2024</a:t>
            </a:r>
            <a:endParaRPr lang="sl-SI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80DB46-8F04-45CE-9418-E27CC2A88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62451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C0E77E-0968-410A-9E78-05FB1555FE6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US" dirty="0"/>
              <a:t>Number of doctorates w</a:t>
            </a:r>
            <a:r>
              <a:rPr lang="en-SI" dirty="0"/>
              <a:t>ith</a:t>
            </a:r>
            <a:r>
              <a:rPr lang="en-US" dirty="0"/>
              <a:t> mentors from </a:t>
            </a:r>
            <a:r>
              <a:rPr lang="en-SI" dirty="0"/>
              <a:t>the </a:t>
            </a:r>
            <a:r>
              <a:rPr lang="en-US" dirty="0"/>
              <a:t>JSI</a:t>
            </a:r>
            <a:endParaRPr lang="sl-SI" dirty="0"/>
          </a:p>
          <a:p>
            <a:endParaRPr lang="sl-SI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EB1B762-6158-48FA-9329-7375C3824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Doctoral</a:t>
            </a:r>
            <a:r>
              <a:rPr lang="sl-SI" dirty="0"/>
              <a:t> </a:t>
            </a:r>
            <a:r>
              <a:rPr lang="sl-SI" dirty="0" err="1"/>
              <a:t>theses</a:t>
            </a:r>
            <a:br>
              <a:rPr lang="sl-SI" dirty="0"/>
            </a:br>
            <a:endParaRPr lang="sl-SI" dirty="0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37D5D50-FDA8-4A32-B8E1-961CCA787526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6D551C0F-EFBB-4147-85CF-7AAA8D1D4656}"/>
              </a:ext>
            </a:extLst>
          </p:cNvPr>
          <p:cNvSpPr txBox="1"/>
          <p:nvPr/>
        </p:nvSpPr>
        <p:spPr>
          <a:xfrm>
            <a:off x="790688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31941E0-6378-4562-B557-E12A5ECDC851}"/>
              </a:ext>
            </a:extLst>
          </p:cNvPr>
          <p:cNvSpPr txBox="1"/>
          <p:nvPr/>
        </p:nvSpPr>
        <p:spPr>
          <a:xfrm>
            <a:off x="2307702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A02560-8969-4BDF-B8A9-407692D194E1}"/>
              </a:ext>
            </a:extLst>
          </p:cNvPr>
          <p:cNvSpPr txBox="1"/>
          <p:nvPr/>
        </p:nvSpPr>
        <p:spPr>
          <a:xfrm>
            <a:off x="3824716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CF5CD24-0592-43E0-88FA-85C31D4B1F7F}"/>
              </a:ext>
            </a:extLst>
          </p:cNvPr>
          <p:cNvSpPr txBox="1"/>
          <p:nvPr/>
        </p:nvSpPr>
        <p:spPr>
          <a:xfrm>
            <a:off x="5341730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36CCCBD-3B2E-4B73-AEEB-AE5243C3AD90}"/>
              </a:ext>
            </a:extLst>
          </p:cNvPr>
          <p:cNvSpPr txBox="1"/>
          <p:nvPr/>
        </p:nvSpPr>
        <p:spPr>
          <a:xfrm>
            <a:off x="6858745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4CAAAE0-F21E-4BD3-A308-FB357079B011}"/>
              </a:ext>
            </a:extLst>
          </p:cNvPr>
          <p:cNvSpPr/>
          <p:nvPr/>
        </p:nvSpPr>
        <p:spPr>
          <a:xfrm>
            <a:off x="8926317" y="1261628"/>
            <a:ext cx="3333078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9D0CB73-F4AA-4A55-8F88-0540BE11956F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903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Do</a:t>
            </a:r>
            <a:r>
              <a:rPr lang="en-SI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ctoral</a:t>
            </a:r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theses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C6A0258-F02D-4B08-B5DC-057F8CEBA2A1}"/>
              </a:ext>
            </a:extLst>
          </p:cNvPr>
          <p:cNvSpPr txBox="1"/>
          <p:nvPr/>
        </p:nvSpPr>
        <p:spPr>
          <a:xfrm>
            <a:off x="699661" y="2128205"/>
            <a:ext cx="422565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60</a:t>
            </a:r>
          </a:p>
          <a:p>
            <a:pPr algn="r">
              <a:lnSpc>
                <a:spcPts val="2600"/>
              </a:lnSpc>
            </a:pPr>
            <a:endParaRPr lang="sl-SI" sz="1100" baseline="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50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40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30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20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10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79D0868F-3457-4078-A04C-552802CC5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85104" y="2562650"/>
            <a:ext cx="6682450" cy="2051791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0DF60F7B-A0BE-4D40-9E04-A53B4FB669FE}"/>
              </a:ext>
            </a:extLst>
          </p:cNvPr>
          <p:cNvSpPr txBox="1"/>
          <p:nvPr/>
        </p:nvSpPr>
        <p:spPr>
          <a:xfrm>
            <a:off x="8303774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E3F862A-1967-4EB7-BF73-84555BF31F7E}"/>
              </a:ext>
            </a:extLst>
          </p:cNvPr>
          <p:cNvGrpSpPr/>
          <p:nvPr/>
        </p:nvGrpSpPr>
        <p:grpSpPr>
          <a:xfrm>
            <a:off x="1211032" y="2329165"/>
            <a:ext cx="7464626" cy="3320516"/>
            <a:chOff x="1211032" y="2329165"/>
            <a:chExt cx="7302500" cy="3320516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1392189-3303-46D7-9F1D-B108CA057A21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2660403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73B75090-A3B7-42F9-AD83-04504CE1E0E1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2992545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26C79D5-C478-40F8-A5FB-6D6E5021DFFF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3324687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3A70CDF8-88BB-4B5E-B41F-029B3CBCACFD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3656829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B8A95362-08BD-429B-8E73-E57CA2707D90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3988971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E269F3E-ED4E-41D7-904E-B19081F8EBA8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4321113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7CDE6539-40EA-4053-AE0F-EDBB176A29DD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4653255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515C5488-E546-4473-AA35-711F74512835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4985397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F4B35C3D-C763-4120-A1FA-AA70443CCFE1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5317539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AA77EDB-43CC-4388-998C-0E3F275ABE08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5649681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330D521-0C8E-45D3-8E1C-CE56D057BBE1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2329165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51" name="Graphic 50">
            <a:extLst>
              <a:ext uri="{FF2B5EF4-FFF2-40B4-BE49-F238E27FC236}">
                <a16:creationId xmlns:a16="http://schemas.microsoft.com/office/drawing/2014/main" id="{B4A752C2-21A9-4F10-B3C2-490CA2ADEC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25669" y="2296537"/>
            <a:ext cx="550389" cy="1418396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6D8813-3085-49E3-A6AD-C5097FA0A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data of the number of doctorates in the year with mentors from the JSI for the period 2000-2024</a:t>
            </a:r>
            <a:endParaRPr lang="sl-SI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362236C-0663-45AD-8F30-4B4ED7B45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50379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13239C1-565D-4CC0-99A1-562A3B97FF0A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US" dirty="0"/>
              <a:t>Number of </a:t>
            </a:r>
            <a:r>
              <a:rPr lang="en-US" dirty="0" err="1"/>
              <a:t>Zois</a:t>
            </a:r>
            <a:r>
              <a:rPr lang="en-US" dirty="0"/>
              <a:t>, Puh Awards and Ambassadors of Science</a:t>
            </a:r>
            <a:endParaRPr lang="sl-SI" dirty="0"/>
          </a:p>
          <a:p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D3EAA0-AFA8-448D-8940-15D62614B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Awards</a:t>
            </a:r>
            <a:br>
              <a:rPr lang="sl-SI" dirty="0"/>
            </a:br>
            <a:endParaRPr lang="sl-SI" dirty="0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37D5D50-FDA8-4A32-B8E1-961CCA787526}"/>
              </a:ext>
            </a:extLst>
          </p:cNvPr>
          <p:cNvCxnSpPr>
            <a:cxnSpLocks/>
          </p:cNvCxnSpPr>
          <p:nvPr/>
        </p:nvCxnSpPr>
        <p:spPr>
          <a:xfrm>
            <a:off x="813990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6F2CB62A-297F-493B-9E92-0CB3474DFCFF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124</a:t>
            </a:r>
          </a:p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awards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92A45C-B37F-420F-AFDF-015D67F4A207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alphaModFix amt="2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167" y="3061315"/>
            <a:ext cx="2820796" cy="2780288"/>
          </a:xfrm>
          <a:prstGeom prst="rect">
            <a:avLst/>
          </a:pr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17854429-A8D9-44DD-82B1-3E61C4C0D9AC}"/>
              </a:ext>
            </a:extLst>
          </p:cNvPr>
          <p:cNvSpPr/>
          <p:nvPr/>
        </p:nvSpPr>
        <p:spPr>
          <a:xfrm>
            <a:off x="813990" y="3204018"/>
            <a:ext cx="1746096" cy="1746096"/>
          </a:xfrm>
          <a:prstGeom prst="ellipse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E65EC07-B455-4130-8FC5-FD732F22FD11}"/>
              </a:ext>
            </a:extLst>
          </p:cNvPr>
          <p:cNvSpPr txBox="1"/>
          <p:nvPr/>
        </p:nvSpPr>
        <p:spPr>
          <a:xfrm>
            <a:off x="1070053" y="3723425"/>
            <a:ext cx="127702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sl-SI" sz="3200" b="1" dirty="0">
                <a:solidFill>
                  <a:schemeClr val="bg1"/>
                </a:solidFill>
              </a:rPr>
              <a:t>38
</a:t>
            </a:r>
            <a:r>
              <a:rPr lang="sl-SI" dirty="0">
                <a:solidFill>
                  <a:schemeClr val="bg1"/>
                </a:solidFill>
              </a:rPr>
              <a:t>Zois </a:t>
            </a:r>
            <a:r>
              <a:rPr lang="sl-SI" dirty="0" err="1">
                <a:solidFill>
                  <a:schemeClr val="bg1"/>
                </a:solidFill>
              </a:rPr>
              <a:t>awards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7868A8A-98B3-4B39-B237-2C1D2DFDA1C0}"/>
              </a:ext>
            </a:extLst>
          </p:cNvPr>
          <p:cNvSpPr/>
          <p:nvPr/>
        </p:nvSpPr>
        <p:spPr>
          <a:xfrm>
            <a:off x="2055584" y="2194153"/>
            <a:ext cx="1746096" cy="1746096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8DF27DC-5B0A-4499-B1DF-6FE7B687BF7A}"/>
              </a:ext>
            </a:extLst>
          </p:cNvPr>
          <p:cNvSpPr txBox="1"/>
          <p:nvPr/>
        </p:nvSpPr>
        <p:spPr>
          <a:xfrm>
            <a:off x="2347081" y="2522218"/>
            <a:ext cx="1761554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3200" b="1" dirty="0">
                <a:solidFill>
                  <a:schemeClr val="bg1"/>
                </a:solidFill>
              </a:rPr>
              <a:t>49</a:t>
            </a:r>
            <a:r>
              <a:rPr lang="sl-SI" sz="2400" b="1" dirty="0">
                <a:solidFill>
                  <a:schemeClr val="bg1"/>
                </a:solidFill>
              </a:rPr>
              <a:t>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SI" dirty="0" err="1">
                <a:solidFill>
                  <a:schemeClr val="bg1"/>
                </a:solidFill>
              </a:rPr>
              <a:t>Zois</a:t>
            </a:r>
            <a:r>
              <a:rPr lang="en-SI" dirty="0">
                <a:solidFill>
                  <a:schemeClr val="bg1"/>
                </a:solidFill>
              </a:rPr>
              <a:t> prizes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F50B317-EBB2-4183-8853-D0DA1A2E3746}"/>
              </a:ext>
            </a:extLst>
          </p:cNvPr>
          <p:cNvSpPr/>
          <p:nvPr/>
        </p:nvSpPr>
        <p:spPr>
          <a:xfrm>
            <a:off x="3522325" y="3865424"/>
            <a:ext cx="1746096" cy="174609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1A74FB6-4782-4CE5-A461-5A959E82CEA6}"/>
              </a:ext>
            </a:extLst>
          </p:cNvPr>
          <p:cNvSpPr txBox="1"/>
          <p:nvPr/>
        </p:nvSpPr>
        <p:spPr>
          <a:xfrm>
            <a:off x="3831352" y="4215252"/>
            <a:ext cx="2153650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3200" b="1" dirty="0">
                <a:solidFill>
                  <a:schemeClr val="bg1"/>
                </a:solidFill>
              </a:rPr>
              <a:t>5</a:t>
            </a:r>
            <a:r>
              <a:rPr lang="sl-SI" sz="2400" b="1" dirty="0">
                <a:solidFill>
                  <a:schemeClr val="bg1"/>
                </a:solidFill>
              </a:rPr>
              <a:t>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Puh 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SI" dirty="0">
                <a:solidFill>
                  <a:schemeClr val="bg1"/>
                </a:solidFill>
              </a:rPr>
              <a:t>awards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ABE0D2D-6129-401B-91B1-9CC167AE4947}"/>
              </a:ext>
            </a:extLst>
          </p:cNvPr>
          <p:cNvSpPr/>
          <p:nvPr/>
        </p:nvSpPr>
        <p:spPr>
          <a:xfrm>
            <a:off x="6820076" y="2318765"/>
            <a:ext cx="1746096" cy="174609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7B15AF1-539C-4EC8-9A2E-7C7ADFD54BF8}"/>
              </a:ext>
            </a:extLst>
          </p:cNvPr>
          <p:cNvSpPr txBox="1"/>
          <p:nvPr/>
        </p:nvSpPr>
        <p:spPr>
          <a:xfrm>
            <a:off x="7096699" y="2632646"/>
            <a:ext cx="1554467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sl-SI" sz="3200" b="1" dirty="0">
                <a:solidFill>
                  <a:schemeClr val="bg1"/>
                </a:solidFill>
              </a:rPr>
              <a:t>5</a:t>
            </a:r>
          </a:p>
          <a:p>
            <a:pPr>
              <a:defRPr/>
            </a:pPr>
            <a:r>
              <a:rPr lang="sl-SI" dirty="0">
                <a:solidFill>
                  <a:schemeClr val="bg1"/>
                </a:solidFill>
              </a:rPr>
              <a:t>Ambas</a:t>
            </a:r>
            <a:r>
              <a:rPr lang="en-SI" dirty="0" err="1">
                <a:solidFill>
                  <a:schemeClr val="bg1"/>
                </a:solidFill>
              </a:rPr>
              <a:t>sadors</a:t>
            </a:r>
            <a:r>
              <a:rPr lang="en-SI" dirty="0">
                <a:solidFill>
                  <a:schemeClr val="bg1"/>
                </a:solidFill>
              </a:rPr>
              <a:t> of science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DDC1CA6-0750-4CE4-9766-5D33DCA7CB8A}"/>
              </a:ext>
            </a:extLst>
          </p:cNvPr>
          <p:cNvSpPr/>
          <p:nvPr/>
        </p:nvSpPr>
        <p:spPr>
          <a:xfrm>
            <a:off x="5034111" y="3485402"/>
            <a:ext cx="1746096" cy="174609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73E148-ECA2-4EC6-9C00-A1E048C0A951}"/>
              </a:ext>
            </a:extLst>
          </p:cNvPr>
          <p:cNvSpPr txBox="1"/>
          <p:nvPr/>
        </p:nvSpPr>
        <p:spPr>
          <a:xfrm>
            <a:off x="5332335" y="3786317"/>
            <a:ext cx="1761554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3200" b="1" dirty="0">
                <a:solidFill>
                  <a:schemeClr val="bg1"/>
                </a:solidFill>
              </a:rPr>
              <a:t>27</a:t>
            </a:r>
            <a:r>
              <a:rPr lang="sl-SI" sz="2400" b="1" dirty="0">
                <a:solidFill>
                  <a:schemeClr val="bg1"/>
                </a:solidFill>
              </a:rPr>
              <a:t>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Puh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pri</a:t>
            </a:r>
            <a:r>
              <a:rPr lang="en-SI" dirty="0" err="1">
                <a:solidFill>
                  <a:schemeClr val="bg1"/>
                </a:solidFill>
              </a:rPr>
              <a:t>zes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14756C-F804-4D56-A3EF-70B09D305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22</a:t>
            </a:fld>
            <a:endParaRPr lang="sl-S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E4C3EF-D30D-4204-81AE-1F34430A3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Data are for the period 2000–2024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6096996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E78EC3-FD30-491C-9259-EF79971C3EA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27528" y="1616729"/>
            <a:ext cx="4925571" cy="591987"/>
          </a:xfrm>
        </p:spPr>
        <p:txBody>
          <a:bodyPr/>
          <a:lstStyle/>
          <a:p>
            <a:r>
              <a:rPr lang="sl-SI" sz="1800" b="0" i="0" u="none" strike="noStrike" baseline="0" dirty="0" err="1"/>
              <a:t>Number</a:t>
            </a:r>
            <a:r>
              <a:rPr lang="sl-SI" sz="1800" b="0" i="0" u="none" strike="noStrike" baseline="0" dirty="0"/>
              <a:t> of </a:t>
            </a:r>
            <a:r>
              <a:rPr lang="sl-SI" sz="1800" b="0" i="0" u="none" strike="noStrike" baseline="0" dirty="0" err="1"/>
              <a:t>invention</a:t>
            </a:r>
            <a:r>
              <a:rPr lang="sl-SI" sz="1800" b="0" i="0" u="none" strike="noStrike" baseline="0" dirty="0"/>
              <a:t> </a:t>
            </a:r>
            <a:r>
              <a:rPr lang="sl-SI" sz="1800" b="0" i="0" u="none" strike="noStrike" baseline="0" dirty="0" err="1"/>
              <a:t>disclosures</a:t>
            </a:r>
            <a:endParaRPr lang="sl-SI" dirty="0"/>
          </a:p>
          <a:p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7B6D3F3-5F3F-4E49-BF8E-3067B1480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l-SI" dirty="0" err="1"/>
              <a:t>Inventions</a:t>
            </a:r>
            <a:endParaRPr lang="sl-SI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DF77D9E-66B6-4B15-9A12-0F04A6FF5200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261</a:t>
            </a:r>
          </a:p>
          <a:p>
            <a:r>
              <a:rPr lang="sl-SI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invention</a:t>
            </a:r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l-SI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disclosures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D24592B-2391-4EE9-BB4D-E822296C76A8}"/>
              </a:ext>
            </a:extLst>
          </p:cNvPr>
          <p:cNvSpPr txBox="1"/>
          <p:nvPr/>
        </p:nvSpPr>
        <p:spPr>
          <a:xfrm>
            <a:off x="790688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BA1088C-EFBE-4043-947C-69D10499C300}"/>
              </a:ext>
            </a:extLst>
          </p:cNvPr>
          <p:cNvSpPr txBox="1"/>
          <p:nvPr/>
        </p:nvSpPr>
        <p:spPr>
          <a:xfrm>
            <a:off x="699661" y="1992086"/>
            <a:ext cx="422565" cy="4635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3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</a:t>
            </a:r>
          </a:p>
          <a:p>
            <a:pPr algn="r">
              <a:lnSpc>
                <a:spcPts val="3600"/>
              </a:lnSpc>
            </a:pPr>
            <a:endParaRPr lang="sl-SI" sz="1100" baseline="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15</a:t>
            </a: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10</a:t>
            </a: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5</a:t>
            </a: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4FEEC9CA-7E59-4F5E-B535-7047EF380DE8}"/>
              </a:ext>
            </a:extLst>
          </p:cNvPr>
          <p:cNvCxnSpPr>
            <a:cxnSpLocks/>
          </p:cNvCxnSpPr>
          <p:nvPr/>
        </p:nvCxnSpPr>
        <p:spPr>
          <a:xfrm>
            <a:off x="1211032" y="3249249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B28CBC0-8849-4B2E-8B34-F53400BA24ED}"/>
              </a:ext>
            </a:extLst>
          </p:cNvPr>
          <p:cNvCxnSpPr>
            <a:cxnSpLocks/>
          </p:cNvCxnSpPr>
          <p:nvPr/>
        </p:nvCxnSpPr>
        <p:spPr>
          <a:xfrm>
            <a:off x="1211032" y="4169333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AAA59E29-9CAA-4333-961B-BF067F08E86E}"/>
              </a:ext>
            </a:extLst>
          </p:cNvPr>
          <p:cNvCxnSpPr>
            <a:cxnSpLocks/>
          </p:cNvCxnSpPr>
          <p:nvPr/>
        </p:nvCxnSpPr>
        <p:spPr>
          <a:xfrm>
            <a:off x="1211032" y="5089417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E5936117-0056-4C90-8984-4676DEBA9BDE}"/>
              </a:ext>
            </a:extLst>
          </p:cNvPr>
          <p:cNvCxnSpPr>
            <a:cxnSpLocks/>
          </p:cNvCxnSpPr>
          <p:nvPr/>
        </p:nvCxnSpPr>
        <p:spPr>
          <a:xfrm>
            <a:off x="1211032" y="232916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9" name="Rectangle 48">
            <a:extLst>
              <a:ext uri="{FF2B5EF4-FFF2-40B4-BE49-F238E27FC236}">
                <a16:creationId xmlns:a16="http://schemas.microsoft.com/office/drawing/2014/main" id="{4722778E-CF92-4CA5-B799-512DC22D4310}"/>
              </a:ext>
            </a:extLst>
          </p:cNvPr>
          <p:cNvSpPr/>
          <p:nvPr/>
        </p:nvSpPr>
        <p:spPr>
          <a:xfrm>
            <a:off x="1268818" y="3985850"/>
            <a:ext cx="208289" cy="20208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9A66101-788B-48A6-995E-7AA206DFE657}"/>
              </a:ext>
            </a:extLst>
          </p:cNvPr>
          <p:cNvSpPr/>
          <p:nvPr/>
        </p:nvSpPr>
        <p:spPr>
          <a:xfrm>
            <a:off x="1578768" y="4169333"/>
            <a:ext cx="208289" cy="183738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88F83C0-5C94-449F-A37F-DDA4A54AD63B}"/>
              </a:ext>
            </a:extLst>
          </p:cNvPr>
          <p:cNvSpPr/>
          <p:nvPr/>
        </p:nvSpPr>
        <p:spPr>
          <a:xfrm>
            <a:off x="1888718" y="4325936"/>
            <a:ext cx="208289" cy="16807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0F200E8-21CA-4F4C-A00D-35077870F8F8}"/>
              </a:ext>
            </a:extLst>
          </p:cNvPr>
          <p:cNvSpPr/>
          <p:nvPr/>
        </p:nvSpPr>
        <p:spPr>
          <a:xfrm>
            <a:off x="2198668" y="4169333"/>
            <a:ext cx="208289" cy="183738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8B71F30-8EB9-4C76-A933-D1DBE6E881ED}"/>
              </a:ext>
            </a:extLst>
          </p:cNvPr>
          <p:cNvSpPr/>
          <p:nvPr/>
        </p:nvSpPr>
        <p:spPr>
          <a:xfrm>
            <a:off x="2495918" y="4947143"/>
            <a:ext cx="208289" cy="105957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79609338-43D7-4572-B13B-73C2C87C67A5}"/>
              </a:ext>
            </a:extLst>
          </p:cNvPr>
          <p:cNvSpPr/>
          <p:nvPr/>
        </p:nvSpPr>
        <p:spPr>
          <a:xfrm>
            <a:off x="2818568" y="4520421"/>
            <a:ext cx="208289" cy="14863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E82408E-7E2C-491A-AAF6-D5469B16596F}"/>
              </a:ext>
            </a:extLst>
          </p:cNvPr>
          <p:cNvSpPr/>
          <p:nvPr/>
        </p:nvSpPr>
        <p:spPr>
          <a:xfrm>
            <a:off x="3128518" y="4520421"/>
            <a:ext cx="208289" cy="14863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34ADDD6-9696-400A-8E10-CC540D3F4973}"/>
              </a:ext>
            </a:extLst>
          </p:cNvPr>
          <p:cNvSpPr/>
          <p:nvPr/>
        </p:nvSpPr>
        <p:spPr>
          <a:xfrm>
            <a:off x="3438468" y="5246020"/>
            <a:ext cx="208289" cy="76070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0ADC2C5-D46B-46D2-9E69-B48C4527CCD1}"/>
              </a:ext>
            </a:extLst>
          </p:cNvPr>
          <p:cNvSpPr/>
          <p:nvPr/>
        </p:nvSpPr>
        <p:spPr>
          <a:xfrm>
            <a:off x="3748418" y="5072149"/>
            <a:ext cx="208289" cy="9345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574D3FE-300C-4C75-A75A-427E82E2BE42}"/>
              </a:ext>
            </a:extLst>
          </p:cNvPr>
          <p:cNvSpPr/>
          <p:nvPr/>
        </p:nvSpPr>
        <p:spPr>
          <a:xfrm>
            <a:off x="4058368" y="2449270"/>
            <a:ext cx="208289" cy="35574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95E5514-9390-428F-8880-4F38B4E0EB25}"/>
              </a:ext>
            </a:extLst>
          </p:cNvPr>
          <p:cNvSpPr/>
          <p:nvPr/>
        </p:nvSpPr>
        <p:spPr>
          <a:xfrm>
            <a:off x="4368318" y="4244563"/>
            <a:ext cx="208289" cy="17621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9641F3A-10A4-4B3B-BC25-4F00E8E503B5}"/>
              </a:ext>
            </a:extLst>
          </p:cNvPr>
          <p:cNvSpPr/>
          <p:nvPr/>
        </p:nvSpPr>
        <p:spPr>
          <a:xfrm>
            <a:off x="4678268" y="3968581"/>
            <a:ext cx="208289" cy="20381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B8FDD9D-6D1A-4453-9525-C79790B36503}"/>
              </a:ext>
            </a:extLst>
          </p:cNvPr>
          <p:cNvSpPr/>
          <p:nvPr/>
        </p:nvSpPr>
        <p:spPr>
          <a:xfrm>
            <a:off x="4988218" y="2944841"/>
            <a:ext cx="208289" cy="306188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7E09F3D-4E97-46CD-AA8B-6E388A61BD6A}"/>
              </a:ext>
            </a:extLst>
          </p:cNvPr>
          <p:cNvSpPr/>
          <p:nvPr/>
        </p:nvSpPr>
        <p:spPr>
          <a:xfrm>
            <a:off x="5298168" y="3092653"/>
            <a:ext cx="208289" cy="291406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F9DD497-BC37-4955-AA3C-A9E5EC0852C1}"/>
              </a:ext>
            </a:extLst>
          </p:cNvPr>
          <p:cNvSpPr/>
          <p:nvPr/>
        </p:nvSpPr>
        <p:spPr>
          <a:xfrm>
            <a:off x="5608118" y="4169336"/>
            <a:ext cx="208289" cy="18373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DB06DC8-872D-4E4F-B240-F90DB13F632F}"/>
              </a:ext>
            </a:extLst>
          </p:cNvPr>
          <p:cNvSpPr/>
          <p:nvPr/>
        </p:nvSpPr>
        <p:spPr>
          <a:xfrm>
            <a:off x="5918068" y="3231981"/>
            <a:ext cx="208289" cy="27747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AA5AE2AD-D42A-46B1-85E2-D92CAC0C0C3D}"/>
              </a:ext>
            </a:extLst>
          </p:cNvPr>
          <p:cNvSpPr/>
          <p:nvPr/>
        </p:nvSpPr>
        <p:spPr>
          <a:xfrm>
            <a:off x="6228018" y="4456261"/>
            <a:ext cx="208289" cy="15504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B1EEFF4-EA5B-4ECB-BC8C-94547BA68665}"/>
              </a:ext>
            </a:extLst>
          </p:cNvPr>
          <p:cNvSpPr/>
          <p:nvPr/>
        </p:nvSpPr>
        <p:spPr>
          <a:xfrm>
            <a:off x="6537968" y="4031966"/>
            <a:ext cx="208289" cy="19747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78A257F3-3897-4EE9-BE4F-45C777695226}"/>
              </a:ext>
            </a:extLst>
          </p:cNvPr>
          <p:cNvSpPr/>
          <p:nvPr/>
        </p:nvSpPr>
        <p:spPr>
          <a:xfrm>
            <a:off x="6847918" y="4031966"/>
            <a:ext cx="208289" cy="19747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D0A1BB6-48F9-4408-972F-7DEC5F50388C}"/>
              </a:ext>
            </a:extLst>
          </p:cNvPr>
          <p:cNvSpPr/>
          <p:nvPr/>
        </p:nvSpPr>
        <p:spPr>
          <a:xfrm>
            <a:off x="7157868" y="2449270"/>
            <a:ext cx="208289" cy="35574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918706A0-AE75-4E23-BFB4-990DC0D724A9}"/>
              </a:ext>
            </a:extLst>
          </p:cNvPr>
          <p:cNvSpPr/>
          <p:nvPr/>
        </p:nvSpPr>
        <p:spPr>
          <a:xfrm>
            <a:off x="7467818" y="4467970"/>
            <a:ext cx="208289" cy="15387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E708FB5-9688-4F4A-B97A-D7E58ACC00B9}"/>
              </a:ext>
            </a:extLst>
          </p:cNvPr>
          <p:cNvSpPr/>
          <p:nvPr/>
        </p:nvSpPr>
        <p:spPr>
          <a:xfrm>
            <a:off x="7777768" y="3777205"/>
            <a:ext cx="208289" cy="222951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821A45D-0E79-478F-BBC2-DF70974A8D92}"/>
              </a:ext>
            </a:extLst>
          </p:cNvPr>
          <p:cNvSpPr/>
          <p:nvPr/>
        </p:nvSpPr>
        <p:spPr>
          <a:xfrm>
            <a:off x="8087718" y="4717385"/>
            <a:ext cx="208289" cy="12893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7A65980-3C42-43CB-B589-370753A6494F}"/>
              </a:ext>
            </a:extLst>
          </p:cNvPr>
          <p:cNvSpPr/>
          <p:nvPr/>
        </p:nvSpPr>
        <p:spPr>
          <a:xfrm>
            <a:off x="8397674" y="4136523"/>
            <a:ext cx="208289" cy="18701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626EA3-E163-4354-82CB-F906653DD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23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1A642-AEA8-41BD-9A56-E9C701AAF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Data are for the period 2000–2024</a:t>
            </a:r>
            <a:endParaRPr lang="sl-SI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78EA107-3732-596A-B7B6-ED1F76AB6C8F}"/>
              </a:ext>
            </a:extLst>
          </p:cNvPr>
          <p:cNvSpPr txBox="1"/>
          <p:nvPr/>
        </p:nvSpPr>
        <p:spPr>
          <a:xfrm>
            <a:off x="2341397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BAB4FD-2970-F5F3-10A1-EF6360EE916F}"/>
              </a:ext>
            </a:extLst>
          </p:cNvPr>
          <p:cNvSpPr txBox="1"/>
          <p:nvPr/>
        </p:nvSpPr>
        <p:spPr>
          <a:xfrm>
            <a:off x="3890550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0AFF69-0F8E-AA85-2741-C60B791FF9D4}"/>
              </a:ext>
            </a:extLst>
          </p:cNvPr>
          <p:cNvSpPr txBox="1"/>
          <p:nvPr/>
        </p:nvSpPr>
        <p:spPr>
          <a:xfrm>
            <a:off x="5439703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6DF054-7A5F-AF1A-FE01-F85D32FEA096}"/>
              </a:ext>
            </a:extLst>
          </p:cNvPr>
          <p:cNvSpPr txBox="1"/>
          <p:nvPr/>
        </p:nvSpPr>
        <p:spPr>
          <a:xfrm>
            <a:off x="6990646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5E3C2F-D8EE-60D0-D18C-75A04EBF9294}"/>
              </a:ext>
            </a:extLst>
          </p:cNvPr>
          <p:cNvSpPr txBox="1"/>
          <p:nvPr/>
        </p:nvSpPr>
        <p:spPr>
          <a:xfrm>
            <a:off x="8506502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6ED7BEF-A8F3-42A4-B283-5612E6DD234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53035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AAA59E29-9CAA-4333-961B-BF067F08E86E}"/>
              </a:ext>
            </a:extLst>
          </p:cNvPr>
          <p:cNvCxnSpPr>
            <a:cxnSpLocks/>
          </p:cNvCxnSpPr>
          <p:nvPr/>
        </p:nvCxnSpPr>
        <p:spPr>
          <a:xfrm>
            <a:off x="1211032" y="539611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9F9DD497-BC37-4955-AA3C-A9E5EC0852C1}"/>
              </a:ext>
            </a:extLst>
          </p:cNvPr>
          <p:cNvSpPr/>
          <p:nvPr/>
        </p:nvSpPr>
        <p:spPr>
          <a:xfrm>
            <a:off x="5298255" y="5065644"/>
            <a:ext cx="208289" cy="9410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4FEEC9CA-7E59-4F5E-B535-7047EF380DE8}"/>
              </a:ext>
            </a:extLst>
          </p:cNvPr>
          <p:cNvCxnSpPr>
            <a:cxnSpLocks/>
          </p:cNvCxnSpPr>
          <p:nvPr/>
        </p:nvCxnSpPr>
        <p:spPr>
          <a:xfrm>
            <a:off x="1211032" y="416933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B28CBC0-8849-4B2E-8B34-F53400BA24ED}"/>
              </a:ext>
            </a:extLst>
          </p:cNvPr>
          <p:cNvCxnSpPr>
            <a:cxnSpLocks/>
          </p:cNvCxnSpPr>
          <p:nvPr/>
        </p:nvCxnSpPr>
        <p:spPr>
          <a:xfrm>
            <a:off x="1211032" y="478272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E5936117-0056-4C90-8984-4676DEBA9BDE}"/>
              </a:ext>
            </a:extLst>
          </p:cNvPr>
          <p:cNvCxnSpPr>
            <a:cxnSpLocks/>
          </p:cNvCxnSpPr>
          <p:nvPr/>
        </p:nvCxnSpPr>
        <p:spPr>
          <a:xfrm>
            <a:off x="1211032" y="294255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11AE174-0F7D-6190-47B0-FCAFFC575F68}"/>
              </a:ext>
            </a:extLst>
          </p:cNvPr>
          <p:cNvCxnSpPr>
            <a:cxnSpLocks/>
          </p:cNvCxnSpPr>
          <p:nvPr/>
        </p:nvCxnSpPr>
        <p:spPr>
          <a:xfrm>
            <a:off x="1211032" y="355594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BEAC5D-F17A-20DC-DEFB-13FF08C22696}"/>
              </a:ext>
            </a:extLst>
          </p:cNvPr>
          <p:cNvCxnSpPr>
            <a:cxnSpLocks/>
          </p:cNvCxnSpPr>
          <p:nvPr/>
        </p:nvCxnSpPr>
        <p:spPr>
          <a:xfrm>
            <a:off x="1211032" y="232916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B5C29FF1-F251-6A8C-0FA1-6575FF39D2E7}"/>
              </a:ext>
            </a:extLst>
          </p:cNvPr>
          <p:cNvSpPr/>
          <p:nvPr/>
        </p:nvSpPr>
        <p:spPr>
          <a:xfrm>
            <a:off x="8672273" y="5272500"/>
            <a:ext cx="208289" cy="61921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00B9CB60-9B19-0DC7-AD1D-65458EF44682}"/>
              </a:ext>
            </a:extLst>
          </p:cNvPr>
          <p:cNvSpPr/>
          <p:nvPr/>
        </p:nvSpPr>
        <p:spPr>
          <a:xfrm>
            <a:off x="8384881" y="5157813"/>
            <a:ext cx="208289" cy="727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6B81F86-0535-5B95-72AC-FB1DF36902E8}"/>
              </a:ext>
            </a:extLst>
          </p:cNvPr>
          <p:cNvSpPr/>
          <p:nvPr/>
        </p:nvSpPr>
        <p:spPr>
          <a:xfrm>
            <a:off x="8087810" y="4540890"/>
            <a:ext cx="208289" cy="110045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A4A11B6B-7AEE-2D29-EA40-D932CE64D450}"/>
              </a:ext>
            </a:extLst>
          </p:cNvPr>
          <p:cNvSpPr/>
          <p:nvPr/>
        </p:nvSpPr>
        <p:spPr>
          <a:xfrm>
            <a:off x="7777276" y="4660712"/>
            <a:ext cx="208289" cy="11068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01D2CDD8-6F99-B952-C3DF-904D2F933345}"/>
              </a:ext>
            </a:extLst>
          </p:cNvPr>
          <p:cNvSpPr/>
          <p:nvPr/>
        </p:nvSpPr>
        <p:spPr>
          <a:xfrm>
            <a:off x="7467904" y="3432732"/>
            <a:ext cx="208289" cy="172832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6EEF8100-E3F3-AB58-74ED-3CCABE4FDFD7}"/>
              </a:ext>
            </a:extLst>
          </p:cNvPr>
          <p:cNvSpPr/>
          <p:nvPr/>
        </p:nvSpPr>
        <p:spPr>
          <a:xfrm>
            <a:off x="7159246" y="4296895"/>
            <a:ext cx="208289" cy="14748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7FC80CB0-C82B-3649-4627-525D55AD9083}"/>
              </a:ext>
            </a:extLst>
          </p:cNvPr>
          <p:cNvSpPr/>
          <p:nvPr/>
        </p:nvSpPr>
        <p:spPr>
          <a:xfrm>
            <a:off x="6848181" y="4660912"/>
            <a:ext cx="208289" cy="12246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4D027D3E-76B8-94E9-2ED4-C6D858C4BF39}"/>
              </a:ext>
            </a:extLst>
          </p:cNvPr>
          <p:cNvSpPr/>
          <p:nvPr/>
        </p:nvSpPr>
        <p:spPr>
          <a:xfrm>
            <a:off x="6537408" y="4656718"/>
            <a:ext cx="208289" cy="8695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23D6E0AA-272A-99C2-3C9C-7ED35A7C518F}"/>
              </a:ext>
            </a:extLst>
          </p:cNvPr>
          <p:cNvSpPr/>
          <p:nvPr/>
        </p:nvSpPr>
        <p:spPr>
          <a:xfrm>
            <a:off x="6222211" y="3679540"/>
            <a:ext cx="208289" cy="22138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E3663E8A-6963-3B5D-FDC3-5D43FD35D200}"/>
              </a:ext>
            </a:extLst>
          </p:cNvPr>
          <p:cNvSpPr/>
          <p:nvPr/>
        </p:nvSpPr>
        <p:spPr>
          <a:xfrm>
            <a:off x="5916862" y="4056942"/>
            <a:ext cx="208289" cy="17206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FF0E9E0F-AA6A-3B93-8137-570C4C4767B1}"/>
              </a:ext>
            </a:extLst>
          </p:cNvPr>
          <p:cNvSpPr/>
          <p:nvPr/>
        </p:nvSpPr>
        <p:spPr>
          <a:xfrm>
            <a:off x="5609046" y="2588270"/>
            <a:ext cx="208289" cy="195621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908904BC-A61D-FF1E-786E-3D3B683E6F86}"/>
              </a:ext>
            </a:extLst>
          </p:cNvPr>
          <p:cNvSpPr/>
          <p:nvPr/>
        </p:nvSpPr>
        <p:spPr>
          <a:xfrm>
            <a:off x="5298254" y="4041671"/>
            <a:ext cx="208289" cy="11084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12D8330C-86AA-B774-C92B-434B54515F44}"/>
              </a:ext>
            </a:extLst>
          </p:cNvPr>
          <p:cNvSpPr/>
          <p:nvPr/>
        </p:nvSpPr>
        <p:spPr>
          <a:xfrm>
            <a:off x="4679767" y="4165000"/>
            <a:ext cx="208289" cy="9859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46897B5-3D97-9A07-1FB7-F828D4854239}"/>
              </a:ext>
            </a:extLst>
          </p:cNvPr>
          <p:cNvSpPr/>
          <p:nvPr/>
        </p:nvSpPr>
        <p:spPr>
          <a:xfrm>
            <a:off x="4058454" y="4665598"/>
            <a:ext cx="208289" cy="856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98D3C3AD-4A26-7FFF-3E88-15AA0D8B8328}"/>
              </a:ext>
            </a:extLst>
          </p:cNvPr>
          <p:cNvSpPr/>
          <p:nvPr/>
        </p:nvSpPr>
        <p:spPr>
          <a:xfrm>
            <a:off x="2186153" y="4048815"/>
            <a:ext cx="208289" cy="13472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7B6D3F3-5F3F-4E49-BF8E-3067B1480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l-SI" dirty="0" err="1"/>
              <a:t>Patents</a:t>
            </a:r>
            <a:br>
              <a:rPr lang="sl-SI" dirty="0"/>
            </a:br>
            <a:endParaRPr lang="sl-S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1A642-AEA8-41BD-9A56-E9C701AAF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Data are for the period </a:t>
            </a:r>
            <a:r>
              <a:rPr lang="sl-SI" dirty="0"/>
              <a:t>2000</a:t>
            </a:r>
            <a:r>
              <a:rPr lang="en-US" dirty="0"/>
              <a:t>–2024</a:t>
            </a:r>
            <a:endParaRPr lang="sl-SI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626EA3-E163-4354-82CB-F906653DD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24</a:t>
            </a:fld>
            <a:endParaRPr lang="sl-SI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D24592B-2391-4EE9-BB4D-E822296C76A8}"/>
              </a:ext>
            </a:extLst>
          </p:cNvPr>
          <p:cNvSpPr txBox="1"/>
          <p:nvPr/>
        </p:nvSpPr>
        <p:spPr>
          <a:xfrm>
            <a:off x="790688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D30568-94F1-445F-9563-198B889227A3}"/>
              </a:ext>
            </a:extLst>
          </p:cNvPr>
          <p:cNvSpPr txBox="1"/>
          <p:nvPr/>
        </p:nvSpPr>
        <p:spPr>
          <a:xfrm>
            <a:off x="2341397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5B05E07-781D-425F-B9FE-073B82D84ECB}"/>
              </a:ext>
            </a:extLst>
          </p:cNvPr>
          <p:cNvSpPr txBox="1"/>
          <p:nvPr/>
        </p:nvSpPr>
        <p:spPr>
          <a:xfrm>
            <a:off x="3890550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43ABDA-4342-476E-82D5-F6F006D47CD3}"/>
              </a:ext>
            </a:extLst>
          </p:cNvPr>
          <p:cNvSpPr txBox="1"/>
          <p:nvPr/>
        </p:nvSpPr>
        <p:spPr>
          <a:xfrm>
            <a:off x="5439703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FBF6E3-4B0F-4784-B502-FF368D55953B}"/>
              </a:ext>
            </a:extLst>
          </p:cNvPr>
          <p:cNvSpPr txBox="1"/>
          <p:nvPr/>
        </p:nvSpPr>
        <p:spPr>
          <a:xfrm>
            <a:off x="6990646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8274745-2843-447A-8A4E-754E604B5DB3}"/>
              </a:ext>
            </a:extLst>
          </p:cNvPr>
          <p:cNvSpPr txBox="1"/>
          <p:nvPr/>
        </p:nvSpPr>
        <p:spPr>
          <a:xfrm>
            <a:off x="8506502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9A66101-788B-48A6-995E-7AA206DFE657}"/>
              </a:ext>
            </a:extLst>
          </p:cNvPr>
          <p:cNvSpPr/>
          <p:nvPr/>
        </p:nvSpPr>
        <p:spPr>
          <a:xfrm>
            <a:off x="1268175" y="5149188"/>
            <a:ext cx="208289" cy="8559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88F83C0-5C94-449F-A37F-DDA4A54AD63B}"/>
              </a:ext>
            </a:extLst>
          </p:cNvPr>
          <p:cNvSpPr/>
          <p:nvPr/>
        </p:nvSpPr>
        <p:spPr>
          <a:xfrm>
            <a:off x="1578003" y="5146139"/>
            <a:ext cx="208289" cy="85596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0F200E8-21CA-4F4C-A00D-35077870F8F8}"/>
              </a:ext>
            </a:extLst>
          </p:cNvPr>
          <p:cNvSpPr/>
          <p:nvPr/>
        </p:nvSpPr>
        <p:spPr>
          <a:xfrm>
            <a:off x="1882455" y="5151956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8B71F30-8EB9-4C76-A933-D1DBE6E881ED}"/>
              </a:ext>
            </a:extLst>
          </p:cNvPr>
          <p:cNvSpPr/>
          <p:nvPr/>
        </p:nvSpPr>
        <p:spPr>
          <a:xfrm>
            <a:off x="2186055" y="5394630"/>
            <a:ext cx="208289" cy="6120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79609338-43D7-4572-B13B-73C2C87C67A5}"/>
              </a:ext>
            </a:extLst>
          </p:cNvPr>
          <p:cNvSpPr/>
          <p:nvPr/>
        </p:nvSpPr>
        <p:spPr>
          <a:xfrm>
            <a:off x="2508705" y="5150752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E82408E-7E2C-491A-AAF6-D5469B16596F}"/>
              </a:ext>
            </a:extLst>
          </p:cNvPr>
          <p:cNvSpPr/>
          <p:nvPr/>
        </p:nvSpPr>
        <p:spPr>
          <a:xfrm>
            <a:off x="2818655" y="5394630"/>
            <a:ext cx="208289" cy="6120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34ADDD6-9696-400A-8E10-CC540D3F4973}"/>
              </a:ext>
            </a:extLst>
          </p:cNvPr>
          <p:cNvSpPr/>
          <p:nvPr/>
        </p:nvSpPr>
        <p:spPr>
          <a:xfrm>
            <a:off x="3128605" y="5145262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0ADC2C5-D46B-46D2-9E69-B48C4527CCD1}"/>
              </a:ext>
            </a:extLst>
          </p:cNvPr>
          <p:cNvSpPr/>
          <p:nvPr/>
        </p:nvSpPr>
        <p:spPr>
          <a:xfrm>
            <a:off x="3438555" y="4775455"/>
            <a:ext cx="208289" cy="1225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574D3FE-300C-4C75-A75A-427E82E2BE42}"/>
              </a:ext>
            </a:extLst>
          </p:cNvPr>
          <p:cNvSpPr/>
          <p:nvPr/>
        </p:nvSpPr>
        <p:spPr>
          <a:xfrm>
            <a:off x="3747105" y="5639986"/>
            <a:ext cx="208289" cy="366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95E5514-9390-428F-8880-4F38B4E0EB25}"/>
              </a:ext>
            </a:extLst>
          </p:cNvPr>
          <p:cNvSpPr/>
          <p:nvPr/>
        </p:nvSpPr>
        <p:spPr>
          <a:xfrm>
            <a:off x="4058454" y="5517308"/>
            <a:ext cx="208289" cy="4894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9641F3A-10A4-4B3B-BC25-4F00E8E503B5}"/>
              </a:ext>
            </a:extLst>
          </p:cNvPr>
          <p:cNvSpPr/>
          <p:nvPr/>
        </p:nvSpPr>
        <p:spPr>
          <a:xfrm>
            <a:off x="4367808" y="4782721"/>
            <a:ext cx="208289" cy="122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B8FDD9D-6D1A-4453-9525-C79790B36503}"/>
              </a:ext>
            </a:extLst>
          </p:cNvPr>
          <p:cNvSpPr/>
          <p:nvPr/>
        </p:nvSpPr>
        <p:spPr>
          <a:xfrm>
            <a:off x="4679767" y="5150209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7E09F3D-4E97-46CD-AA8B-6E388A61BD6A}"/>
              </a:ext>
            </a:extLst>
          </p:cNvPr>
          <p:cNvSpPr/>
          <p:nvPr/>
        </p:nvSpPr>
        <p:spPr>
          <a:xfrm>
            <a:off x="4988305" y="4537364"/>
            <a:ext cx="208289" cy="14693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DB06DC8-872D-4E4F-B240-F90DB13F632F}"/>
              </a:ext>
            </a:extLst>
          </p:cNvPr>
          <p:cNvSpPr/>
          <p:nvPr/>
        </p:nvSpPr>
        <p:spPr>
          <a:xfrm>
            <a:off x="5609046" y="4537364"/>
            <a:ext cx="208289" cy="14693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AA5AE2AD-D42A-46B1-85E2-D92CAC0C0C3D}"/>
              </a:ext>
            </a:extLst>
          </p:cNvPr>
          <p:cNvSpPr/>
          <p:nvPr/>
        </p:nvSpPr>
        <p:spPr>
          <a:xfrm>
            <a:off x="5916862" y="5762664"/>
            <a:ext cx="208289" cy="2440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B1EEFF4-EA5B-4ECB-BC8C-94547BA68665}"/>
              </a:ext>
            </a:extLst>
          </p:cNvPr>
          <p:cNvSpPr/>
          <p:nvPr/>
        </p:nvSpPr>
        <p:spPr>
          <a:xfrm>
            <a:off x="6222212" y="5885342"/>
            <a:ext cx="208289" cy="1213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78A257F3-3897-4EE9-BE4F-45C777695226}"/>
              </a:ext>
            </a:extLst>
          </p:cNvPr>
          <p:cNvSpPr/>
          <p:nvPr/>
        </p:nvSpPr>
        <p:spPr>
          <a:xfrm>
            <a:off x="6537408" y="5517308"/>
            <a:ext cx="208289" cy="4894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D0A1BB6-48F9-4408-972F-7DEC5F50388C}"/>
              </a:ext>
            </a:extLst>
          </p:cNvPr>
          <p:cNvSpPr/>
          <p:nvPr/>
        </p:nvSpPr>
        <p:spPr>
          <a:xfrm>
            <a:off x="6848005" y="5885342"/>
            <a:ext cx="208289" cy="1213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918706A0-AE75-4E23-BFB4-990DC0D724A9}"/>
              </a:ext>
            </a:extLst>
          </p:cNvPr>
          <p:cNvSpPr/>
          <p:nvPr/>
        </p:nvSpPr>
        <p:spPr>
          <a:xfrm>
            <a:off x="7157955" y="5762664"/>
            <a:ext cx="208289" cy="2440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E708FB5-9688-4F4A-B97A-D7E58ACC00B9}"/>
              </a:ext>
            </a:extLst>
          </p:cNvPr>
          <p:cNvSpPr/>
          <p:nvPr/>
        </p:nvSpPr>
        <p:spPr>
          <a:xfrm>
            <a:off x="7467905" y="5150752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821A45D-0E79-478F-BBC2-DF70974A8D92}"/>
              </a:ext>
            </a:extLst>
          </p:cNvPr>
          <p:cNvSpPr/>
          <p:nvPr/>
        </p:nvSpPr>
        <p:spPr>
          <a:xfrm>
            <a:off x="7777855" y="5762664"/>
            <a:ext cx="208289" cy="2440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7A65980-3C42-43CB-B589-370753A6494F}"/>
              </a:ext>
            </a:extLst>
          </p:cNvPr>
          <p:cNvSpPr/>
          <p:nvPr/>
        </p:nvSpPr>
        <p:spPr>
          <a:xfrm>
            <a:off x="8087809" y="5640516"/>
            <a:ext cx="208289" cy="366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E7B63B8-FFC4-3B5A-0C33-642A5693C201}"/>
              </a:ext>
            </a:extLst>
          </p:cNvPr>
          <p:cNvSpPr txBox="1">
            <a:spLocks/>
          </p:cNvSpPr>
          <p:nvPr/>
        </p:nvSpPr>
        <p:spPr>
          <a:xfrm>
            <a:off x="9191261" y="4689195"/>
            <a:ext cx="1288258" cy="59198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l-SI" dirty="0"/>
              <a:t>SLO</a:t>
            </a:r>
          </a:p>
          <a:p>
            <a:pPr algn="ctr"/>
            <a:endParaRPr lang="sl-SI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643F16A-803C-09EB-2C56-AE5DD13EE75F}"/>
              </a:ext>
            </a:extLst>
          </p:cNvPr>
          <p:cNvSpPr txBox="1">
            <a:spLocks/>
          </p:cNvSpPr>
          <p:nvPr/>
        </p:nvSpPr>
        <p:spPr>
          <a:xfrm>
            <a:off x="10254294" y="4678459"/>
            <a:ext cx="1646631" cy="87099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l-SI" dirty="0" err="1"/>
              <a:t>Abroad</a:t>
            </a:r>
            <a:endParaRPr lang="sl-SI" dirty="0"/>
          </a:p>
          <a:p>
            <a:pPr algn="ctr"/>
            <a:endParaRPr lang="sl-SI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6C0297-CB36-B4B2-E0BF-412578B28C8E}"/>
              </a:ext>
            </a:extLst>
          </p:cNvPr>
          <p:cNvSpPr/>
          <p:nvPr/>
        </p:nvSpPr>
        <p:spPr>
          <a:xfrm>
            <a:off x="8384881" y="5885342"/>
            <a:ext cx="208289" cy="1213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A13AD4-2912-73D5-B180-6ACAEC9A388D}"/>
              </a:ext>
            </a:extLst>
          </p:cNvPr>
          <p:cNvSpPr/>
          <p:nvPr/>
        </p:nvSpPr>
        <p:spPr>
          <a:xfrm>
            <a:off x="8672273" y="5891453"/>
            <a:ext cx="208289" cy="1180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F6DC43-BCC1-7179-B744-4485C18E57C0}"/>
              </a:ext>
            </a:extLst>
          </p:cNvPr>
          <p:cNvSpPr txBox="1"/>
          <p:nvPr/>
        </p:nvSpPr>
        <p:spPr>
          <a:xfrm>
            <a:off x="747443" y="5284154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BE36F5-B2C2-8CBE-13A7-5DD12C601F0D}"/>
              </a:ext>
            </a:extLst>
          </p:cNvPr>
          <p:cNvSpPr txBox="1"/>
          <p:nvPr/>
        </p:nvSpPr>
        <p:spPr>
          <a:xfrm>
            <a:off x="747443" y="4664393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26FDFC-88B9-71AC-106E-7B5F8389EDB1}"/>
              </a:ext>
            </a:extLst>
          </p:cNvPr>
          <p:cNvSpPr txBox="1"/>
          <p:nvPr/>
        </p:nvSpPr>
        <p:spPr>
          <a:xfrm>
            <a:off x="745084" y="4044630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458AC0-DCCA-A4AE-C4F2-9FB9B29A3826}"/>
              </a:ext>
            </a:extLst>
          </p:cNvPr>
          <p:cNvSpPr txBox="1"/>
          <p:nvPr/>
        </p:nvSpPr>
        <p:spPr>
          <a:xfrm>
            <a:off x="745085" y="3424867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6F8196B-D3DA-3EF7-6447-48308F9D4719}"/>
              </a:ext>
            </a:extLst>
          </p:cNvPr>
          <p:cNvSpPr txBox="1"/>
          <p:nvPr/>
        </p:nvSpPr>
        <p:spPr>
          <a:xfrm>
            <a:off x="745085" y="2805104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96D1481-DAD0-705C-51C6-86D0D3AD532D}"/>
              </a:ext>
            </a:extLst>
          </p:cNvPr>
          <p:cNvSpPr txBox="1"/>
          <p:nvPr/>
        </p:nvSpPr>
        <p:spPr>
          <a:xfrm>
            <a:off x="746105" y="2185341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30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13434784-9E4C-7340-7C87-0D67FB0A8BEC}"/>
              </a:ext>
            </a:extLst>
          </p:cNvPr>
          <p:cNvSpPr/>
          <p:nvPr/>
        </p:nvSpPr>
        <p:spPr>
          <a:xfrm>
            <a:off x="1268175" y="4899129"/>
            <a:ext cx="208289" cy="25173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F441FB21-6D0D-4471-03A7-D203A437BA36}"/>
              </a:ext>
            </a:extLst>
          </p:cNvPr>
          <p:cNvSpPr/>
          <p:nvPr/>
        </p:nvSpPr>
        <p:spPr>
          <a:xfrm>
            <a:off x="1578003" y="4897087"/>
            <a:ext cx="208289" cy="25173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99DF069-6C3D-E556-B8A3-91E495C35ACA}"/>
              </a:ext>
            </a:extLst>
          </p:cNvPr>
          <p:cNvSpPr/>
          <p:nvPr/>
        </p:nvSpPr>
        <p:spPr>
          <a:xfrm>
            <a:off x="1882454" y="4787265"/>
            <a:ext cx="208289" cy="3651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9DDF2C7A-02A4-EBCF-E9ED-E5FE5D2E93E0}"/>
              </a:ext>
            </a:extLst>
          </p:cNvPr>
          <p:cNvSpPr/>
          <p:nvPr/>
        </p:nvSpPr>
        <p:spPr>
          <a:xfrm>
            <a:off x="3128604" y="4888131"/>
            <a:ext cx="208289" cy="26161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45098E64-86C8-D168-B1C4-B23CF20A72B2}"/>
              </a:ext>
            </a:extLst>
          </p:cNvPr>
          <p:cNvSpPr/>
          <p:nvPr/>
        </p:nvSpPr>
        <p:spPr>
          <a:xfrm>
            <a:off x="3438554" y="4275445"/>
            <a:ext cx="208289" cy="50001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016B1936-A40F-0B4C-2E5B-05121AC937EB}"/>
              </a:ext>
            </a:extLst>
          </p:cNvPr>
          <p:cNvSpPr/>
          <p:nvPr/>
        </p:nvSpPr>
        <p:spPr>
          <a:xfrm>
            <a:off x="4367808" y="4658558"/>
            <a:ext cx="208289" cy="12850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1F94F2DB-BDD1-2952-DA0D-BD0330FC00E6}"/>
              </a:ext>
            </a:extLst>
          </p:cNvPr>
          <p:cNvSpPr/>
          <p:nvPr/>
        </p:nvSpPr>
        <p:spPr>
          <a:xfrm>
            <a:off x="4988127" y="3687899"/>
            <a:ext cx="208289" cy="856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FC3D3BF0-25EB-95E2-E5CA-A6E6710430A4}"/>
              </a:ext>
            </a:extLst>
          </p:cNvPr>
          <p:cNvSpPr/>
          <p:nvPr/>
        </p:nvSpPr>
        <p:spPr>
          <a:xfrm>
            <a:off x="2817900" y="4785154"/>
            <a:ext cx="209555" cy="61271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298364C1-BD70-775B-0023-CFA7BA830A9F}"/>
              </a:ext>
            </a:extLst>
          </p:cNvPr>
          <p:cNvSpPr/>
          <p:nvPr/>
        </p:nvSpPr>
        <p:spPr>
          <a:xfrm>
            <a:off x="3747105" y="5284154"/>
            <a:ext cx="209511" cy="35937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A27B8D4-1025-02B7-0EAA-FF14BECFD6E7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318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patent </a:t>
            </a:r>
            <a:r>
              <a:rPr lang="sl-SI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applications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6ED7BEF-A8F3-42A4-B283-5612E6DD234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42147891-B225-E1A8-C71E-86E119073D32}"/>
              </a:ext>
            </a:extLst>
          </p:cNvPr>
          <p:cNvSpPr/>
          <p:nvPr/>
        </p:nvSpPr>
        <p:spPr>
          <a:xfrm>
            <a:off x="9438885" y="3769550"/>
            <a:ext cx="831082" cy="831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50DFB442-BD11-3A3F-1F58-25CEDB77DF56}"/>
              </a:ext>
            </a:extLst>
          </p:cNvPr>
          <p:cNvSpPr/>
          <p:nvPr/>
        </p:nvSpPr>
        <p:spPr>
          <a:xfrm>
            <a:off x="10678160" y="3769550"/>
            <a:ext cx="831082" cy="831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7C541DF-C9C1-D4A6-B272-6A0AA0F060B2}"/>
              </a:ext>
            </a:extLst>
          </p:cNvPr>
          <p:cNvSpPr/>
          <p:nvPr/>
        </p:nvSpPr>
        <p:spPr>
          <a:xfrm>
            <a:off x="10547190" y="3917597"/>
            <a:ext cx="1061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184</a:t>
            </a:r>
            <a:endParaRPr lang="sl-SI" sz="3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797DB49-7B25-89B1-5E35-67A1A1416551}"/>
              </a:ext>
            </a:extLst>
          </p:cNvPr>
          <p:cNvSpPr/>
          <p:nvPr/>
        </p:nvSpPr>
        <p:spPr>
          <a:xfrm>
            <a:off x="9304896" y="3917597"/>
            <a:ext cx="1061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134</a:t>
            </a:r>
            <a:endParaRPr lang="sl-SI" sz="3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0" name="Content Placeholder 3">
            <a:extLst>
              <a:ext uri="{FF2B5EF4-FFF2-40B4-BE49-F238E27FC236}">
                <a16:creationId xmlns:a16="http://schemas.microsoft.com/office/drawing/2014/main" id="{F44973A8-4924-40D6-8DA9-F67102428A19}"/>
              </a:ext>
            </a:extLst>
          </p:cNvPr>
          <p:cNvSpPr txBox="1">
            <a:spLocks/>
          </p:cNvSpPr>
          <p:nvPr/>
        </p:nvSpPr>
        <p:spPr>
          <a:xfrm>
            <a:off x="854077" y="1658024"/>
            <a:ext cx="5472278" cy="59198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dirty="0" err="1"/>
              <a:t>Number</a:t>
            </a:r>
            <a:r>
              <a:rPr lang="sl-SI" dirty="0"/>
              <a:t> of patent </a:t>
            </a:r>
            <a:r>
              <a:rPr lang="sl-SI" dirty="0" err="1"/>
              <a:t>applications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785780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DFD0E3-5C23-45CF-8E6D-DE51D62EB8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65406" y="2964560"/>
            <a:ext cx="2342020" cy="1060456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721BA73E-9E6A-4760-8E21-C7B031AE0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 err="1"/>
              <a:t>JSI‘s</a:t>
            </a:r>
            <a:r>
              <a:rPr lang="sl-SI" dirty="0"/>
              <a:t> </a:t>
            </a:r>
            <a:r>
              <a:rPr lang="sl-SI" dirty="0" err="1"/>
              <a:t>selected</a:t>
            </a:r>
            <a:r>
              <a:rPr lang="sl-SI" dirty="0"/>
              <a:t> spin-</a:t>
            </a:r>
            <a:r>
              <a:rPr lang="sl-SI" dirty="0" err="1"/>
              <a:t>outs</a:t>
            </a:r>
            <a:br>
              <a:rPr lang="sl-SI" dirty="0"/>
            </a:br>
            <a:endParaRPr lang="sl-SI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40F1E8E-9E6B-46EE-A2A3-428FFDD7F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25</a:t>
            </a:fld>
            <a:endParaRPr lang="sl-SI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89613080-8C71-47CA-984D-1ADD57194734}"/>
              </a:ext>
            </a:extLst>
          </p:cNvPr>
          <p:cNvSpPr txBox="1">
            <a:spLocks/>
          </p:cNvSpPr>
          <p:nvPr/>
        </p:nvSpPr>
        <p:spPr>
          <a:xfrm>
            <a:off x="838200" y="1776044"/>
            <a:ext cx="2357438" cy="843665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400" b="1" dirty="0" err="1"/>
              <a:t>Plasmadis</a:t>
            </a:r>
            <a:br>
              <a:rPr lang="en-US" sz="1200" dirty="0"/>
            </a:br>
            <a:r>
              <a:rPr lang="en-US" sz="1200" dirty="0"/>
              <a:t>Plasma reactor optimization by Laser Optic Catalytic Sensor (LOCS)</a:t>
            </a:r>
            <a:br>
              <a:rPr lang="en-US" sz="1200" dirty="0"/>
            </a:br>
            <a:r>
              <a:rPr lang="en-US" sz="1200" dirty="0">
                <a:solidFill>
                  <a:schemeClr val="accent1"/>
                </a:solidFill>
              </a:rPr>
              <a:t>http://www.plasmadis.com/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sz="1200" dirty="0"/>
          </a:p>
        </p:txBody>
      </p:sp>
      <p:pic>
        <p:nvPicPr>
          <p:cNvPr id="20" name="Picture 14" descr="http://www.startup.si/img/Novice/06_Plasmadis_ekipa_web.jpg">
            <a:extLst>
              <a:ext uri="{FF2B5EF4-FFF2-40B4-BE49-F238E27FC236}">
                <a16:creationId xmlns:a16="http://schemas.microsoft.com/office/drawing/2014/main" id="{40CB7062-5B44-486B-B37F-D9500144D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839788" y="2787939"/>
            <a:ext cx="2368550" cy="123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B35F5CB2-413D-45EE-A087-91FE35C910F7}"/>
              </a:ext>
            </a:extLst>
          </p:cNvPr>
          <p:cNvSpPr txBox="1">
            <a:spLocks/>
          </p:cNvSpPr>
          <p:nvPr/>
        </p:nvSpPr>
        <p:spPr>
          <a:xfrm>
            <a:off x="8974138" y="1776044"/>
            <a:ext cx="2234869" cy="1295839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400" b="1" dirty="0" err="1">
                <a:latin typeface="+mn-lt"/>
              </a:rPr>
              <a:t>FlexHex</a:t>
            </a:r>
            <a:br>
              <a:rPr lang="en-US" dirty="0">
                <a:latin typeface="+mn-lt"/>
              </a:rPr>
            </a:br>
            <a:r>
              <a:rPr lang="sl-SI" dirty="0">
                <a:latin typeface="+mn-lt"/>
              </a:rPr>
              <a:t>R</a:t>
            </a:r>
            <a:r>
              <a:rPr lang="en-US" dirty="0" err="1">
                <a:latin typeface="+mn-lt"/>
              </a:rPr>
              <a:t>obotic</a:t>
            </a:r>
            <a:r>
              <a:rPr lang="en-US" dirty="0">
                <a:latin typeface="+mn-lt"/>
              </a:rPr>
              <a:t> hexapods for the automotive industry</a:t>
            </a:r>
            <a:br>
              <a:rPr lang="en-US" dirty="0">
                <a:highlight>
                  <a:srgbClr val="FFFF00"/>
                </a:highlight>
                <a:latin typeface="+mn-lt"/>
              </a:rPr>
            </a:br>
            <a:r>
              <a:rPr lang="en-US" dirty="0">
                <a:solidFill>
                  <a:schemeClr val="accent1"/>
                </a:solidFill>
                <a:latin typeface="+mn-lt"/>
              </a:rPr>
              <a:t>http://flexhex-robot.com/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1F59490-67A8-4041-B5D2-BE842787A76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789" y="2574925"/>
            <a:ext cx="1044066" cy="1450091"/>
          </a:xfrm>
          <a:prstGeom prst="rect">
            <a:avLst/>
          </a:prstGeom>
        </p:spPr>
      </p:pic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8164CC76-02B5-4049-85C3-7DEB39C5CD2F}"/>
              </a:ext>
            </a:extLst>
          </p:cNvPr>
          <p:cNvSpPr txBox="1">
            <a:spLocks/>
          </p:cNvSpPr>
          <p:nvPr/>
        </p:nvSpPr>
        <p:spPr>
          <a:xfrm>
            <a:off x="3544888" y="1776044"/>
            <a:ext cx="2357438" cy="965786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GB" sz="1400" b="1" dirty="0">
                <a:latin typeface="+mn-lt"/>
              </a:rPr>
              <a:t>Nanos </a:t>
            </a:r>
            <a:r>
              <a:rPr lang="en-GB" sz="1400" b="1" dirty="0" err="1">
                <a:latin typeface="+mn-lt"/>
              </a:rPr>
              <a:t>Scientificae</a:t>
            </a:r>
            <a:r>
              <a:rPr lang="en-GB" sz="1400" dirty="0">
                <a:latin typeface="+mn-lt"/>
              </a:rPr>
              <a:t> </a:t>
            </a:r>
            <a:endParaRPr lang="sl-SI" sz="1400" dirty="0">
              <a:latin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>
                <a:latin typeface="+mn-lt"/>
              </a:rPr>
              <a:t>Nanotechnology solutions based on magnetic nanoparticle clusters – magnetic nanobeads – </a:t>
            </a:r>
            <a:r>
              <a:rPr lang="en-US" dirty="0" err="1">
                <a:latin typeface="+mn-lt"/>
              </a:rPr>
              <a:t>iNANOvative</a:t>
            </a:r>
            <a:r>
              <a:rPr lang="en-US" dirty="0">
                <a:latin typeface="+mn-lt"/>
              </a:rPr>
              <a:t>™ platform.</a:t>
            </a:r>
            <a:br>
              <a:rPr lang="en-GB" dirty="0">
                <a:latin typeface="+mn-lt"/>
              </a:rPr>
            </a:br>
            <a:r>
              <a:rPr lang="en-GB" dirty="0">
                <a:solidFill>
                  <a:schemeClr val="accent1"/>
                </a:solidFill>
                <a:latin typeface="+mn-lt"/>
              </a:rPr>
              <a:t>http://www.nanos-sci.com/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49D7897-BE7F-4E4C-9690-C2878081655F}"/>
              </a:ext>
            </a:extLst>
          </p:cNvPr>
          <p:cNvCxnSpPr/>
          <p:nvPr/>
        </p:nvCxnSpPr>
        <p:spPr>
          <a:xfrm>
            <a:off x="839788" y="1690688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0C2D255-F85D-4992-93A5-7F5A051FCD12}"/>
              </a:ext>
            </a:extLst>
          </p:cNvPr>
          <p:cNvCxnSpPr>
            <a:cxnSpLocks/>
          </p:cNvCxnSpPr>
          <p:nvPr/>
        </p:nvCxnSpPr>
        <p:spPr>
          <a:xfrm>
            <a:off x="839788" y="4121226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4A4182F-BD3F-440C-83A0-45B5432EDAAA}"/>
              </a:ext>
            </a:extLst>
          </p:cNvPr>
          <p:cNvCxnSpPr>
            <a:cxnSpLocks/>
          </p:cNvCxnSpPr>
          <p:nvPr/>
        </p:nvCxnSpPr>
        <p:spPr>
          <a:xfrm>
            <a:off x="3544888" y="1690688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8" descr="http://www.nanos-sci.com/images/prod-silica.jpg">
            <a:extLst>
              <a:ext uri="{FF2B5EF4-FFF2-40B4-BE49-F238E27FC236}">
                <a16:creationId xmlns:a16="http://schemas.microsoft.com/office/drawing/2014/main" id="{8F88B3FC-E6B5-4464-AD94-123903A372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</a:blip>
          <a:srcRect t="29542"/>
          <a:stretch/>
        </p:blipFill>
        <p:spPr bwMode="auto">
          <a:xfrm>
            <a:off x="3544888" y="2939867"/>
            <a:ext cx="2339056" cy="1085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518D837-9CA4-4ED1-969D-FE470540CB06}"/>
              </a:ext>
            </a:extLst>
          </p:cNvPr>
          <p:cNvCxnSpPr>
            <a:cxnSpLocks/>
          </p:cNvCxnSpPr>
          <p:nvPr/>
        </p:nvCxnSpPr>
        <p:spPr>
          <a:xfrm>
            <a:off x="3544888" y="4121226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98A6FF69-2A8B-43C9-9324-1AE228A501AE}"/>
              </a:ext>
            </a:extLst>
          </p:cNvPr>
          <p:cNvSpPr txBox="1">
            <a:spLocks/>
          </p:cNvSpPr>
          <p:nvPr/>
        </p:nvSpPr>
        <p:spPr>
          <a:xfrm>
            <a:off x="6269038" y="4177812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sl-SI" sz="1400" b="1" dirty="0" err="1">
                <a:latin typeface="+mn-lt"/>
              </a:rPr>
              <a:t>Particulars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Transient Current Technique (TCT) apparatus for studies of various semiconductor devices and materials.</a:t>
            </a:r>
            <a:br>
              <a:rPr lang="en-US" dirty="0">
                <a:latin typeface="+mn-lt"/>
              </a:rPr>
            </a:br>
            <a:r>
              <a:rPr lang="en-US" dirty="0">
                <a:solidFill>
                  <a:schemeClr val="accent1"/>
                </a:solidFill>
                <a:latin typeface="+mn-lt"/>
              </a:rPr>
              <a:t>http://particulars.si/</a:t>
            </a:r>
            <a:endParaRPr lang="en-GB" dirty="0">
              <a:latin typeface="+mn-lt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D02FFFD-A9CD-47B2-A0CF-42F00002E3F3}"/>
              </a:ext>
            </a:extLst>
          </p:cNvPr>
          <p:cNvCxnSpPr>
            <a:cxnSpLocks/>
          </p:cNvCxnSpPr>
          <p:nvPr/>
        </p:nvCxnSpPr>
        <p:spPr>
          <a:xfrm>
            <a:off x="6269038" y="1690688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129040CC-5D7A-429E-9125-3E7F6D31D97F}"/>
              </a:ext>
            </a:extLst>
          </p:cNvPr>
          <p:cNvCxnSpPr>
            <a:cxnSpLocks/>
          </p:cNvCxnSpPr>
          <p:nvPr/>
        </p:nvCxnSpPr>
        <p:spPr>
          <a:xfrm>
            <a:off x="6269038" y="4121226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0F5F3E7-2A2F-44AF-AE4F-7B0BC64AFCBE}"/>
              </a:ext>
            </a:extLst>
          </p:cNvPr>
          <p:cNvCxnSpPr>
            <a:cxnSpLocks/>
          </p:cNvCxnSpPr>
          <p:nvPr/>
        </p:nvCxnSpPr>
        <p:spPr>
          <a:xfrm>
            <a:off x="8974138" y="1690688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03F5CC2-F697-4475-81BD-D4ED0FBCAA89}"/>
              </a:ext>
            </a:extLst>
          </p:cNvPr>
          <p:cNvCxnSpPr>
            <a:cxnSpLocks/>
          </p:cNvCxnSpPr>
          <p:nvPr/>
        </p:nvCxnSpPr>
        <p:spPr>
          <a:xfrm>
            <a:off x="8974138" y="4121226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3AC54B67-F4C4-4B39-A4C9-E2525C5D8263}"/>
              </a:ext>
            </a:extLst>
          </p:cNvPr>
          <p:cNvSpPr txBox="1">
            <a:spLocks/>
          </p:cNvSpPr>
          <p:nvPr/>
        </p:nvSpPr>
        <p:spPr>
          <a:xfrm>
            <a:off x="8974138" y="4177812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l-SI" sz="1400" b="1" dirty="0">
                <a:latin typeface="+mn-lt"/>
              </a:rPr>
              <a:t>Genuine Technologies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Synthetic </a:t>
            </a:r>
            <a:r>
              <a:rPr lang="en-US" dirty="0" err="1">
                <a:latin typeface="+mn-lt"/>
              </a:rPr>
              <a:t>bioceramic</a:t>
            </a:r>
            <a:r>
              <a:rPr lang="en-US" dirty="0">
                <a:latin typeface="+mn-lt"/>
              </a:rPr>
              <a:t> powder-like material based on calcium tri-silicate with high bioactivity</a:t>
            </a:r>
            <a:r>
              <a:rPr lang="sl-SI" dirty="0">
                <a:latin typeface="+mn-lt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chemeClr val="accent1"/>
                </a:solidFill>
                <a:latin typeface="+mn-lt"/>
              </a:rPr>
              <a:t>http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s</a:t>
            </a:r>
            <a:r>
              <a:rPr lang="en-US" dirty="0">
                <a:solidFill>
                  <a:schemeClr val="accent1"/>
                </a:solidFill>
                <a:latin typeface="+mn-lt"/>
              </a:rPr>
              <a:t>://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www.gen-tech</a:t>
            </a:r>
            <a:r>
              <a:rPr lang="en-US" dirty="0">
                <a:solidFill>
                  <a:schemeClr val="accent1"/>
                </a:solidFill>
                <a:latin typeface="+mn-lt"/>
              </a:rPr>
              <a:t>.si/</a:t>
            </a:r>
            <a:endParaRPr lang="en-GB" dirty="0">
              <a:latin typeface="+mn-lt"/>
            </a:endParaRP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E2498E20-38EF-4EFD-A474-D55FF6CB354F}"/>
              </a:ext>
            </a:extLst>
          </p:cNvPr>
          <p:cNvSpPr txBox="1">
            <a:spLocks/>
          </p:cNvSpPr>
          <p:nvPr/>
        </p:nvSpPr>
        <p:spPr>
          <a:xfrm>
            <a:off x="3544888" y="4177812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l-SI" sz="1400" b="1" dirty="0" err="1">
                <a:latin typeface="+mn-lt"/>
              </a:rPr>
              <a:t>Infinite</a:t>
            </a:r>
            <a:br>
              <a:rPr lang="en-US" dirty="0">
                <a:latin typeface="+mn-lt"/>
              </a:rPr>
            </a:br>
            <a:r>
              <a:rPr lang="sl-SI" dirty="0" err="1">
                <a:latin typeface="+mn-lt"/>
              </a:rPr>
              <a:t>Toxicity</a:t>
            </a:r>
            <a:r>
              <a:rPr lang="sl-SI" dirty="0">
                <a:latin typeface="+mn-lt"/>
              </a:rPr>
              <a:t> </a:t>
            </a:r>
            <a:r>
              <a:rPr lang="sl-SI" dirty="0" err="1">
                <a:latin typeface="+mn-lt"/>
              </a:rPr>
              <a:t>testing</a:t>
            </a:r>
            <a:r>
              <a:rPr lang="sl-SI" dirty="0">
                <a:latin typeface="+mn-lt"/>
              </a:rPr>
              <a:t> of </a:t>
            </a:r>
            <a:r>
              <a:rPr lang="sl-SI" dirty="0" err="1">
                <a:latin typeface="+mn-lt"/>
              </a:rPr>
              <a:t>materials</a:t>
            </a:r>
            <a:r>
              <a:rPr lang="it-IT" dirty="0" err="1">
                <a:latin typeface="+mn-lt"/>
              </a:rPr>
              <a:t>Novel</a:t>
            </a:r>
            <a:r>
              <a:rPr lang="it-IT" dirty="0">
                <a:latin typeface="+mn-lt"/>
              </a:rPr>
              <a:t> </a:t>
            </a:r>
            <a:r>
              <a:rPr lang="it-IT" dirty="0" err="1">
                <a:latin typeface="+mn-lt"/>
              </a:rPr>
              <a:t>sensorial</a:t>
            </a:r>
            <a:r>
              <a:rPr lang="it-IT" dirty="0">
                <a:latin typeface="+mn-lt"/>
              </a:rPr>
              <a:t> </a:t>
            </a:r>
            <a:r>
              <a:rPr lang="it-IT" dirty="0" err="1">
                <a:latin typeface="+mn-lt"/>
              </a:rPr>
              <a:t>cellular</a:t>
            </a:r>
            <a:r>
              <a:rPr lang="it-IT" dirty="0">
                <a:latin typeface="+mn-lt"/>
              </a:rPr>
              <a:t> devices for personal </a:t>
            </a:r>
            <a:r>
              <a:rPr lang="it-IT" dirty="0" err="1">
                <a:latin typeface="+mn-lt"/>
              </a:rPr>
              <a:t>diagnostics</a:t>
            </a:r>
            <a:r>
              <a:rPr lang="it-IT" dirty="0">
                <a:latin typeface="+mn-lt"/>
              </a:rPr>
              <a:t>. Science-</a:t>
            </a:r>
            <a:r>
              <a:rPr lang="it-IT" dirty="0" err="1">
                <a:latin typeface="+mn-lt"/>
              </a:rPr>
              <a:t>based</a:t>
            </a:r>
            <a:r>
              <a:rPr lang="it-IT" dirty="0">
                <a:latin typeface="+mn-lt"/>
              </a:rPr>
              <a:t> </a:t>
            </a:r>
            <a:r>
              <a:rPr lang="it-IT" dirty="0" err="1">
                <a:latin typeface="+mn-lt"/>
              </a:rPr>
              <a:t>animal</a:t>
            </a:r>
            <a:r>
              <a:rPr lang="it-IT" dirty="0">
                <a:latin typeface="+mn-lt"/>
              </a:rPr>
              <a:t> </a:t>
            </a:r>
            <a:r>
              <a:rPr lang="it-IT" dirty="0" err="1">
                <a:latin typeface="+mn-lt"/>
              </a:rPr>
              <a:t>alternatives</a:t>
            </a:r>
            <a:r>
              <a:rPr lang="it-IT" dirty="0">
                <a:latin typeface="+mn-lt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chemeClr val="accent1"/>
                </a:solidFill>
                <a:latin typeface="+mn-lt"/>
              </a:rPr>
              <a:t>http://infinite-biotech.com/</a:t>
            </a:r>
            <a:endParaRPr lang="en-GB" dirty="0">
              <a:latin typeface="+mn-lt"/>
            </a:endParaRPr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AB3C06E8-938A-42B8-9DD5-23616E571BD1}"/>
              </a:ext>
            </a:extLst>
          </p:cNvPr>
          <p:cNvSpPr txBox="1">
            <a:spLocks/>
          </p:cNvSpPr>
          <p:nvPr/>
        </p:nvSpPr>
        <p:spPr>
          <a:xfrm>
            <a:off x="838199" y="4177812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sl-SI" sz="1400" b="1" dirty="0" err="1">
                <a:latin typeface="+mn-lt"/>
              </a:rPr>
              <a:t>InoVine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Rapid separation of yeast sediment from sparkling wine.</a:t>
            </a:r>
            <a:br>
              <a:rPr lang="en-US" dirty="0">
                <a:latin typeface="+mn-lt"/>
              </a:rPr>
            </a:br>
            <a:r>
              <a:rPr lang="en-US" dirty="0">
                <a:solidFill>
                  <a:schemeClr val="accent1"/>
                </a:solidFill>
                <a:latin typeface="+mn-lt"/>
              </a:rPr>
              <a:t>http://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www.ino-vine.com/</a:t>
            </a:r>
            <a:endParaRPr lang="en-GB" dirty="0">
              <a:latin typeface="+mn-lt"/>
            </a:endParaRP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53CD9215-E2A9-40D0-87E7-9DF4709172B8}"/>
              </a:ext>
            </a:extLst>
          </p:cNvPr>
          <p:cNvSpPr txBox="1">
            <a:spLocks/>
          </p:cNvSpPr>
          <p:nvPr/>
        </p:nvSpPr>
        <p:spPr>
          <a:xfrm>
            <a:off x="6269038" y="1776044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sl-SI" sz="1400" b="1" dirty="0">
                <a:latin typeface="+mn-lt"/>
              </a:rPr>
              <a:t>Atom </a:t>
            </a:r>
            <a:r>
              <a:rPr lang="sl-SI" sz="1400" b="1" dirty="0" err="1">
                <a:latin typeface="+mn-lt"/>
              </a:rPr>
              <a:t>Quantum</a:t>
            </a:r>
            <a:r>
              <a:rPr lang="sl-SI" sz="1400" b="1" dirty="0">
                <a:latin typeface="+mn-lt"/>
              </a:rPr>
              <a:t> </a:t>
            </a:r>
            <a:r>
              <a:rPr lang="sl-SI" sz="1400" b="1" dirty="0" err="1">
                <a:latin typeface="+mn-lt"/>
              </a:rPr>
              <a:t>Labs</a:t>
            </a:r>
            <a:br>
              <a:rPr lang="en-US" dirty="0">
                <a:latin typeface="+mn-lt"/>
              </a:rPr>
            </a:br>
            <a:r>
              <a:rPr lang="sl-SI" dirty="0">
                <a:latin typeface="+mn-lt"/>
              </a:rPr>
              <a:t>D</a:t>
            </a:r>
            <a:r>
              <a:rPr lang="en-US" dirty="0" err="1">
                <a:latin typeface="+mn-lt"/>
              </a:rPr>
              <a:t>esigning</a:t>
            </a:r>
            <a:r>
              <a:rPr lang="en-US" dirty="0">
                <a:latin typeface="+mn-lt"/>
              </a:rPr>
              <a:t> cold neutral atoms Quantum Computers.</a:t>
            </a:r>
            <a:br>
              <a:rPr lang="en-US" dirty="0">
                <a:latin typeface="+mn-lt"/>
              </a:rPr>
            </a:br>
            <a:r>
              <a:rPr lang="en-US" dirty="0">
                <a:solidFill>
                  <a:schemeClr val="accent1"/>
                </a:solidFill>
                <a:latin typeface="+mn-lt"/>
              </a:rPr>
              <a:t>http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s</a:t>
            </a:r>
            <a:r>
              <a:rPr lang="en-US" dirty="0">
                <a:solidFill>
                  <a:schemeClr val="accent1"/>
                </a:solidFill>
                <a:latin typeface="+mn-lt"/>
              </a:rPr>
              <a:t>://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atomql.com/</a:t>
            </a:r>
            <a:endParaRPr lang="en-GB" dirty="0">
              <a:latin typeface="+mn-lt"/>
            </a:endParaRPr>
          </a:p>
        </p:txBody>
      </p:sp>
      <p:pic>
        <p:nvPicPr>
          <p:cNvPr id="39" name="Picture 8">
            <a:extLst>
              <a:ext uri="{FF2B5EF4-FFF2-40B4-BE49-F238E27FC236}">
                <a16:creationId xmlns:a16="http://schemas.microsoft.com/office/drawing/2014/main" id="{9E203477-DB20-467D-A1FB-4E54EF079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grayscl/>
          </a:blip>
          <a:srcRect/>
          <a:stretch>
            <a:fillRect/>
          </a:stretch>
        </p:blipFill>
        <p:spPr bwMode="auto">
          <a:xfrm>
            <a:off x="6269038" y="5444330"/>
            <a:ext cx="2391744" cy="45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D3C796B-6685-4F29-85AD-B9EA55174F3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078250"/>
            <a:ext cx="2368550" cy="85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8176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66FA359-71D4-4D0A-B1FE-29CD3D21C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Comparison with the rest of the world</a:t>
            </a:r>
            <a:br>
              <a:rPr lang="sl-SI" dirty="0"/>
            </a:br>
            <a:endParaRPr lang="sl-S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75741AB-3DFB-413D-A332-CE7F3F50B3AC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/>
              <a:t>Jožef Stefan Institute (JSI) // Max Planck Institute (MPG) // </a:t>
            </a:r>
            <a:r>
              <a:rPr lang="sl-SI" dirty="0" err="1"/>
              <a:t>French</a:t>
            </a:r>
            <a:r>
              <a:rPr lang="sl-SI" dirty="0"/>
              <a:t> </a:t>
            </a:r>
            <a:r>
              <a:rPr lang="sl-SI" dirty="0" err="1"/>
              <a:t>National</a:t>
            </a:r>
            <a:r>
              <a:rPr lang="sl-SI" dirty="0"/>
              <a:t> Centre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Scientific</a:t>
            </a:r>
            <a:r>
              <a:rPr lang="sl-SI" dirty="0"/>
              <a:t> </a:t>
            </a:r>
            <a:r>
              <a:rPr lang="sl-SI" dirty="0" err="1"/>
              <a:t>Research</a:t>
            </a:r>
            <a:r>
              <a:rPr lang="sl-SI" dirty="0"/>
              <a:t> (CNRS)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FB1E5FF-E822-430D-A223-C487AE811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26</a:t>
            </a:fld>
            <a:endParaRPr lang="sl-SI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AC5D46E-00C2-470E-A1CA-1CB1F2F850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686194"/>
              </p:ext>
            </p:extLst>
          </p:nvPr>
        </p:nvGraphicFramePr>
        <p:xfrm>
          <a:off x="2906207" y="2359029"/>
          <a:ext cx="8391565" cy="169164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167805">
                  <a:extLst>
                    <a:ext uri="{9D8B030D-6E8A-4147-A177-3AD203B41FA5}">
                      <a16:colId xmlns:a16="http://schemas.microsoft.com/office/drawing/2014/main" val="1948608093"/>
                    </a:ext>
                  </a:extLst>
                </a:gridCol>
                <a:gridCol w="1285837">
                  <a:extLst>
                    <a:ext uri="{9D8B030D-6E8A-4147-A177-3AD203B41FA5}">
                      <a16:colId xmlns:a16="http://schemas.microsoft.com/office/drawing/2014/main" val="3297349526"/>
                    </a:ext>
                  </a:extLst>
                </a:gridCol>
                <a:gridCol w="1610359">
                  <a:extLst>
                    <a:ext uri="{9D8B030D-6E8A-4147-A177-3AD203B41FA5}">
                      <a16:colId xmlns:a16="http://schemas.microsoft.com/office/drawing/2014/main" val="661240353"/>
                    </a:ext>
                  </a:extLst>
                </a:gridCol>
                <a:gridCol w="1923229">
                  <a:extLst>
                    <a:ext uri="{9D8B030D-6E8A-4147-A177-3AD203B41FA5}">
                      <a16:colId xmlns:a16="http://schemas.microsoft.com/office/drawing/2014/main" val="1002807491"/>
                    </a:ext>
                  </a:extLst>
                </a:gridCol>
                <a:gridCol w="2404335">
                  <a:extLst>
                    <a:ext uri="{9D8B030D-6E8A-4147-A177-3AD203B41FA5}">
                      <a16:colId xmlns:a16="http://schemas.microsoft.com/office/drawing/2014/main" val="185214132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sl-SI" dirty="0"/>
                    </a:p>
                  </a:txBody>
                  <a:tcPr>
                    <a:lnL w="6350" cap="flat" cmpd="sng" algn="ctr">
                      <a:noFill/>
                      <a:prstDash val="solid"/>
                      <a:miter lim="800000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SI" sz="1600" dirty="0">
                          <a:solidFill>
                            <a:schemeClr val="tx1"/>
                          </a:solidFill>
                        </a:rPr>
                        <a:t>population</a:t>
                      </a:r>
                      <a:endParaRPr lang="sl-SI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Number of employees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Number of employees 
</a:t>
                      </a:r>
                      <a:r>
                        <a:rPr lang="en-SI" sz="1600" dirty="0">
                          <a:solidFill>
                            <a:schemeClr val="tx1"/>
                          </a:solidFill>
                        </a:rPr>
                        <a:t>as % of population</a:t>
                      </a:r>
                      <a:endParaRPr lang="sl-SI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146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sl-SI" sz="1600" b="1" dirty="0"/>
                        <a:t>JSI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sl-SI" sz="1600" dirty="0"/>
                        <a:t>Slovenia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2</a:t>
                      </a:r>
                      <a:r>
                        <a:rPr lang="en-SI" sz="1600" dirty="0"/>
                        <a:t>.</a:t>
                      </a:r>
                      <a:r>
                        <a:rPr lang="sl-SI" sz="1600" dirty="0"/>
                        <a:t>12 m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1,263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0</a:t>
                      </a:r>
                      <a:r>
                        <a:rPr lang="en-SI" sz="1600" dirty="0"/>
                        <a:t>.</a:t>
                      </a:r>
                      <a:r>
                        <a:rPr lang="sl-SI" sz="1600" dirty="0"/>
                        <a:t>06 %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0574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b="1" dirty="0"/>
                        <a:t>MPG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SI" sz="1600" dirty="0"/>
                        <a:t>Germany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84</a:t>
                      </a:r>
                      <a:r>
                        <a:rPr lang="en-SI" sz="1600" dirty="0"/>
                        <a:t>.</a:t>
                      </a:r>
                      <a:r>
                        <a:rPr lang="sl-SI" sz="1600" dirty="0"/>
                        <a:t>55 m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24</a:t>
                      </a:r>
                      <a:r>
                        <a:rPr lang="en-SI" sz="1600" dirty="0"/>
                        <a:t>,</a:t>
                      </a:r>
                      <a:r>
                        <a:rPr lang="sl-SI" sz="1600" dirty="0"/>
                        <a:t>650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0</a:t>
                      </a:r>
                      <a:r>
                        <a:rPr lang="en-SI" sz="1600" dirty="0"/>
                        <a:t>.</a:t>
                      </a:r>
                      <a:r>
                        <a:rPr lang="sl-SI" sz="1600" dirty="0"/>
                        <a:t>03 %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46180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b="1" dirty="0"/>
                        <a:t>CNRS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SI" sz="1600" dirty="0"/>
                        <a:t>France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66</a:t>
                      </a:r>
                      <a:r>
                        <a:rPr lang="en-SI" sz="1600" dirty="0"/>
                        <a:t>.</a:t>
                      </a:r>
                      <a:r>
                        <a:rPr lang="sl-SI" sz="1600" dirty="0"/>
                        <a:t>55 m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33</a:t>
                      </a:r>
                      <a:r>
                        <a:rPr lang="en-SI" sz="1600" dirty="0"/>
                        <a:t>,</a:t>
                      </a:r>
                      <a:r>
                        <a:rPr lang="sl-SI" sz="1600" dirty="0"/>
                        <a:t>000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0</a:t>
                      </a:r>
                      <a:r>
                        <a:rPr lang="en-SI" sz="1600" dirty="0"/>
                        <a:t>.</a:t>
                      </a:r>
                      <a:r>
                        <a:rPr lang="sl-SI" sz="1600" dirty="0"/>
                        <a:t>05 %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5470474"/>
                  </a:ext>
                </a:extLst>
              </a:tr>
            </a:tbl>
          </a:graphicData>
        </a:graphic>
      </p:graphicFrame>
      <p:graphicFrame>
        <p:nvGraphicFramePr>
          <p:cNvPr id="46" name="Table 4">
            <a:extLst>
              <a:ext uri="{FF2B5EF4-FFF2-40B4-BE49-F238E27FC236}">
                <a16:creationId xmlns:a16="http://schemas.microsoft.com/office/drawing/2014/main" id="{8BFFF364-A91B-4D06-877A-1C0C5BF281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139219"/>
              </p:ext>
            </p:extLst>
          </p:nvPr>
        </p:nvGraphicFramePr>
        <p:xfrm>
          <a:off x="2906207" y="4327068"/>
          <a:ext cx="8402322" cy="169164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194699">
                  <a:extLst>
                    <a:ext uri="{9D8B030D-6E8A-4147-A177-3AD203B41FA5}">
                      <a16:colId xmlns:a16="http://schemas.microsoft.com/office/drawing/2014/main" val="1948608093"/>
                    </a:ext>
                  </a:extLst>
                </a:gridCol>
                <a:gridCol w="1283296">
                  <a:extLst>
                    <a:ext uri="{9D8B030D-6E8A-4147-A177-3AD203B41FA5}">
                      <a16:colId xmlns:a16="http://schemas.microsoft.com/office/drawing/2014/main" val="3297349526"/>
                    </a:ext>
                  </a:extLst>
                </a:gridCol>
                <a:gridCol w="3520712">
                  <a:extLst>
                    <a:ext uri="{9D8B030D-6E8A-4147-A177-3AD203B41FA5}">
                      <a16:colId xmlns:a16="http://schemas.microsoft.com/office/drawing/2014/main" val="661240353"/>
                    </a:ext>
                  </a:extLst>
                </a:gridCol>
                <a:gridCol w="2403615">
                  <a:extLst>
                    <a:ext uri="{9D8B030D-6E8A-4147-A177-3AD203B41FA5}">
                      <a16:colId xmlns:a16="http://schemas.microsoft.com/office/drawing/2014/main" val="10028074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Le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sl-SI" dirty="0"/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Annual revenue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Annual income per employee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146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sl-SI" sz="1600" b="1" dirty="0"/>
                        <a:t>JSI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sl-SI" sz="1600" dirty="0"/>
                        <a:t>Slovenia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65 €</a:t>
                      </a:r>
                      <a:r>
                        <a:rPr lang="en-SI" sz="1600" dirty="0"/>
                        <a:t> m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53</a:t>
                      </a:r>
                      <a:r>
                        <a:rPr lang="en-SI" sz="1600" dirty="0"/>
                        <a:t>,</a:t>
                      </a:r>
                      <a:r>
                        <a:rPr lang="sl-SI" sz="1600" dirty="0"/>
                        <a:t>400 €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0574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b="1" dirty="0"/>
                        <a:t>MPG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SI" sz="1600" dirty="0"/>
                        <a:t>Germany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2</a:t>
                      </a:r>
                      <a:r>
                        <a:rPr lang="en-SI" sz="1600" dirty="0"/>
                        <a:t>,</a:t>
                      </a:r>
                      <a:r>
                        <a:rPr lang="sl-SI" sz="1600" dirty="0"/>
                        <a:t>300 €</a:t>
                      </a:r>
                      <a:r>
                        <a:rPr lang="en-SI" sz="1600" dirty="0"/>
                        <a:t> m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93</a:t>
                      </a:r>
                      <a:r>
                        <a:rPr lang="en-SI" sz="1600" dirty="0"/>
                        <a:t>,</a:t>
                      </a:r>
                      <a:r>
                        <a:rPr lang="sl-SI" sz="1600" dirty="0"/>
                        <a:t>300 €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46180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b="1" dirty="0"/>
                        <a:t>CNRS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SI" sz="1600" dirty="0"/>
                        <a:t>France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4</a:t>
                      </a:r>
                      <a:r>
                        <a:rPr lang="en-SI" sz="1600" dirty="0"/>
                        <a:t>,</a:t>
                      </a:r>
                      <a:r>
                        <a:rPr lang="sl-SI" sz="1600" dirty="0"/>
                        <a:t>000 €</a:t>
                      </a:r>
                      <a:r>
                        <a:rPr lang="en-SI" sz="1600" dirty="0"/>
                        <a:t> m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121</a:t>
                      </a:r>
                      <a:r>
                        <a:rPr lang="en-SI" sz="1600" dirty="0"/>
                        <a:t>,</a:t>
                      </a:r>
                      <a:r>
                        <a:rPr lang="sl-SI" sz="1600" dirty="0"/>
                        <a:t>200 €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547047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06EB479-56FF-4A0A-BD5C-29C2A63A6A07}"/>
              </a:ext>
            </a:extLst>
          </p:cNvPr>
          <p:cNvSpPr txBox="1"/>
          <p:nvPr/>
        </p:nvSpPr>
        <p:spPr>
          <a:xfrm>
            <a:off x="768304" y="3674066"/>
            <a:ext cx="202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>
                <a:solidFill>
                  <a:schemeClr val="accent1"/>
                </a:solidFill>
              </a:rPr>
              <a:t>Employees</a:t>
            </a:r>
            <a:endParaRPr lang="sl-SI" b="1" dirty="0">
              <a:solidFill>
                <a:schemeClr val="accent1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74AAEC1-DFB9-4451-BB22-0F64A8436E71}"/>
              </a:ext>
            </a:extLst>
          </p:cNvPr>
          <p:cNvSpPr txBox="1"/>
          <p:nvPr/>
        </p:nvSpPr>
        <p:spPr>
          <a:xfrm>
            <a:off x="768304" y="5625624"/>
            <a:ext cx="202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>
                <a:solidFill>
                  <a:schemeClr val="accent1"/>
                </a:solidFill>
              </a:rPr>
              <a:t>Revenue</a:t>
            </a:r>
            <a:endParaRPr lang="sl-SI" b="1" dirty="0">
              <a:solidFill>
                <a:schemeClr val="accent1"/>
              </a:solidFill>
            </a:endParaRP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C25E3E7-AF3B-4ACD-B3AC-79CF0F33D886}"/>
              </a:ext>
            </a:extLst>
          </p:cNvPr>
          <p:cNvCxnSpPr>
            <a:cxnSpLocks/>
          </p:cNvCxnSpPr>
          <p:nvPr/>
        </p:nvCxnSpPr>
        <p:spPr>
          <a:xfrm>
            <a:off x="821224" y="4057941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E8FDDC04-04DB-447E-982C-B03E3AE9588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1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743" y="2332359"/>
            <a:ext cx="710507" cy="7105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C083FB3-E614-4D0A-A9F9-7056BACFB78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alphaModFix amt="33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60" y="2226729"/>
            <a:ext cx="847317" cy="834191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8147BA-761A-4AC2-9754-429D14B56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dirty="0"/>
              <a:t>Data are </a:t>
            </a:r>
            <a:r>
              <a:rPr lang="sl-SI" dirty="0" err="1"/>
              <a:t>for</a:t>
            </a:r>
            <a:r>
              <a:rPr lang="sl-SI" dirty="0"/>
              <a:t> period 2022-2024</a:t>
            </a:r>
          </a:p>
        </p:txBody>
      </p:sp>
    </p:spTree>
    <p:extLst>
      <p:ext uri="{BB962C8B-B14F-4D97-AF65-F5344CB8AC3E}">
        <p14:creationId xmlns:p14="http://schemas.microsoft.com/office/powerpoint/2010/main" val="836845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866208F-D2EE-4DA3-B047-EE742D2061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grayscl/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58"/>
          <a:stretch/>
        </p:blipFill>
        <p:spPr>
          <a:xfrm>
            <a:off x="6284883" y="2859932"/>
            <a:ext cx="5023646" cy="31495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88A8C7-7545-4D6D-9482-4034D7CC1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Public cooperation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C7AF945C-CC66-4663-A67F-8CEE2EB0DC24}"/>
              </a:ext>
            </a:extLst>
          </p:cNvPr>
          <p:cNvSpPr txBox="1">
            <a:spLocks noGrp="1"/>
          </p:cNvSpPr>
          <p:nvPr>
            <p:ph sz="half" idx="13"/>
          </p:nvPr>
        </p:nvSpPr>
        <p:spPr>
          <a:xfrm>
            <a:off x="838200" y="1565677"/>
            <a:ext cx="7264400" cy="435310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/>
              <a:t>Number of visitors to JSI events </a:t>
            </a:r>
            <a:r>
              <a:rPr lang="en-US" sz="1800" dirty="0" err="1"/>
              <a:t>organised</a:t>
            </a:r>
            <a:r>
              <a:rPr lang="en-US" sz="1800" dirty="0"/>
              <a:t> for different groups and number of visitors to the Nuclear Technology Training Centre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DFE53B-B415-4B20-B911-9C7C61E95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are for 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5F7C212-7278-4DA1-B488-67A390C4D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27</a:t>
            </a:fld>
            <a:endParaRPr lang="sl-SI"/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9B28C69E-B0BF-4258-AADE-BF90A64D166F}"/>
              </a:ext>
            </a:extLst>
          </p:cNvPr>
          <p:cNvSpPr txBox="1">
            <a:spLocks/>
          </p:cNvSpPr>
          <p:nvPr/>
        </p:nvSpPr>
        <p:spPr>
          <a:xfrm>
            <a:off x="2867432" y="3037374"/>
            <a:ext cx="2115937" cy="260125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ts val="600"/>
              </a:spcBef>
              <a:buNone/>
            </a:pPr>
            <a:r>
              <a:rPr lang="sl-SI" sz="1800" dirty="0"/>
              <a:t> </a:t>
            </a:r>
            <a:r>
              <a:rPr lang="sl-SI" sz="1800" b="1" dirty="0"/>
              <a:t>1</a:t>
            </a:r>
            <a:r>
              <a:rPr lang="en-SI" sz="1800" b="1" dirty="0"/>
              <a:t>,</a:t>
            </a:r>
            <a:r>
              <a:rPr lang="sl-SI" sz="1800" b="1" dirty="0"/>
              <a:t>200</a:t>
            </a:r>
          </a:p>
          <a:p>
            <a:pPr marL="0" indent="0" algn="r">
              <a:lnSpc>
                <a:spcPct val="100000"/>
              </a:lnSpc>
              <a:spcBef>
                <a:spcPts val="600"/>
              </a:spcBef>
              <a:buNone/>
            </a:pPr>
            <a:r>
              <a:rPr lang="sl-SI" sz="1800" b="1" dirty="0"/>
              <a:t>9</a:t>
            </a:r>
            <a:r>
              <a:rPr lang="en-SI" sz="1800" b="1" dirty="0"/>
              <a:t>,</a:t>
            </a:r>
            <a:r>
              <a:rPr lang="sl-SI" sz="1800" b="1" dirty="0"/>
              <a:t>450</a:t>
            </a:r>
          </a:p>
          <a:p>
            <a:pPr marL="0" indent="0" algn="r">
              <a:spcBef>
                <a:spcPts val="600"/>
              </a:spcBef>
              <a:buNone/>
            </a:pPr>
            <a:r>
              <a:rPr lang="sl-SI" sz="1800" b="1" dirty="0"/>
              <a:t>1</a:t>
            </a:r>
            <a:r>
              <a:rPr lang="en-SI" sz="1800" b="1" dirty="0"/>
              <a:t>,</a:t>
            </a:r>
            <a:r>
              <a:rPr lang="sl-SI" sz="1800" b="1" dirty="0"/>
              <a:t>070</a:t>
            </a:r>
            <a:endParaRPr lang="sl-SI" sz="1800" dirty="0"/>
          </a:p>
          <a:p>
            <a:pPr marL="0" indent="0" algn="r">
              <a:spcBef>
                <a:spcPts val="600"/>
              </a:spcBef>
              <a:buNone/>
            </a:pPr>
            <a:r>
              <a:rPr lang="sl-SI" sz="1800" b="1" dirty="0"/>
              <a:t>1,000</a:t>
            </a:r>
          </a:p>
          <a:p>
            <a:pPr marL="0" indent="0" algn="r">
              <a:spcBef>
                <a:spcPts val="600"/>
              </a:spcBef>
              <a:buNone/>
            </a:pPr>
            <a:r>
              <a:rPr lang="sl-SI" sz="1800" b="1" dirty="0"/>
              <a:t>2</a:t>
            </a:r>
            <a:r>
              <a:rPr lang="en-SI" sz="1800" b="1" dirty="0"/>
              <a:t>,</a:t>
            </a:r>
            <a:r>
              <a:rPr lang="sl-SI" sz="1800" b="1" dirty="0"/>
              <a:t>000</a:t>
            </a:r>
            <a:r>
              <a:rPr lang="sl-SI" sz="1800" dirty="0"/>
              <a:t> </a:t>
            </a:r>
          </a:p>
          <a:p>
            <a:pPr marL="0" indent="0" algn="r">
              <a:buNone/>
            </a:pPr>
            <a:r>
              <a:rPr lang="sl-SI" sz="1800" b="1" dirty="0"/>
              <a:t> 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7F83222A-F7F2-49D9-B28E-AACF8FDF36B3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 of more than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21</a:t>
            </a:r>
            <a:r>
              <a:rPr lang="en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700+</a:t>
            </a:r>
          </a:p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visitors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BC3CBD3-A7B6-4C10-AC45-D63EDC84F60E}"/>
              </a:ext>
            </a:extLst>
          </p:cNvPr>
          <p:cNvSpPr txBox="1">
            <a:spLocks/>
          </p:cNvSpPr>
          <p:nvPr/>
        </p:nvSpPr>
        <p:spPr>
          <a:xfrm>
            <a:off x="883471" y="2675052"/>
            <a:ext cx="2873928" cy="36232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1800" b="1">
                <a:solidFill>
                  <a:schemeClr val="accent1"/>
                </a:solidFill>
              </a:rPr>
              <a:t>Events</a:t>
            </a:r>
            <a:endParaRPr lang="sl-SI" sz="1800" b="1" dirty="0">
              <a:solidFill>
                <a:schemeClr val="accent1"/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9468592-26D7-4061-9F0D-9B6244856976}"/>
              </a:ext>
            </a:extLst>
          </p:cNvPr>
          <p:cNvSpPr txBox="1">
            <a:spLocks/>
          </p:cNvSpPr>
          <p:nvPr/>
        </p:nvSpPr>
        <p:spPr>
          <a:xfrm>
            <a:off x="883471" y="5124817"/>
            <a:ext cx="2718711" cy="124580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800" b="1" dirty="0">
                <a:solidFill>
                  <a:schemeClr val="accent1"/>
                </a:solidFill>
              </a:rPr>
              <a:t>Nuclear Technology Training Centre</a:t>
            </a:r>
            <a:endParaRPr lang="sl-SI" sz="1800" b="1" dirty="0">
              <a:solidFill>
                <a:schemeClr val="accent1"/>
              </a:solidFill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8672873B-E9D7-44DF-BB5B-E89808E12242}"/>
              </a:ext>
            </a:extLst>
          </p:cNvPr>
          <p:cNvSpPr txBox="1">
            <a:spLocks/>
          </p:cNvSpPr>
          <p:nvPr/>
        </p:nvSpPr>
        <p:spPr>
          <a:xfrm>
            <a:off x="2866950" y="5124817"/>
            <a:ext cx="2115937" cy="260125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1800" b="1" dirty="0"/>
              <a:t>7</a:t>
            </a:r>
            <a:r>
              <a:rPr lang="en-SI" sz="1800" b="1" dirty="0"/>
              <a:t>,</a:t>
            </a:r>
            <a:r>
              <a:rPr lang="sl-SI" sz="1800" b="1" dirty="0"/>
              <a:t>020</a:t>
            </a:r>
            <a:endParaRPr lang="sl-SI" sz="1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C18CB1C-C560-4A2D-84D1-B47F155A9577}"/>
              </a:ext>
            </a:extLst>
          </p:cNvPr>
          <p:cNvSpPr txBox="1"/>
          <p:nvPr/>
        </p:nvSpPr>
        <p:spPr>
          <a:xfrm>
            <a:off x="883471" y="2960622"/>
            <a:ext cx="3200849" cy="169277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1800" dirty="0">
                <a:solidFill>
                  <a:schemeClr val="accent1"/>
                </a:solidFill>
              </a:rPr>
              <a:t>Colloquia 
Gallery
School visits
Days</a:t>
            </a:r>
            <a:r>
              <a:rPr lang="en-SI" sz="1800" dirty="0">
                <a:solidFill>
                  <a:schemeClr val="accent1"/>
                </a:solidFill>
              </a:rPr>
              <a:t> of Jožef Stefan</a:t>
            </a:r>
            <a:r>
              <a:rPr lang="en-US" sz="1800" dirty="0">
                <a:solidFill>
                  <a:schemeClr val="accent1"/>
                </a:solidFill>
              </a:rPr>
              <a:t>
Open Day</a:t>
            </a:r>
            <a:endParaRPr lang="sl-SI" sz="1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9504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8A8C7-7545-4D6D-9482-4034D7CC1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Appear</a:t>
            </a:r>
            <a:r>
              <a:rPr lang="en-SI" dirty="0"/>
              <a:t>ances</a:t>
            </a:r>
            <a:r>
              <a:rPr lang="sl-SI" dirty="0"/>
              <a:t> in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media</a:t>
            </a:r>
            <a:endParaRPr lang="sl-S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A46A8A-8967-4677-B7BA-4C6C403A251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SI" dirty="0"/>
              <a:t>I</a:t>
            </a:r>
            <a:r>
              <a:rPr lang="en-US" dirty="0" err="1"/>
              <a:t>ncidence</a:t>
            </a:r>
            <a:r>
              <a:rPr lang="en-SI" dirty="0"/>
              <a:t>s</a:t>
            </a:r>
            <a:r>
              <a:rPr lang="en-US" dirty="0"/>
              <a:t> of the </a:t>
            </a:r>
            <a:r>
              <a:rPr lang="en-US" dirty="0" err="1"/>
              <a:t>Jožef</a:t>
            </a:r>
            <a:r>
              <a:rPr lang="en-US" dirty="0"/>
              <a:t> Stefan Institute and </a:t>
            </a:r>
            <a:r>
              <a:rPr lang="en-SI"/>
              <a:t>the </a:t>
            </a:r>
            <a:r>
              <a:rPr lang="sl-SI"/>
              <a:t>di</a:t>
            </a:r>
            <a:r>
              <a:rPr lang="en-US" dirty="0"/>
              <a:t>rector </a:t>
            </a:r>
            <a:endParaRPr lang="sl-SI" dirty="0"/>
          </a:p>
          <a:p>
            <a:r>
              <a:rPr lang="en-SI" dirty="0"/>
              <a:t>appearing </a:t>
            </a:r>
            <a:r>
              <a:rPr lang="en-US" dirty="0"/>
              <a:t>in print and online media</a:t>
            </a:r>
            <a:endParaRPr lang="sl-SI" dirty="0"/>
          </a:p>
          <a:p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C9BE10-9E8A-4289-8BB8-EE16DB988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Data are for 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AD291A0-BFD6-43D8-A331-F8987A34D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28</a:t>
            </a:fld>
            <a:endParaRPr lang="sl-SI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7F83222A-F7F2-49D9-B28E-AACF8FDF36B3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Total</a:t>
            </a:r>
            <a:endParaRPr lang="sl-SI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sl-SI" sz="4000" b="1" dirty="0">
                <a:solidFill>
                  <a:schemeClr val="bg1"/>
                </a:solidFill>
              </a:rPr>
              <a:t>2811</a:t>
            </a:r>
          </a:p>
          <a:p>
            <a:r>
              <a:rPr lang="en-US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</a:t>
            </a:r>
            <a:r>
              <a:rPr lang="en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edia releases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CEBBF1-3578-436E-AA43-D58DEB59E675}"/>
              </a:ext>
            </a:extLst>
          </p:cNvPr>
          <p:cNvSpPr txBox="1"/>
          <p:nvPr/>
        </p:nvSpPr>
        <p:spPr>
          <a:xfrm>
            <a:off x="6266350" y="3322060"/>
            <a:ext cx="21107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I" b="1" dirty="0"/>
              <a:t>M</a:t>
            </a:r>
            <a:r>
              <a:rPr lang="en-US" b="1" dirty="0" err="1"/>
              <a:t>edia</a:t>
            </a:r>
            <a:r>
              <a:rPr lang="en-US" b="1" dirty="0"/>
              <a:t> </a:t>
            </a:r>
            <a:r>
              <a:rPr lang="en-US" dirty="0"/>
              <a:t>that wrote the most on these topics:</a:t>
            </a:r>
            <a:endParaRPr lang="sl-SI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04082D4-63F4-401C-99A6-3E835DB9E403}"/>
              </a:ext>
            </a:extLst>
          </p:cNvPr>
          <p:cNvSpPr txBox="1"/>
          <p:nvPr/>
        </p:nvSpPr>
        <p:spPr>
          <a:xfrm>
            <a:off x="8870212" y="3322060"/>
            <a:ext cx="21107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Authors </a:t>
            </a:r>
            <a:r>
              <a:rPr lang="en-US" dirty="0"/>
              <a:t>who wrote the most on the</a:t>
            </a:r>
            <a:r>
              <a:rPr lang="en-SI" dirty="0"/>
              <a:t>se</a:t>
            </a:r>
            <a:r>
              <a:rPr lang="en-US" dirty="0"/>
              <a:t> topics:</a:t>
            </a:r>
            <a:endParaRPr lang="sl-SI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F546265-749F-4611-A806-557FFCA4BA82}"/>
              </a:ext>
            </a:extLst>
          </p:cNvPr>
          <p:cNvSpPr/>
          <p:nvPr/>
        </p:nvSpPr>
        <p:spPr>
          <a:xfrm>
            <a:off x="774404" y="2521848"/>
            <a:ext cx="3085489" cy="30854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chemeClr val="accent1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9E96692-57CE-4E03-8F3D-76D8AA83B764}"/>
              </a:ext>
            </a:extLst>
          </p:cNvPr>
          <p:cNvSpPr/>
          <p:nvPr/>
        </p:nvSpPr>
        <p:spPr>
          <a:xfrm>
            <a:off x="2519473" y="2465079"/>
            <a:ext cx="1659526" cy="1659526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16D99C-30C9-463C-AEE9-AF0EB1DAF492}"/>
              </a:ext>
            </a:extLst>
          </p:cNvPr>
          <p:cNvSpPr txBox="1"/>
          <p:nvPr/>
        </p:nvSpPr>
        <p:spPr>
          <a:xfrm>
            <a:off x="4786998" y="2777573"/>
            <a:ext cx="12770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sl-SI" sz="3200" b="1" dirty="0">
                <a:solidFill>
                  <a:schemeClr val="accent6"/>
                </a:solidFill>
              </a:rPr>
              <a:t>23 %</a:t>
            </a:r>
          </a:p>
          <a:p>
            <a:pPr>
              <a:defRPr/>
            </a:pPr>
            <a:r>
              <a:rPr lang="sl-SI" dirty="0">
                <a:solidFill>
                  <a:schemeClr val="accent6"/>
                </a:solidFill>
              </a:rPr>
              <a:t>posts in 
print media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E2DF901-CD8F-47E3-80AD-7C290A128BD3}"/>
              </a:ext>
            </a:extLst>
          </p:cNvPr>
          <p:cNvSpPr txBox="1"/>
          <p:nvPr/>
        </p:nvSpPr>
        <p:spPr>
          <a:xfrm>
            <a:off x="1267079" y="4002034"/>
            <a:ext cx="1761554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3200" b="1" dirty="0">
                <a:solidFill>
                  <a:schemeClr val="bg1"/>
                </a:solidFill>
              </a:rPr>
              <a:t>77 %</a:t>
            </a:r>
            <a:r>
              <a:rPr lang="sl-SI" sz="2400" b="1" dirty="0">
                <a:solidFill>
                  <a:schemeClr val="bg1"/>
                </a:solidFill>
              </a:rPr>
              <a:t>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p</a:t>
            </a:r>
            <a:r>
              <a:rPr lang="en-SI" dirty="0">
                <a:solidFill>
                  <a:schemeClr val="bg1"/>
                </a:solidFill>
              </a:rPr>
              <a:t>ublications in online media</a:t>
            </a:r>
            <a:endParaRPr lang="sl-SI" dirty="0">
              <a:solidFill>
                <a:schemeClr val="bg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E90A1FB-2A2F-4858-937D-FD937D5EE9D3}"/>
              </a:ext>
            </a:extLst>
          </p:cNvPr>
          <p:cNvCxnSpPr>
            <a:cxnSpLocks/>
          </p:cNvCxnSpPr>
          <p:nvPr/>
        </p:nvCxnSpPr>
        <p:spPr>
          <a:xfrm flipH="1">
            <a:off x="3720701" y="3007317"/>
            <a:ext cx="80777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931FB70-8CB9-4350-ACD8-FA25837AEA5F}"/>
              </a:ext>
            </a:extLst>
          </p:cNvPr>
          <p:cNvCxnSpPr>
            <a:cxnSpLocks/>
          </p:cNvCxnSpPr>
          <p:nvPr/>
        </p:nvCxnSpPr>
        <p:spPr>
          <a:xfrm>
            <a:off x="4550616" y="2779507"/>
            <a:ext cx="0" cy="1321505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1459A44F-B7D8-42CE-AFF5-45A005F4935E}"/>
              </a:ext>
            </a:extLst>
          </p:cNvPr>
          <p:cNvSpPr txBox="1"/>
          <p:nvPr/>
        </p:nvSpPr>
        <p:spPr>
          <a:xfrm>
            <a:off x="6351959" y="4261101"/>
            <a:ext cx="2957200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novice.najdi.si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sta.si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Delo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Megafon.si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rtvslo.si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11BEB6D-ACC8-4359-9961-0C0555C1296F}"/>
              </a:ext>
            </a:extLst>
          </p:cNvPr>
          <p:cNvSpPr txBox="1"/>
          <p:nvPr/>
        </p:nvSpPr>
        <p:spPr>
          <a:xfrm>
            <a:off x="9037863" y="4234150"/>
            <a:ext cx="2957200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STA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Saša Senica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Marko Medvešček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Branko Janjič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G. C.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689115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CCCB0-E2D9-44FE-82B6-7C89E246B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20E5F-AC1A-45BB-8375-BB1F231D2B21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76701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A3A04B9-EAEB-4F17-A976-F3029C77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4D8CFEE-20B3-4477-9CC4-0DD72B902159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964362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A9C30E1-CBC7-4EE4-8783-68DE13776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7E76471-A52B-4268-BAE3-ADC21DABDE04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318214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E57E-4909-41CE-B89A-4B821B301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634EA-1979-4186-8E67-E28572601FCE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274117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AB6566-275C-4E20-B5AE-E6DAE8E30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7292A7D-32EA-4C45-A553-241C0356E7B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893376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5AA28-C212-4202-B016-4B8899E92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C118A-37C3-4F4D-BB9A-E9A362081E5D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184739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62F815-0A4E-4CBD-BEBE-75228294B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1C4B8A7-84A4-4823-9683-BA7F14238B20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07200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F88C6-69E6-4418-8703-0D7ADFCB9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22571-ADA5-4E09-A84F-B9EBA7031DD1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384092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AF551AF-46B9-41D6-90BF-88C510985A6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51130F0-E7D8-4753-AD77-74B26A673C9F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046233" cy="523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for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attention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B3D7D8-4E3C-4416-8B92-3B5B47338B06}"/>
              </a:ext>
            </a:extLst>
          </p:cNvPr>
          <p:cNvCxnSpPr>
            <a:cxnSpLocks/>
          </p:cNvCxnSpPr>
          <p:nvPr/>
        </p:nvCxnSpPr>
        <p:spPr>
          <a:xfrm>
            <a:off x="838199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F5C9912-D089-43E5-AFFD-749B8E527EDB}"/>
              </a:ext>
            </a:extLst>
          </p:cNvPr>
          <p:cNvSpPr txBox="1"/>
          <p:nvPr/>
        </p:nvSpPr>
        <p:spPr>
          <a:xfrm>
            <a:off x="838200" y="4292750"/>
            <a:ext cx="6874565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en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29033"/>
      </p:ext>
    </p:extLst>
  </p:cSld>
  <p:clrMapOvr>
    <a:masterClrMapping/>
  </p:clrMapOvr>
</p:sld>
</file>

<file path=ppt/theme/theme1.xml><?xml version="1.0" encoding="utf-8"?>
<a:theme xmlns:a="http://schemas.openxmlformats.org/drawingml/2006/main" name="IJS_PPT_template_SLO">
  <a:themeElements>
    <a:clrScheme name="Samo za notranja izobraževanja">
      <a:dk1>
        <a:sysClr val="windowText" lastClr="000000"/>
      </a:dk1>
      <a:lt1>
        <a:sysClr val="window" lastClr="FFFFFF"/>
      </a:lt1>
      <a:dk2>
        <a:srgbClr val="233B45"/>
      </a:dk2>
      <a:lt2>
        <a:srgbClr val="E7E6E6"/>
      </a:lt2>
      <a:accent1>
        <a:srgbClr val="57828E"/>
      </a:accent1>
      <a:accent2>
        <a:srgbClr val="757369"/>
      </a:accent2>
      <a:accent3>
        <a:srgbClr val="97A5A7"/>
      </a:accent3>
      <a:accent4>
        <a:srgbClr val="93B8C8"/>
      </a:accent4>
      <a:accent5>
        <a:srgbClr val="908D81"/>
      </a:accent5>
      <a:accent6>
        <a:srgbClr val="273F56"/>
      </a:accent6>
      <a:hlink>
        <a:srgbClr val="586A78"/>
      </a:hlink>
      <a:folHlink>
        <a:srgbClr val="BFBFBF"/>
      </a:folHlink>
    </a:clrScheme>
    <a:fontScheme name="IJS splošna predstavitev">
      <a:majorFont>
        <a:latin typeface="Titillium Web Bold"/>
        <a:ea typeface=""/>
        <a:cs typeface=""/>
      </a:majorFont>
      <a:minorFont>
        <a:latin typeface="Titillium We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_IJS_PPT_predloga_s podatki_ANG.potx" id="{7C43C971-4EC2-470E-8B47-7E3A391E7C0A}" vid="{8E06F0A8-E6E4-4944-A3FB-C98D0D2F01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1892</Words>
  <Application>Microsoft Office PowerPoint</Application>
  <PresentationFormat>Widescreen</PresentationFormat>
  <Paragraphs>533</Paragraphs>
  <Slides>37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Avenir Book</vt:lpstr>
      <vt:lpstr>Calibri</vt:lpstr>
      <vt:lpstr>Titillium Web</vt:lpstr>
      <vt:lpstr>Titillium Web Bold</vt:lpstr>
      <vt:lpstr>Wingdings</vt:lpstr>
      <vt:lpstr>IJS_PPT_template_SLO</vt:lpstr>
      <vt:lpstr>Jožef Stefan Institute (JSI)</vt:lpstr>
      <vt:lpstr>Jožef Stefan Institute (JSI)</vt:lpstr>
      <vt:lpstr>Jožef Stefan Institute (JSI)</vt:lpstr>
      <vt:lpstr>Jožef Stefan Institute (JSI)</vt:lpstr>
      <vt:lpstr>Mission statement</vt:lpstr>
      <vt:lpstr> </vt:lpstr>
      <vt:lpstr>History</vt:lpstr>
      <vt:lpstr>Location</vt:lpstr>
      <vt:lpstr>The Institute in numbers</vt:lpstr>
      <vt:lpstr>Staff </vt:lpstr>
      <vt:lpstr>Staff </vt:lpstr>
      <vt:lpstr>Main areas of research</vt:lpstr>
      <vt:lpstr>Main areas of research </vt:lpstr>
      <vt:lpstr> </vt:lpstr>
      <vt:lpstr> </vt:lpstr>
      <vt:lpstr>Projects</vt:lpstr>
      <vt:lpstr>The Institute and the European Research Council (ERC) </vt:lpstr>
      <vt:lpstr>Research programmes</vt:lpstr>
      <vt:lpstr>Programme revenues </vt:lpstr>
      <vt:lpstr>Young researchers </vt:lpstr>
      <vt:lpstr>Doctoral theses </vt:lpstr>
      <vt:lpstr>Awards </vt:lpstr>
      <vt:lpstr>Inventions</vt:lpstr>
      <vt:lpstr>Patents </vt:lpstr>
      <vt:lpstr>JSI‘s selected spin-outs </vt:lpstr>
      <vt:lpstr>Comparison with the rest of the world </vt:lpstr>
      <vt:lpstr>Public cooperation</vt:lpstr>
      <vt:lpstr>Appearances in the media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Jožef Stefan Institute (JSI)</dc:title>
  <dc:creator>Lenka</dc:creator>
  <cp:lastModifiedBy>Lenka</cp:lastModifiedBy>
  <cp:revision>2</cp:revision>
  <dcterms:created xsi:type="dcterms:W3CDTF">2025-10-17T07:18:01Z</dcterms:created>
  <dcterms:modified xsi:type="dcterms:W3CDTF">2025-10-17T07:26:27Z</dcterms:modified>
</cp:coreProperties>
</file>