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9"/>
  </p:notesMasterIdLst>
  <p:handoutMasterIdLst>
    <p:handoutMasterId r:id="rId40"/>
  </p:handoutMasterIdLst>
  <p:sldIdLst>
    <p:sldId id="256" r:id="rId2"/>
    <p:sldId id="314" r:id="rId3"/>
    <p:sldId id="315" r:id="rId4"/>
    <p:sldId id="316" r:id="rId5"/>
    <p:sldId id="259" r:id="rId6"/>
    <p:sldId id="310" r:id="rId7"/>
    <p:sldId id="257" r:id="rId8"/>
    <p:sldId id="258" r:id="rId9"/>
    <p:sldId id="303" r:id="rId10"/>
    <p:sldId id="266" r:id="rId11"/>
    <p:sldId id="268" r:id="rId12"/>
    <p:sldId id="260" r:id="rId13"/>
    <p:sldId id="261" r:id="rId14"/>
    <p:sldId id="300" r:id="rId15"/>
    <p:sldId id="301" r:id="rId16"/>
    <p:sldId id="271" r:id="rId17"/>
    <p:sldId id="265" r:id="rId18"/>
    <p:sldId id="304" r:id="rId19"/>
    <p:sldId id="305" r:id="rId20"/>
    <p:sldId id="298" r:id="rId21"/>
    <p:sldId id="309" r:id="rId22"/>
    <p:sldId id="299" r:id="rId23"/>
    <p:sldId id="311" r:id="rId24"/>
    <p:sldId id="325" r:id="rId25"/>
    <p:sldId id="312" r:id="rId26"/>
    <p:sldId id="263" r:id="rId27"/>
    <p:sldId id="264" r:id="rId28"/>
    <p:sldId id="297" r:id="rId29"/>
    <p:sldId id="319" r:id="rId30"/>
    <p:sldId id="323" r:id="rId31"/>
    <p:sldId id="313" r:id="rId32"/>
    <p:sldId id="320" r:id="rId33"/>
    <p:sldId id="317" r:id="rId34"/>
    <p:sldId id="321" r:id="rId35"/>
    <p:sldId id="318" r:id="rId36"/>
    <p:sldId id="322" r:id="rId37"/>
    <p:sldId id="262" r:id="rId38"/>
  </p:sldIdLst>
  <p:sldSz cx="12192000" cy="6858000"/>
  <p:notesSz cx="6858000" cy="9144000"/>
  <p:embeddedFontLst>
    <p:embeddedFont>
      <p:font typeface="Avenir Book" panose="02000503020000020003" pitchFamily="2" charset="0"/>
      <p:regular r:id="rId41"/>
      <p:italic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Titillium Web" panose="00000500000000000000" pitchFamily="2" charset="-18"/>
      <p:regular r:id="rId47"/>
      <p:bold r:id="rId48"/>
      <p:italic r:id="rId49"/>
      <p:boldItalic r:id="rId50"/>
    </p:embeddedFont>
    <p:embeddedFont>
      <p:font typeface="Titillium Web Bold" panose="00000800000000000000" pitchFamily="2" charset="-18"/>
      <p:bold r:id="rId51"/>
    </p:embeddedFont>
    <p:embeddedFont>
      <p:font typeface="Verdana" panose="020B0604030504040204" pitchFamily="34" charset="0"/>
      <p:regular r:id="rId52"/>
      <p:bold r:id="rId53"/>
      <p:italic r:id="rId54"/>
      <p:boldItalic r:id="rId55"/>
    </p:embeddedFont>
  </p:embeddedFontLst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73F56"/>
    <a:srgbClr val="174A67"/>
    <a:srgbClr val="4797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5688" autoAdjust="0"/>
  </p:normalViewPr>
  <p:slideViewPr>
    <p:cSldViewPr snapToGrid="0">
      <p:cViewPr varScale="1">
        <p:scale>
          <a:sx n="142" d="100"/>
          <a:sy n="142" d="100"/>
        </p:scale>
        <p:origin x="92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3" d="100"/>
          <a:sy n="73" d="100"/>
        </p:scale>
        <p:origin x="2064" y="2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font" Target="fonts/font15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1F3C18E-0036-4CBB-A154-B7B39FAB156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C42196-A57D-4A5F-83FC-6D0BDD2F439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489464-A66E-42C6-B1AB-60CE934BC7C0}" type="datetimeFigureOut">
              <a:rPr lang="sl-SI" smtClean="0"/>
              <a:t>16. 10. 2025</a:t>
            </a:fld>
            <a:endParaRPr lang="sl-S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B9860-DDC0-45BE-B866-177558B8636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5AB8A5-820E-41C5-87A5-282C8E7A8B3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6BF1EE-B184-49FA-AF55-E3D3A53608D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7778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E25BBF-3EF8-4B93-904B-A278D227628E}" type="datetimeFigureOut">
              <a:rPr lang="sl-SI" smtClean="0"/>
              <a:t>16. 10. 2025</a:t>
            </a:fld>
            <a:endParaRPr lang="sl-S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l-S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270D0-39B8-476F-BE55-7B48B70DE0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55902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Datum posodobitve: 14.2.2023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69821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642196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3644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143835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011439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913231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6416293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1426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00908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200">
                <a:solidFill>
                  <a:schemeClr val="bg1">
                    <a:lumMod val="50000"/>
                  </a:schemeClr>
                </a:solidFill>
              </a:rPr>
              <a:t>DONE</a:t>
            </a:r>
            <a:endParaRPr lang="sl-SI" sz="1200" dirty="0">
              <a:solidFill>
                <a:schemeClr val="bg1">
                  <a:lumMod val="50000"/>
                </a:schemeClr>
              </a:solidFill>
            </a:endParaRP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634423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DONE!</a:t>
            </a:r>
          </a:p>
          <a:p>
            <a:r>
              <a:rPr lang="sl-SI" dirty="0"/>
              <a:t>Kaj to smo na novo sklenili pogodbe ali samo projekti, ki so v teku?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24663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>
                <a:effectLst/>
                <a:latin typeface="Calibri" panose="020F0502020204030204" pitchFamily="34" charset="0"/>
              </a:rPr>
              <a:t>V letu 2025 bodo trenutno še: - </a:t>
            </a:r>
            <a:r>
              <a:rPr lang="sl-SI" dirty="0" err="1">
                <a:effectLst/>
                <a:latin typeface="Calibri" panose="020F0502020204030204" pitchFamily="34" charset="0"/>
              </a:rPr>
              <a:t>EdibleLasers</a:t>
            </a:r>
            <a:r>
              <a:rPr lang="sl-SI" dirty="0">
                <a:effectLst/>
                <a:latin typeface="Calibri" panose="020F0502020204030204" pitchFamily="34" charset="0"/>
              </a:rPr>
              <a:t> (F5), </a:t>
            </a:r>
            <a:r>
              <a:rPr lang="sl-SI" dirty="0" err="1">
                <a:effectLst/>
                <a:latin typeface="Calibri" panose="020F0502020204030204" pitchFamily="34" charset="0"/>
              </a:rPr>
              <a:t>SoftQuanta</a:t>
            </a:r>
            <a:r>
              <a:rPr lang="sl-SI" dirty="0">
                <a:effectLst/>
                <a:latin typeface="Calibri" panose="020F0502020204030204" pitchFamily="34" charset="0"/>
              </a:rPr>
              <a:t> (F5) in </a:t>
            </a:r>
            <a:r>
              <a:rPr lang="sl-SI" dirty="0" err="1">
                <a:effectLst/>
                <a:latin typeface="Calibri" panose="020F0502020204030204" pitchFamily="34" charset="0"/>
              </a:rPr>
              <a:t>PeVGALAXY</a:t>
            </a:r>
            <a:r>
              <a:rPr lang="sl-SI" dirty="0">
                <a:effectLst/>
                <a:latin typeface="Calibri" panose="020F0502020204030204" pitchFamily="34" charset="0"/>
              </a:rPr>
              <a:t> (F9).</a:t>
            </a: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4434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/>
              <a:t>DONE!</a:t>
            </a:r>
          </a:p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1119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19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215413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3009769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sz="1800" dirty="0">
                <a:effectLst/>
                <a:latin typeface="Verdana" panose="020B0604030504040204" pitchFamily="34" charset="0"/>
              </a:rPr>
              <a:t>Manjka podatek za leto 2023.</a:t>
            </a:r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972175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793500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3012879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4765739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29755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DONE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258794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ICJT je rešeno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818891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4D270D0-39B8-476F-BE55-7B48B70DE0E8}" type="slidenum">
              <a:rPr lang="sl-SI" smtClean="0"/>
              <a:t>28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80517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ijs.si/ijsw" TargetMode="External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E3B3A6F-1610-4199-9B93-7812F0284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1" b="9914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7B0722-FBAF-4928-8633-52328F2D3AF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5F5FC8F-2A00-4F26-A6A5-5031C486C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4183137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8774B0-35F1-4538-B3C1-B6556DB793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0" b="8657"/>
          <a:stretch/>
        </p:blipFill>
        <p:spPr>
          <a:xfrm>
            <a:off x="0" y="-106680"/>
            <a:ext cx="12192000" cy="724916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ADCAE7F-7327-4D48-9006-5CCE5072D873}"/>
              </a:ext>
            </a:extLst>
          </p:cNvPr>
          <p:cNvSpPr/>
          <p:nvPr userDrawn="1"/>
        </p:nvSpPr>
        <p:spPr>
          <a:xfrm>
            <a:off x="0" y="-106680"/>
            <a:ext cx="12192000" cy="7198360"/>
          </a:xfrm>
          <a:prstGeom prst="rect">
            <a:avLst/>
          </a:prstGeom>
          <a:solidFill>
            <a:srgbClr val="273F56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30D4560-6A6E-4582-88F5-A414727492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847"/>
          <a:stretch/>
        </p:blipFill>
        <p:spPr>
          <a:xfrm>
            <a:off x="10720315" y="558982"/>
            <a:ext cx="862861" cy="1050326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F74452C-A30D-4F5E-B26E-E605C3F3B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25717"/>
            <a:ext cx="10515600" cy="2852737"/>
          </a:xfrm>
        </p:spPr>
        <p:txBody>
          <a:bodyPr lIns="0" tIns="0" rIns="0" bIns="0" anchor="b">
            <a:normAutofit/>
          </a:bodyPr>
          <a:lstStyle>
            <a:lvl1pPr algn="r">
              <a:lnSpc>
                <a:spcPct val="100000"/>
              </a:lnSpc>
              <a:defRPr sz="3600" b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71676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09406"/>
          </a:xfrm>
        </p:spPr>
        <p:txBody>
          <a:bodyPr lIns="0" tIns="0" rIns="0" bIns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06757"/>
            <a:ext cx="2743200" cy="365125"/>
          </a:xfrm>
        </p:spPr>
        <p:txBody>
          <a:bodyPr lIns="0" tIns="0" rIns="0" bIns="0" anchor="b" anchorCtr="0"/>
          <a:lstStyle/>
          <a:p>
            <a:fld id="{7947868F-6BA4-4B74-B4A6-9CCA39558C07}" type="datetimeFigureOut">
              <a:rPr lang="sl-SI" smtClean="0"/>
              <a:t>16. 10. 2025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267641A-1C06-46DA-AE0C-39DC70B64851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6025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9A7961-AB90-4CF6-9847-EF00E6EA3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lIns="0" tIns="0" rIns="0" bIns="0" anchor="b">
            <a:normAutofit/>
          </a:bodyPr>
          <a:lstStyle>
            <a:lvl1pPr>
              <a:lnSpc>
                <a:spcPct val="100000"/>
              </a:lnSpc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7DFD3E-3DC5-4A37-9858-6F537EEB59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62476"/>
            <a:ext cx="10515600" cy="13183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4FCAE7-FAC6-4436-B997-91EB73AE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1850" y="5515723"/>
            <a:ext cx="274320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947868F-6BA4-4B74-B4A6-9CCA39558C07}" type="datetimeFigureOut">
              <a:rPr lang="sl-SI" smtClean="0"/>
              <a:pPr/>
              <a:t>16. 10. 2025</a:t>
            </a:fld>
            <a:endParaRPr lang="sl-SI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119246A-CF07-4963-BDC8-A016D7774B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60F99F0-25BF-4F25-B26D-5342961ACE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46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483FE2E7-4B09-420F-A0D2-BAFE64ED875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37572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Clr>
                <a:schemeClr val="accent1"/>
              </a:buClr>
              <a:buNone/>
              <a:defRPr sz="1800"/>
            </a:lvl1pPr>
            <a:lvl2pPr marL="4572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2pPr>
            <a:lvl3pPr marL="9144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3pPr>
            <a:lvl4pPr marL="13716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4pPr>
            <a:lvl5pPr marL="1828800" indent="0">
              <a:lnSpc>
                <a:spcPct val="100000"/>
              </a:lnSpc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271398-3CA7-46D2-BE6C-90FE320214A8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9BBE3C80-6C94-4044-B200-5546CB7CC0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F11CD7F-5CEB-4B4D-8AAF-E5D58774B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0849B32-0661-43C2-9B08-FE6D45837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292328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5D82A9-27B8-4E6A-AE7A-8F1736EA3E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57232E-0E61-47DA-ABA3-AE4723A09B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78989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F170162-A03F-4FFF-88D6-D351B8C41273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0" name="Title 1">
            <a:extLst>
              <a:ext uri="{FF2B5EF4-FFF2-40B4-BE49-F238E27FC236}">
                <a16:creationId xmlns:a16="http://schemas.microsoft.com/office/drawing/2014/main" id="{7995AF18-EC6C-4DB2-8CC7-7630722F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5181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9E3DA91-4D6B-4D55-BA10-10E7BBAD774E}"/>
              </a:ext>
            </a:extLst>
          </p:cNvPr>
          <p:cNvCxnSpPr>
            <a:cxnSpLocks/>
          </p:cNvCxnSpPr>
          <p:nvPr userDrawn="1"/>
        </p:nvCxnSpPr>
        <p:spPr>
          <a:xfrm>
            <a:off x="6172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4694F795-C4BF-46B9-88B3-BFDA9BB87A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FC64B7-A80F-41C3-BEBD-92EAF9117DE0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5A6AB5E3-2A8A-46A0-81D5-83BD999C61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A1045D-F528-4EB9-8D2C-AB96CF47F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71E8E95-7975-47BB-915E-025E9E7C9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6663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1F1A55-E86B-4963-9885-3256C8C69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96953"/>
            <a:ext cx="5157787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8B262E7-B1A1-4EEB-AD8E-0855779169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96953"/>
            <a:ext cx="5183188" cy="608122"/>
          </a:xfrm>
        </p:spPr>
        <p:txBody>
          <a:bodyPr lIns="0" tIns="0" rIns="0" bIns="0" anchor="b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9F8E738-CAD6-440D-A445-97E45E3C0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185FFD-1F02-4253-B07E-37B3C6EDED9C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A4FD462-706E-483E-BB54-ED328A7383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FD53C6D-5E25-467F-8AA5-687ABFBE5F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4146"/>
            <a:ext cx="5181600" cy="320118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99F8E-447B-44B7-B5DD-102EA35C877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1190CFB-9361-4E70-BD38-49689CBA74A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581B8C7D-3A56-4341-A539-1B3E0F4FEA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8" name="Footer Placeholder 4">
            <a:extLst>
              <a:ext uri="{FF2B5EF4-FFF2-40B4-BE49-F238E27FC236}">
                <a16:creationId xmlns:a16="http://schemas.microsoft.com/office/drawing/2014/main" id="{A00EEB5E-423A-4C40-8EA7-EE6B0705A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C81EA6DB-8593-4096-9B57-5FFF305FC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64015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bullet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C3CC9CF-3949-4BBF-A61C-3313041D63ED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C21E847B-6B9A-4BFD-8827-257B52ADF6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81C4EEC-D0C1-4991-B4F9-36D6C1D6F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4530247F-8848-4675-822B-28B1088EF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98730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white_without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9ED5466F-BBCF-4B7C-AEF1-E9E60586F6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58BFF22B-BEFD-4AAF-A5AB-D78292B8DC99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B630EBA-749F-4BD2-B0F4-B8819468F61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48ED9B1-9E3A-4456-9F63-DF69E36DB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FEC7AC74-D57D-4EB7-ABDA-C8CCE1604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262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3pPr>
            <a:lvl4pPr marL="13716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4pPr>
            <a:lvl5pPr marL="1828800" indent="0">
              <a:buClr>
                <a:schemeClr val="accent1"/>
              </a:buClr>
              <a:buNone/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DF092B4-E971-40A3-AF5C-AA13983D97E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/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F274BF8A-256F-46C8-A708-A91D262E4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D1A3884-4E6B-4DD6-B52A-F84F7A5D0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05252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ullets_net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AA69B196-7184-4644-A496-636A603F09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20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26164"/>
          <a:stretch/>
        </p:blipFill>
        <p:spPr>
          <a:xfrm>
            <a:off x="836995" y="0"/>
            <a:ext cx="7183727" cy="3660634"/>
          </a:xfrm>
          <a:prstGeom prst="rect">
            <a:avLst/>
          </a:prstGeom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D00EFF7B-8394-48E1-A550-FD3E9FC655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90F5D02B-7A02-4345-965D-EA4E45DED20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7FBBC80F-1843-41ED-9DB9-026C26B6D9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D18885EE-40A5-4CC7-9FE6-BDD810DE7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A4B3B70-1F20-40F9-8713-F9AA5A064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7192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ic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EBD13082-F3DB-4F65-BC6B-8E70D08CF87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799147" y="529648"/>
            <a:ext cx="5046233" cy="2024772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0BA70EF2-DE36-4D3C-AE4F-BC33EA07F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3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709FAC39-A484-435F-8648-D92A2040A410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buClr>
                <a:schemeClr val="accent1"/>
              </a:buClr>
              <a:buNone/>
              <a:defRPr sz="1800"/>
            </a:lvl1pPr>
            <a:lvl2pPr marL="457200" indent="0">
              <a:buClr>
                <a:schemeClr val="accent1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accent1"/>
              </a:buClr>
              <a:buNone/>
              <a:defRPr sz="1600"/>
            </a:lvl3pPr>
            <a:lvl4pPr marL="1371600" indent="0">
              <a:buClr>
                <a:schemeClr val="accent1"/>
              </a:buClr>
              <a:buNone/>
              <a:defRPr sz="1600"/>
            </a:lvl4pPr>
            <a:lvl5pPr marL="1828800" indent="0">
              <a:buClr>
                <a:schemeClr val="accent1"/>
              </a:buClr>
              <a:buNone/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BD3E47-07DF-4E22-A2E9-0BC21ED7C30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2C48958B-2169-46B6-8FAE-42AE63BE7C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21B4A4BC-F8E2-4283-B006-C6352BFCB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5FE6B545-993E-4121-A90A-4778866D0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13002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975876B-95D0-411D-828A-74CF40C51C7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14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99144" y="1090459"/>
            <a:ext cx="8380207" cy="4801392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E26D876F-5347-4C7C-808C-ECB2DECEB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01F112AB-5939-469E-9972-488EC744128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711E6D2-188B-4DE1-AC4F-D4836337AAF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E52B3D76-6598-4D63-B1CB-4E6292D80F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7AFD9549-77EE-48ED-ADE2-B77CC9453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45519F95-2EDC-431B-9AC8-FE10167A2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869069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bullets_peo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88F48FC-34A8-46E2-BEF5-BA238D395A2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1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46701" y="3892376"/>
            <a:ext cx="5307100" cy="2117124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buClr>
                <a:schemeClr val="accent1"/>
              </a:buClr>
              <a:defRPr sz="1800"/>
            </a:lvl1pPr>
            <a:lvl2pPr>
              <a:lnSpc>
                <a:spcPct val="100000"/>
              </a:lnSpc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buClr>
                <a:schemeClr val="accent1"/>
              </a:buClr>
              <a:defRPr sz="1600"/>
            </a:lvl3pPr>
            <a:lvl4pPr>
              <a:lnSpc>
                <a:spcPct val="100000"/>
              </a:lnSpc>
              <a:buClr>
                <a:schemeClr val="accent1"/>
              </a:buClr>
              <a:defRPr sz="1600"/>
            </a:lvl4pPr>
            <a:lvl5pPr>
              <a:lnSpc>
                <a:spcPct val="100000"/>
              </a:lnSpc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711B91E-F0A9-461D-AFE5-5BE1375ECEA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D0A4F30-337A-4218-A77D-16A141C8264C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12A4C57B-D661-49B0-9DE4-36B84725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2F5165AA-A3FC-463E-B404-9C062CE62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E9342F6B-5108-4D5D-9EF2-57AB7847B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06545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for da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0A9F567-E7F1-4869-B9EE-392180068146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AD897AA-755A-4CB9-AE0B-0D9E5C19843F}"/>
              </a:ext>
            </a:extLst>
          </p:cNvPr>
          <p:cNvSpPr/>
          <p:nvPr userDrawn="1"/>
        </p:nvSpPr>
        <p:spPr>
          <a:xfrm>
            <a:off x="8926317" y="1261628"/>
            <a:ext cx="3265683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F9AB79-5216-4A2C-8D86-898B22638E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62F920-70EF-4CB8-AC91-32EC90AFCF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E06B0190-A95D-43C8-9871-F37913A8F728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None/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1EB54AB-AD57-41AA-805E-AB92C905A45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3FE1F1-9CB2-42CE-B54B-1F861DA0FB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3E7A896E-9EA1-4643-A046-60B84C790F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5DDDFDBB-C44B-44D3-A0B9-78DC0F5F9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68889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_bulets_abstract points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B67B6A4F-DDB4-43C8-AE1F-C36629C2C0E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9909EA-6E0B-46C0-94BE-731BB50D83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A82FB77-7A0B-4492-8CC5-CDA3511C29CE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B5004381-4882-49B1-9018-DB45020589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77F61402-6F8B-49FE-9723-BBF9AA336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272E0B2-7983-4911-A7AB-89C203AC6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143701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ectronics and Information Technologie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1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5A9B58E-7FCD-49E4-BD85-52622CB7E26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C2074B8F-63FF-4228-BF17-CA6E647030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760F86A-C561-490C-9326-AA5049DE6B2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9839CBB2-7294-4E34-BC8F-80A227149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DFE26995-8754-4A79-A016-F6461163E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710080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lectronics and Information Technologie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1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7AC1CB0C-EAD3-4385-9E82-F9F68D1D4CE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4" t="19496" r="11473" b="18671"/>
          <a:stretch/>
        </p:blipFill>
        <p:spPr>
          <a:xfrm>
            <a:off x="7520763" y="3055103"/>
            <a:ext cx="4161848" cy="33527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A171F1-14D7-4260-B011-26727F7C660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3778D36E-7028-4E53-809F-C2008084BF2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4BA19766-CF43-4424-9D5C-66867F4C1A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8DA5F2C6-9117-4CA5-86E9-76F9324EF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B9FA932-FAAF-4070-A330-6F12B343A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751071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ysics and Reactor Engineering and Energetics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2DB4A32-FDEE-4730-A492-C4488B7FF8A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836EE2B-BACF-4AB0-B5FB-CD9D7CD35F27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B7B9DDFA-593A-4FD9-B1DC-9C785F727B46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F1C752AA-6A75-4A8B-AE6D-A87DDC1EB1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61ED230-6263-4494-BAAF-33F338A62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C5490B5E-82A9-4CE7-8B40-622C5DE7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592220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actor Engineering and Energetics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22D59B1-62FE-4F08-ADF1-9A49D8EE8F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4" t="22428" r="10872" b="23444"/>
          <a:stretch/>
        </p:blipFill>
        <p:spPr>
          <a:xfrm>
            <a:off x="7428613" y="3090530"/>
            <a:ext cx="4338085" cy="30125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4CEE44C-D1C8-4837-95F6-8FD1F286A41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A930EBBB-6B44-4ABE-8766-C72D4B77CDB4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8C2A51B6-0C3C-4E68-84EE-900C1BFE51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063A3D72-AB1E-46D8-8484-A14C39280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BCE8926-9580-41E1-B254-C000A80A9D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653268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mistry and Biochemistry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CDB0-6DD9-4C21-B81E-A5E290CFA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9"/>
            <a:ext cx="10515600" cy="441525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752DB63-A5A0-49F2-BC41-8CA7D5833177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9DCD9B63-3C97-43F1-B179-D9AD5D8D39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5458A20-2034-4A57-B20A-6AE051379F39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520BB8EC-FB56-43FC-8B13-675C04B9946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53104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B5BA8F-50CB-4C24-B71A-531919542A9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03F4EFFF-5C42-45E7-9977-776BA649EC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FB257DD5-6E6A-4BBC-82DD-C7B9F41D6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14AE1365-9267-4095-8084-97800A4A9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6216380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emistry and Biochemistry_dark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607587D-05D7-453E-B200-21B0C64E2322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10515600" cy="44152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504C8D1-4860-44AB-823E-7DC34FBAF5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17" t="18274" r="12647" b="17773"/>
          <a:stretch/>
        </p:blipFill>
        <p:spPr>
          <a:xfrm>
            <a:off x="7388352" y="2724915"/>
            <a:ext cx="4294259" cy="37396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6042FB3-DABD-41A7-8DAA-9C9535FE3D8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81A021EE-789D-4708-8C03-AC40135241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38200" y="1565686"/>
            <a:ext cx="10515600" cy="4343591"/>
          </a:xfrm>
        </p:spPr>
        <p:txBody>
          <a:bodyPr lIns="0" tIns="0" rIns="0" bIns="0"/>
          <a:lstStyle>
            <a:lvl1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41BC7FBC-C21E-4C93-BC91-29C0A9C04F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EC04A0D9-B5EB-4AF6-BEF0-0F5C83986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endParaRPr lang="sl-SI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BCBD0334-FFF6-4304-B263-B8D312CD3D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>
            <a:lvl1pPr>
              <a:defRPr>
                <a:solidFill>
                  <a:schemeClr val="bg1">
                    <a:alpha val="40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pPr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4112614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E34E2-847E-4A8F-A3A7-3C0FBE6C4D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96A35AE-94ED-4565-ABC4-DBC49C946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699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72133C4-E52B-45A8-89FE-4D02EEED315B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0B5749FB-DA9A-49FB-AFCD-9FC03A1327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32679" y="1124158"/>
            <a:ext cx="6375849" cy="4744828"/>
          </a:xfrm>
        </p:spPr>
        <p:txBody>
          <a:bodyPr lIns="0" tIns="0" rIns="0" bIns="0"/>
          <a:lstStyle>
            <a:lvl1pPr>
              <a:buClr>
                <a:schemeClr val="accent1"/>
              </a:buClr>
              <a:defRPr sz="1800"/>
            </a:lvl1pPr>
            <a:lvl2pPr>
              <a:buClr>
                <a:schemeClr val="accent1"/>
              </a:buClr>
              <a:defRPr sz="1600"/>
            </a:lvl2pPr>
            <a:lvl3pPr>
              <a:buClr>
                <a:schemeClr val="accent1"/>
              </a:buClr>
              <a:defRPr sz="1600"/>
            </a:lvl3pPr>
            <a:lvl4pPr>
              <a:buClr>
                <a:schemeClr val="accent1"/>
              </a:buClr>
              <a:defRPr sz="1600"/>
            </a:lvl4pPr>
            <a:lvl5pPr>
              <a:buClr>
                <a:schemeClr val="accent1"/>
              </a:buCl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98E930-CCA4-4073-A7BF-2B203AEA187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B7AD7F1-09E4-4113-AAE4-3C5D469297E5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51560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CDE8643C-36FE-4C25-B2B3-5839A5129F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45D4FA25-BF4E-4FBD-8179-B6113B114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23358DF1-CB94-4753-B571-06009D98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881408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3E8CCB-CE99-4EA1-8815-52CA60E04E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124158"/>
            <a:ext cx="6079172" cy="473689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sl-SI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148E42-086A-4099-80A7-8667EFDD0A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C5BFAA-D037-467A-897F-7E8CBB2548CA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1">
            <a:extLst>
              <a:ext uri="{FF2B5EF4-FFF2-40B4-BE49-F238E27FC236}">
                <a16:creationId xmlns:a16="http://schemas.microsoft.com/office/drawing/2014/main" id="{00F865DD-8595-460F-B984-E043FE85CC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24158"/>
            <a:ext cx="3932237" cy="836717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sl-SI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6C4EA16-6BE8-4998-A1E0-49845D0DD2D4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F9191EBC-9CC6-440D-AEE9-5F2100B5D9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CF172CA7-9B7A-4D25-8DF6-B1B0F940DA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74478" y="6209030"/>
            <a:ext cx="1503682" cy="365125"/>
          </a:xfrm>
        </p:spPr>
        <p:txBody>
          <a:bodyPr lIns="0" tIns="0" rIns="0" bIns="0" anchor="b" anchorCtr="0"/>
          <a:lstStyle>
            <a:lvl1pPr algn="r">
              <a:defRPr/>
            </a:lvl1pPr>
          </a:lstStyle>
          <a:p>
            <a:fld id="{C88B71A9-ABB5-4074-85AC-8BC866377E37}" type="datetime1">
              <a:rPr lang="sl-SI" smtClean="0"/>
              <a:pPr/>
              <a:t>16. 10. 2025</a:t>
            </a:fld>
            <a:endParaRPr lang="sl-SI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50FDEEF-F0F1-432D-8DCB-75E95A6FE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198" y="6209030"/>
            <a:ext cx="8194042" cy="365125"/>
          </a:xfrm>
        </p:spPr>
        <p:txBody>
          <a:bodyPr lIns="0" tIns="0" rIns="0" bIns="0" anchor="b" anchorCtr="0"/>
          <a:lstStyle>
            <a:lvl1pPr algn="l">
              <a:defRPr/>
            </a:lvl1pPr>
          </a:lstStyle>
          <a:p>
            <a:endParaRPr lang="sl-SI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D8ACDAA1-0280-45BD-B8EE-0D27E21FC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78160" y="6209030"/>
            <a:ext cx="675640" cy="365125"/>
          </a:xfrm>
        </p:spPr>
        <p:txBody>
          <a:bodyPr lIns="0" tIns="0" rIns="0" bIns="0" anchor="b" anchorCtr="0"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665034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for attention 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4AD351-674E-4DDD-97E5-FAEB207C23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301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for attention_2">
    <p:bg>
      <p:bgPr>
        <a:solidFill>
          <a:srgbClr val="273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39CACB1-19AE-406B-8539-380AA0C69B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1124159"/>
            <a:ext cx="10515600" cy="608122"/>
          </a:xfrm>
        </p:spPr>
        <p:txBody>
          <a:bodyPr lIns="0" tIns="0" rIns="0" bIns="0" anchor="t">
            <a:noAutofit/>
          </a:bodyPr>
          <a:lstStyle>
            <a:lvl1pPr>
              <a:lnSpc>
                <a:spcPct val="10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sl-SI" dirty="0" err="1">
                <a:solidFill>
                  <a:schemeClr val="bg1"/>
                </a:solidFill>
              </a:rPr>
              <a:t>Thank</a:t>
            </a:r>
            <a:r>
              <a:rPr lang="en-SI" dirty="0">
                <a:solidFill>
                  <a:schemeClr val="bg1"/>
                </a:solidFill>
              </a:rPr>
              <a:t> you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for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en-SI" dirty="0">
                <a:solidFill>
                  <a:schemeClr val="bg1"/>
                </a:solidFill>
              </a:rPr>
              <a:t>your</a:t>
            </a:r>
            <a:r>
              <a:rPr lang="sl-SI" dirty="0">
                <a:solidFill>
                  <a:schemeClr val="bg1"/>
                </a:solidFill>
              </a:rPr>
              <a:t> </a:t>
            </a:r>
            <a:r>
              <a:rPr lang="sl-SI" dirty="0" err="1">
                <a:solidFill>
                  <a:schemeClr val="bg1"/>
                </a:solidFill>
              </a:rPr>
              <a:t>attention</a:t>
            </a:r>
            <a:endParaRPr lang="sl-SI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CECF898F-BC21-48E7-9118-2460F824AA2F}"/>
              </a:ext>
            </a:extLst>
          </p:cNvPr>
          <p:cNvCxnSpPr>
            <a:cxnSpLocks/>
          </p:cNvCxnSpPr>
          <p:nvPr userDrawn="1"/>
        </p:nvCxnSpPr>
        <p:spPr>
          <a:xfrm>
            <a:off x="838200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AF6916-2A2A-42DD-A0D7-D9CFCF5EF06D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838200" y="4008720"/>
            <a:ext cx="3287233" cy="2000780"/>
          </a:xfrm>
        </p:spPr>
        <p:txBody>
          <a:bodyPr lIns="0" tIns="0" rIns="0" bIns="0" anchor="b" anchorCtr="0"/>
          <a:lstStyle>
            <a:lvl1pPr>
              <a:buClr>
                <a:schemeClr val="accent1"/>
              </a:buClr>
              <a:defRPr sz="1800">
                <a:solidFill>
                  <a:schemeClr val="bg1"/>
                </a:solidFill>
              </a:defRPr>
            </a:lvl1pPr>
            <a:lvl2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2pPr>
            <a:lvl3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3pPr>
            <a:lvl4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4pPr>
            <a:lvl5pPr>
              <a:buClr>
                <a:schemeClr val="accent1"/>
              </a:buClr>
              <a:defRPr sz="1600">
                <a:solidFill>
                  <a:schemeClr val="bg1"/>
                </a:solidFill>
              </a:defRPr>
            </a:lvl5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</a:t>
            </a:r>
            <a:r>
              <a:rPr lang="sl-SI" dirty="0">
                <a:solidFill>
                  <a:schemeClr val="bg1"/>
                </a:solidFill>
              </a:rPr>
              <a:t> Institute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Slovenia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303E9F-B69C-407C-871E-DEFF2C6CF6C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4637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95A2B-6A8E-43CC-9C46-AE469529E1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FC4C1-D621-437E-A506-4DB1AFE9DC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BE2BCF-1982-43FB-8F2F-00A48B5F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16. 10. 2025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C4EFEC-DB3F-42CE-B419-79FA2C181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41BB86-D22F-4098-8EC4-74450BE58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BE05471-91D6-4B4D-BEEB-75D9388F003B}"/>
              </a:ext>
            </a:extLst>
          </p:cNvPr>
          <p:cNvCxnSpPr>
            <a:cxnSpLocks/>
          </p:cNvCxnSpPr>
          <p:nvPr userDrawn="1"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59910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D17305-5CF0-4A00-BD0A-C454620ACC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A12204-41D2-434D-A7F5-E45B305FCC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6C9E20-AF0A-49FB-94DD-85356F65B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7868F-6BA4-4B74-B4A6-9CCA39558C07}" type="datetimeFigureOut">
              <a:rPr lang="sl-SI" smtClean="0"/>
              <a:t>16. 10. 2025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21BE34-1AEC-44F5-9FB0-A3644EC46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7C2E04-0615-4722-8E60-22C8C02A8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60912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B2CBBF-65A7-49CA-BB2E-5C57F846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l-SI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FACFC-A9DA-4B46-A668-003A953A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l-SI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0E1C5E-83B2-4167-AFAE-57D132A7CF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7868F-6BA4-4B74-B4A6-9CCA39558C07}" type="datetimeFigureOut">
              <a:rPr lang="sl-SI" smtClean="0"/>
              <a:t>16. 10. 2025</a:t>
            </a:fld>
            <a:endParaRPr lang="sl-SI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A6291-1A4D-41A9-90CE-0DCBE2B86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A4D0FB-FA87-44E0-99AC-978AA793B1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6C58C5-B627-48D0-A1A2-F881587ADEA7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7750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51" r:id="rId3"/>
    <p:sldLayoutId id="2147483675" r:id="rId4"/>
    <p:sldLayoutId id="2147483650" r:id="rId5"/>
    <p:sldLayoutId id="2147483652" r:id="rId6"/>
    <p:sldLayoutId id="2147483653" r:id="rId7"/>
    <p:sldLayoutId id="2147483654" r:id="rId8"/>
    <p:sldLayoutId id="2147483677" r:id="rId9"/>
    <p:sldLayoutId id="2147483665" r:id="rId10"/>
    <p:sldLayoutId id="2147483670" r:id="rId11"/>
    <p:sldLayoutId id="2147483671" r:id="rId12"/>
    <p:sldLayoutId id="2147483672" r:id="rId13"/>
    <p:sldLayoutId id="2147483673" r:id="rId14"/>
    <p:sldLayoutId id="2147483655" r:id="rId15"/>
    <p:sldLayoutId id="2147483676" r:id="rId16"/>
    <p:sldLayoutId id="2147483662" r:id="rId17"/>
    <p:sldLayoutId id="2147483660" r:id="rId18"/>
    <p:sldLayoutId id="2147483663" r:id="rId19"/>
    <p:sldLayoutId id="2147483666" r:id="rId20"/>
    <p:sldLayoutId id="2147483664" r:id="rId21"/>
    <p:sldLayoutId id="2147483667" r:id="rId22"/>
    <p:sldLayoutId id="2147483656" r:id="rId23"/>
    <p:sldLayoutId id="2147483657" r:id="rId24"/>
    <p:sldLayoutId id="2147483669" r:id="rId25"/>
    <p:sldLayoutId id="2147483674" r:id="rId26"/>
    <p:sldLayoutId id="2147483658" r:id="rId27"/>
    <p:sldLayoutId id="2147483659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47979F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47979F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3" Type="http://schemas.openxmlformats.org/officeDocument/2006/relationships/image" Target="../media/image23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7.svg"/><Relationship Id="rId5" Type="http://schemas.openxmlformats.org/officeDocument/2006/relationships/image" Target="../media/image36.png"/><Relationship Id="rId4" Type="http://schemas.openxmlformats.org/officeDocument/2006/relationships/image" Target="../media/image35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png"/><Relationship Id="rId9" Type="http://schemas.microsoft.com/office/2007/relationships/hdphoto" Target="../media/hdphoto2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Relationship Id="rId6" Type="http://schemas.microsoft.com/office/2007/relationships/hdphoto" Target="../media/hdphoto4.wdp"/><Relationship Id="rId5" Type="http://schemas.openxmlformats.org/officeDocument/2006/relationships/image" Target="../media/image46.png"/><Relationship Id="rId4" Type="http://schemas.microsoft.com/office/2007/relationships/hdphoto" Target="../media/hdphoto3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js.si/ijsw" TargetMode="External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A777FF1-D96F-4BFD-BD03-8A65D6C34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49444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20FE8-0268-4BC5-811D-7D4BA61AF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3600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3600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27713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5F9D776-5341-47D9-8259-35A094765F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err="1">
                <a:latin typeface="Titillium Web" panose="00000500000000000000" pitchFamily="2" charset="-18"/>
              </a:rPr>
              <a:t>Institut</a:t>
            </a:r>
            <a:r>
              <a:rPr lang="en-US" sz="4800" b="1" dirty="0">
                <a:latin typeface="Titillium Web" panose="00000500000000000000" pitchFamily="2" charset="-18"/>
              </a:rPr>
              <a:t> “</a:t>
            </a:r>
            <a:r>
              <a:rPr lang="en-US" sz="4800" b="1" dirty="0" err="1">
                <a:latin typeface="Titillium Web" panose="00000500000000000000" pitchFamily="2" charset="-18"/>
              </a:rPr>
              <a:t>Jožef</a:t>
            </a:r>
            <a:r>
              <a:rPr lang="en-US" sz="4800" b="1" dirty="0">
                <a:latin typeface="Titillium Web" panose="00000500000000000000" pitchFamily="2" charset="-18"/>
              </a:rPr>
              <a:t> Stefan”</a:t>
            </a:r>
            <a:r>
              <a:rPr lang="sl-SI" sz="4800" b="1" dirty="0">
                <a:latin typeface="Titillium Web" panose="00000500000000000000" pitchFamily="2" charset="-18"/>
              </a:rPr>
              <a:t> (IJS)</a:t>
            </a:r>
            <a:endParaRPr lang="sl-SI" b="1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90CF8C-8267-4683-B1D5-D810CC46AE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13569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062D2E3-6680-4F8A-B8A0-FA6B38699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b="1" dirty="0" err="1">
                <a:solidFill>
                  <a:schemeClr val="bg1"/>
                </a:solidFill>
                <a:latin typeface="Titillium Web" panose="00000500000000000000" pitchFamily="2" charset="-18"/>
              </a:rPr>
              <a:t>Institut</a:t>
            </a:r>
            <a:r>
              <a:rPr lang="en-US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“</a:t>
            </a:r>
            <a:r>
              <a:rPr lang="en-US" sz="4800" b="1" dirty="0" err="1">
                <a:solidFill>
                  <a:schemeClr val="bg1"/>
                </a:solidFill>
                <a:latin typeface="Titillium Web" panose="00000500000000000000" pitchFamily="2" charset="-18"/>
              </a:rPr>
              <a:t>Jožef</a:t>
            </a:r>
            <a:r>
              <a:rPr lang="en-US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Stefan”</a:t>
            </a:r>
            <a:r>
              <a:rPr lang="sl-SI" sz="4800" b="1" dirty="0">
                <a:solidFill>
                  <a:schemeClr val="bg1"/>
                </a:solidFill>
                <a:latin typeface="Titillium Web" panose="00000500000000000000" pitchFamily="2" charset="-18"/>
              </a:rPr>
              <a:t> (IJS)</a:t>
            </a:r>
            <a:endParaRPr lang="sl-SI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DC5DAD-5B71-4EB0-BCA3-7BBE99B9A6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25093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391E7A17-769B-463C-AFB5-08F0A2BC25D4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alphaModFix amt="13000"/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84994" y="2122229"/>
            <a:ext cx="6910708" cy="388727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Poslanstvo</a:t>
            </a:r>
            <a:endParaRPr lang="sl-SI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871458"/>
            <a:ext cx="10515600" cy="4337572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sl-SI" sz="1800" b="0" i="0" dirty="0">
                <a:effectLst/>
              </a:rPr>
              <a:t>Poslanstvo IJS je v </a:t>
            </a:r>
            <a:r>
              <a:rPr lang="sl-SI" sz="1800" b="1" i="0" dirty="0">
                <a:effectLst/>
              </a:rPr>
              <a:t>zbiranju, ustvarjanju in širjenju znanja </a:t>
            </a:r>
            <a:r>
              <a:rPr lang="sl-SI" sz="1800" b="0" i="0" dirty="0">
                <a:effectLst/>
              </a:rPr>
              <a:t>na najvišji ravni naravoslovnih in tehniških znanosti za blagostanje slovenske družbe </a:t>
            </a:r>
            <a:r>
              <a:rPr lang="sl-SI" sz="1800" dirty="0"/>
              <a:t>in</a:t>
            </a:r>
            <a:r>
              <a:rPr lang="sl-SI" sz="1800" b="0" i="0" dirty="0">
                <a:effectLst/>
              </a:rPr>
              <a:t> človeštva nasploh. Z nenehnim razvojem novega znanja IJS zagotavlja vrhunsko izobrazbo kadrom ter raziskave in razvoj tehnologij na najvišji mednarodni ravni odličnosti.</a:t>
            </a:r>
          </a:p>
          <a:p>
            <a:pPr marL="0" indent="0">
              <a:buNone/>
            </a:pPr>
            <a:endParaRPr lang="sl-SI" sz="1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716488C-CBBE-4A58-8ECD-E68F21B7C2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5</a:t>
            </a:fld>
            <a:endParaRPr lang="sl-SI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A3399F2-E5CF-4F7A-BEAC-985A446A1C77}"/>
              </a:ext>
            </a:extLst>
          </p:cNvPr>
          <p:cNvSpPr txBox="1"/>
          <p:nvPr/>
        </p:nvSpPr>
        <p:spPr>
          <a:xfrm>
            <a:off x="730175" y="3357289"/>
            <a:ext cx="6096896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sl-SI" sz="1500" b="0" i="0" dirty="0">
                <a:effectLst/>
              </a:rPr>
              <a:t>Poslanstvo IJS uresničuje: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93AB421-BA6A-44A9-975F-1948B9D937E7}"/>
              </a:ext>
            </a:extLst>
          </p:cNvPr>
          <p:cNvSpPr txBox="1"/>
          <p:nvPr/>
        </p:nvSpPr>
        <p:spPr>
          <a:xfrm>
            <a:off x="730175" y="3807750"/>
            <a:ext cx="5365825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1" i="0" dirty="0">
                <a:effectLst/>
              </a:rPr>
              <a:t>z vrhunskim, profesionalnim načinom raziskav </a:t>
            </a:r>
            <a:r>
              <a:rPr lang="sl-SI" sz="1500" b="0" i="0" dirty="0">
                <a:effectLst/>
              </a:rPr>
              <a:t>v vrhu znanosti na vseh ravneh;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1" i="0" dirty="0">
                <a:effectLst/>
              </a:rPr>
              <a:t>z izobraževanjem</a:t>
            </a:r>
            <a:r>
              <a:rPr lang="sl-SI" sz="1500" b="0" i="0" dirty="0">
                <a:effectLst/>
              </a:rPr>
              <a:t>, ki je vpeto v raziskave in razvoj; pri tem IJS tesno sodeluje z drugimi institucijami v Sloveniji in po svetu;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0" i="0" dirty="0">
                <a:effectLst/>
              </a:rPr>
              <a:t>s poudarkom </a:t>
            </a:r>
            <a:r>
              <a:rPr lang="sl-SI" sz="1500" b="1" i="0" dirty="0">
                <a:effectLst/>
              </a:rPr>
              <a:t>na novih raziskovalnih temah</a:t>
            </a:r>
            <a:r>
              <a:rPr lang="sl-SI" sz="1500" b="0" i="0" dirty="0">
                <a:effectLst/>
              </a:rPr>
              <a:t>, ki so v osnovi pogosto interdisciplinarne;</a:t>
            </a:r>
            <a:endParaRPr lang="en-US" sz="1500" b="0" i="0" dirty="0"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1" i="0" dirty="0">
                <a:effectLst/>
              </a:rPr>
              <a:t>s prenosom tehnologij </a:t>
            </a:r>
            <a:r>
              <a:rPr lang="sl-SI" sz="1500" i="0" dirty="0">
                <a:effectLst/>
              </a:rPr>
              <a:t>in </a:t>
            </a:r>
            <a:r>
              <a:rPr lang="sl-SI" sz="1500" b="1" i="0" dirty="0">
                <a:effectLst/>
              </a:rPr>
              <a:t>izmenjavo kadrov </a:t>
            </a:r>
            <a:r>
              <a:rPr lang="sl-SI" sz="1500" i="0" dirty="0">
                <a:effectLst/>
              </a:rPr>
              <a:t>z </a:t>
            </a:r>
            <a:r>
              <a:rPr lang="sl-SI" sz="1500" b="0" i="0" dirty="0">
                <a:effectLst/>
              </a:rPr>
              <a:t>industrijo;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B95282-1D39-4D1A-8104-360628EEDDF2}"/>
              </a:ext>
            </a:extLst>
          </p:cNvPr>
          <p:cNvSpPr txBox="1"/>
          <p:nvPr/>
        </p:nvSpPr>
        <p:spPr>
          <a:xfrm>
            <a:off x="6418281" y="3807750"/>
            <a:ext cx="4801945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1" i="0" dirty="0">
                <a:effectLst/>
              </a:rPr>
              <a:t>z ozaveščanjem javnosti</a:t>
            </a:r>
            <a:r>
              <a:rPr lang="sl-SI" sz="1500" b="0" i="0" dirty="0">
                <a:effectLst/>
              </a:rPr>
              <a:t>, predvsem mladih, o rastočem pomenu znanosti in tehnologije;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0" i="0" dirty="0">
                <a:effectLst/>
              </a:rPr>
              <a:t>z </a:t>
            </a:r>
            <a:r>
              <a:rPr lang="sl-SI" sz="1500" b="1" dirty="0">
                <a:effectLst/>
              </a:rPr>
              <a:t>okoljevarstvenimi storitvami </a:t>
            </a:r>
            <a:r>
              <a:rPr lang="sl-SI" sz="1500" b="0" i="0" dirty="0">
                <a:effectLst/>
              </a:rPr>
              <a:t>in </a:t>
            </a:r>
            <a:r>
              <a:rPr lang="sl-SI" sz="1500" b="1" i="0" dirty="0">
                <a:effectLst/>
              </a:rPr>
              <a:t>storitvami</a:t>
            </a:r>
            <a:r>
              <a:rPr lang="sl-SI" sz="1500" b="0" i="0" dirty="0">
                <a:effectLst/>
              </a:rPr>
              <a:t> na področju javne varnosti;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l-SI" sz="1500" b="0" i="0" dirty="0">
                <a:effectLst/>
              </a:rPr>
              <a:t>s privzemanjem prilagodljivih, ciljno usmerjenih </a:t>
            </a:r>
            <a:r>
              <a:rPr lang="sl-SI" sz="1500" b="1" i="0" dirty="0">
                <a:effectLst/>
              </a:rPr>
              <a:t>organizacijskih struktur</a:t>
            </a:r>
            <a:r>
              <a:rPr lang="sl-SI" sz="1500" b="0" i="0" dirty="0">
                <a:effectLst/>
              </a:rPr>
              <a:t>, ki lahko hitro odgovorijo na nove izzive in ponudijo usluge.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F1DAC50F-E1F0-43B8-B116-D0E302AA3F0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1469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lika 12">
            <a:extLst>
              <a:ext uri="{FF2B5EF4-FFF2-40B4-BE49-F238E27FC236}">
                <a16:creationId xmlns:a16="http://schemas.microsoft.com/office/drawing/2014/main" id="{518B09E7-E291-EFBC-696F-0A770C1905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1"/>
          <a:stretch/>
        </p:blipFill>
        <p:spPr>
          <a:xfrm>
            <a:off x="687471" y="1994482"/>
            <a:ext cx="3486051" cy="382340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981674" y="3464858"/>
            <a:ext cx="6372125" cy="2438399"/>
          </a:xfrm>
        </p:spPr>
        <p:txBody>
          <a:bodyPr lIns="0" tIns="0" rIns="0" bIns="0">
            <a:noAutofit/>
          </a:bodyPr>
          <a:lstStyle/>
          <a:p>
            <a:pPr marL="0" indent="0">
              <a:buNone/>
            </a:pPr>
            <a:r>
              <a:rPr lang="en-US" sz="1800" dirty="0" err="1"/>
              <a:t>Institut</a:t>
            </a:r>
            <a:r>
              <a:rPr lang="en-US" sz="1800" dirty="0"/>
              <a:t> “</a:t>
            </a:r>
            <a:r>
              <a:rPr lang="en-US" sz="1800" dirty="0" err="1"/>
              <a:t>Jožef</a:t>
            </a:r>
            <a:r>
              <a:rPr lang="en-US" sz="1800" dirty="0"/>
              <a:t> Stefan” je </a:t>
            </a:r>
            <a:r>
              <a:rPr lang="en-US" sz="1800" dirty="0" err="1"/>
              <a:t>ime</a:t>
            </a:r>
            <a:r>
              <a:rPr lang="en-US" sz="1800" dirty="0"/>
              <a:t> </a:t>
            </a:r>
            <a:r>
              <a:rPr lang="en-US" sz="1800" dirty="0" err="1"/>
              <a:t>dobil</a:t>
            </a:r>
            <a:r>
              <a:rPr lang="en-US" sz="1800" dirty="0"/>
              <a:t> po </a:t>
            </a:r>
            <a:r>
              <a:rPr lang="en-US" sz="1800" dirty="0" err="1"/>
              <a:t>znanem</a:t>
            </a:r>
            <a:r>
              <a:rPr lang="en-US" sz="1800" dirty="0"/>
              <a:t> </a:t>
            </a:r>
            <a:r>
              <a:rPr lang="en-US" sz="1800" dirty="0" err="1"/>
              <a:t>fiziku</a:t>
            </a:r>
            <a:r>
              <a:rPr lang="en-US" sz="1800" dirty="0"/>
              <a:t> </a:t>
            </a:r>
            <a:r>
              <a:rPr lang="en-US" sz="1800" dirty="0" err="1"/>
              <a:t>Jožefu</a:t>
            </a:r>
            <a:r>
              <a:rPr lang="en-US" sz="1800" dirty="0"/>
              <a:t> </a:t>
            </a:r>
            <a:r>
              <a:rPr lang="en-US" sz="1800" dirty="0" err="1"/>
              <a:t>Stefanu</a:t>
            </a:r>
            <a:r>
              <a:rPr lang="en-US" sz="1800" dirty="0"/>
              <a:t>,</a:t>
            </a:r>
            <a:r>
              <a:rPr lang="sl-SI" sz="1800" dirty="0"/>
              <a:t> </a:t>
            </a:r>
            <a:r>
              <a:rPr lang="en-US" sz="1800" dirty="0"/>
              <a:t>ki je </a:t>
            </a:r>
            <a:r>
              <a:rPr lang="en-US" sz="1800" dirty="0" err="1"/>
              <a:t>živel</a:t>
            </a:r>
            <a:r>
              <a:rPr lang="en-US" sz="1800" dirty="0"/>
              <a:t> v 19. </a:t>
            </a:r>
            <a:r>
              <a:rPr lang="en-US" sz="1800" dirty="0" err="1"/>
              <a:t>stoletju</a:t>
            </a:r>
            <a:r>
              <a:rPr lang="en-US" sz="1800" dirty="0"/>
              <a:t>, </a:t>
            </a:r>
            <a:r>
              <a:rPr lang="en-US" sz="1800" dirty="0" err="1"/>
              <a:t>znanem</a:t>
            </a:r>
            <a:r>
              <a:rPr lang="en-US" sz="1800" dirty="0"/>
              <a:t> </a:t>
            </a:r>
            <a:r>
              <a:rPr lang="en-US" sz="1800" dirty="0" err="1"/>
              <a:t>predvsem</a:t>
            </a:r>
            <a:r>
              <a:rPr lang="en-US" sz="1800" dirty="0"/>
              <a:t> po </a:t>
            </a:r>
            <a:r>
              <a:rPr lang="pt-BR" sz="1800" dirty="0"/>
              <a:t>soavtorstvu zakona o sevanju črnega telesa: </a:t>
            </a:r>
            <a:r>
              <a:rPr lang="sl-SI" sz="1800" dirty="0"/>
              <a:t>Stefan-Boltzmannov zakon.</a:t>
            </a:r>
            <a:endParaRPr lang="en-GB" sz="1800" dirty="0"/>
          </a:p>
          <a:p>
            <a:pPr marL="0" indent="0">
              <a:buNone/>
            </a:pPr>
            <a:endParaRPr lang="sl-SI" sz="18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1F52871-8536-4CA0-9219-17FE25E10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6</a:t>
            </a:fld>
            <a:endParaRPr lang="sl-SI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F1DAC50F-E1F0-43B8-B116-D0E302AA3F02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9672CFF7-2E1F-4596-B39A-D1F9CCFA8484}"/>
              </a:ext>
            </a:extLst>
          </p:cNvPr>
          <p:cNvSpPr txBox="1">
            <a:spLocks/>
          </p:cNvSpPr>
          <p:nvPr/>
        </p:nvSpPr>
        <p:spPr>
          <a:xfrm>
            <a:off x="4981675" y="4901565"/>
            <a:ext cx="2572597" cy="116178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err="1"/>
              <a:t>Jožef</a:t>
            </a:r>
            <a:r>
              <a:rPr lang="en-US" b="1" dirty="0"/>
              <a:t> Stefan</a:t>
            </a:r>
            <a:br>
              <a:rPr lang="en-US" b="1" dirty="0"/>
            </a:br>
            <a:r>
              <a:rPr lang="en-US" dirty="0"/>
              <a:t>1835–1893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03A7762-2C6D-481C-9268-D34658F7945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333532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/>
              <a:t>Ime Instituta</a:t>
            </a:r>
          </a:p>
        </p:txBody>
      </p:sp>
    </p:spTree>
    <p:extLst>
      <p:ext uri="{BB962C8B-B14F-4D97-AF65-F5344CB8AC3E}">
        <p14:creationId xmlns:p14="http://schemas.microsoft.com/office/powerpoint/2010/main" val="185035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A40957A-99B7-4B86-88D9-FD32FCF40185}"/>
              </a:ext>
            </a:extLst>
          </p:cNvPr>
          <p:cNvCxnSpPr>
            <a:cxnSpLocks/>
          </p:cNvCxnSpPr>
          <p:nvPr/>
        </p:nvCxnSpPr>
        <p:spPr>
          <a:xfrm flipV="1">
            <a:off x="1050813" y="2357593"/>
            <a:ext cx="0" cy="2347948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463DD94-3EEA-486F-8FD1-0C0593E94193}"/>
              </a:ext>
            </a:extLst>
          </p:cNvPr>
          <p:cNvCxnSpPr>
            <a:cxnSpLocks/>
          </p:cNvCxnSpPr>
          <p:nvPr/>
        </p:nvCxnSpPr>
        <p:spPr>
          <a:xfrm flipV="1">
            <a:off x="2715244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7E1A6CD-408C-4FC4-BB6F-B65D7B0FE443}"/>
              </a:ext>
            </a:extLst>
          </p:cNvPr>
          <p:cNvCxnSpPr>
            <a:cxnSpLocks/>
          </p:cNvCxnSpPr>
          <p:nvPr/>
        </p:nvCxnSpPr>
        <p:spPr>
          <a:xfrm flipV="1">
            <a:off x="3556510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B68A0688-0326-44C7-BE4B-C0B3DA3CCBA7}"/>
              </a:ext>
            </a:extLst>
          </p:cNvPr>
          <p:cNvCxnSpPr>
            <a:cxnSpLocks/>
          </p:cNvCxnSpPr>
          <p:nvPr/>
        </p:nvCxnSpPr>
        <p:spPr>
          <a:xfrm flipV="1">
            <a:off x="414510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15FE67B2-810D-43CE-A8AF-57262F1A1E83}"/>
              </a:ext>
            </a:extLst>
          </p:cNvPr>
          <p:cNvCxnSpPr>
            <a:cxnSpLocks/>
          </p:cNvCxnSpPr>
          <p:nvPr/>
        </p:nvCxnSpPr>
        <p:spPr>
          <a:xfrm flipV="1">
            <a:off x="621234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A27496E6-7857-48DB-95AD-BCBB72117872}"/>
              </a:ext>
            </a:extLst>
          </p:cNvPr>
          <p:cNvCxnSpPr>
            <a:cxnSpLocks/>
          </p:cNvCxnSpPr>
          <p:nvPr/>
        </p:nvCxnSpPr>
        <p:spPr>
          <a:xfrm flipV="1">
            <a:off x="7119662" y="2357593"/>
            <a:ext cx="0" cy="2042144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D44D5C49-8447-417D-B4D9-03D310084A62}"/>
              </a:ext>
            </a:extLst>
          </p:cNvPr>
          <p:cNvCxnSpPr>
            <a:cxnSpLocks/>
          </p:cNvCxnSpPr>
          <p:nvPr/>
        </p:nvCxnSpPr>
        <p:spPr>
          <a:xfrm flipV="1">
            <a:off x="8704018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62D059B-18E9-42C0-AAA7-1402CC2C68FB}"/>
              </a:ext>
            </a:extLst>
          </p:cNvPr>
          <p:cNvCxnSpPr>
            <a:cxnSpLocks/>
          </p:cNvCxnSpPr>
          <p:nvPr/>
        </p:nvCxnSpPr>
        <p:spPr>
          <a:xfrm flipV="1">
            <a:off x="10776877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8864BF35-965B-450D-B3E4-1AEF96FB21A1}"/>
              </a:ext>
            </a:extLst>
          </p:cNvPr>
          <p:cNvCxnSpPr>
            <a:cxnSpLocks/>
          </p:cNvCxnSpPr>
          <p:nvPr/>
        </p:nvCxnSpPr>
        <p:spPr>
          <a:xfrm flipV="1">
            <a:off x="9747325" y="2357592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9D26A38-6B56-4945-836B-82A8E6DFF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Zgodovina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A7CF5E-B60B-4952-B571-BB31D361E2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7</a:t>
            </a:fld>
            <a:endParaRPr lang="sl-SI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D8E804-2FD1-49E4-A398-20D6F473109B}"/>
              </a:ext>
            </a:extLst>
          </p:cNvPr>
          <p:cNvCxnSpPr>
            <a:cxnSpLocks/>
          </p:cNvCxnSpPr>
          <p:nvPr/>
        </p:nvCxnSpPr>
        <p:spPr>
          <a:xfrm>
            <a:off x="0" y="4524668"/>
            <a:ext cx="1219200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E043C554-6E28-4DCC-8E14-651E3C07C1C9}"/>
              </a:ext>
            </a:extLst>
          </p:cNvPr>
          <p:cNvSpPr txBox="1"/>
          <p:nvPr/>
        </p:nvSpPr>
        <p:spPr>
          <a:xfrm>
            <a:off x="838200" y="1565687"/>
            <a:ext cx="687456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dirty="0"/>
              <a:t>Mejniki in rast po zaposlenih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BEEB7E-C4FF-47AC-8FD2-8CD4073CF56D}"/>
              </a:ext>
            </a:extLst>
          </p:cNvPr>
          <p:cNvSpPr txBox="1"/>
          <p:nvPr/>
        </p:nvSpPr>
        <p:spPr>
          <a:xfrm rot="5400000">
            <a:off x="1088741" y="4826750"/>
            <a:ext cx="369332" cy="88019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eto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ustanovitve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EC66A5D-4D73-40CE-B6DD-EA2CA5762D91}"/>
              </a:ext>
            </a:extLst>
          </p:cNvPr>
          <p:cNvSpPr/>
          <p:nvPr/>
        </p:nvSpPr>
        <p:spPr>
          <a:xfrm>
            <a:off x="235814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CDD42197-A1E8-45BC-AAF5-1277AB3D3DDF}"/>
              </a:ext>
            </a:extLst>
          </p:cNvPr>
          <p:cNvSpPr txBox="1">
            <a:spLocks/>
          </p:cNvSpPr>
          <p:nvPr/>
        </p:nvSpPr>
        <p:spPr>
          <a:xfrm>
            <a:off x="235814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1959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92FE087-A370-4F5B-8960-9C1344425749}"/>
              </a:ext>
            </a:extLst>
          </p:cNvPr>
          <p:cNvSpPr txBox="1"/>
          <p:nvPr/>
        </p:nvSpPr>
        <p:spPr>
          <a:xfrm rot="5400000">
            <a:off x="2310027" y="4874655"/>
            <a:ext cx="553998" cy="969053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Nuklearni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inštitut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Jožef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efan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”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E4AD8BE-6D2C-446E-964F-8F7DDC92A01E}"/>
              </a:ext>
            </a:extLst>
          </p:cNvPr>
          <p:cNvSpPr/>
          <p:nvPr/>
        </p:nvSpPr>
        <p:spPr>
          <a:xfrm>
            <a:off x="10380914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732C6286-3DFA-4710-8CDF-85A5B3D650C4}"/>
              </a:ext>
            </a:extLst>
          </p:cNvPr>
          <p:cNvSpPr txBox="1">
            <a:spLocks/>
          </p:cNvSpPr>
          <p:nvPr/>
        </p:nvSpPr>
        <p:spPr>
          <a:xfrm>
            <a:off x="10380914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202</a:t>
            </a:r>
            <a:r>
              <a:rPr lang="en-US" sz="1600" dirty="0">
                <a:solidFill>
                  <a:schemeClr val="bg1"/>
                </a:solidFill>
              </a:rPr>
              <a:t>0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C7CCE50F-53A0-4863-A197-D51E5C2A9FCD}"/>
              </a:ext>
            </a:extLst>
          </p:cNvPr>
          <p:cNvSpPr/>
          <p:nvPr/>
        </p:nvSpPr>
        <p:spPr>
          <a:xfrm>
            <a:off x="3766178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6FCF0360-ACBB-422F-BB3A-B970DE44126D}"/>
              </a:ext>
            </a:extLst>
          </p:cNvPr>
          <p:cNvSpPr txBox="1">
            <a:spLocks/>
          </p:cNvSpPr>
          <p:nvPr/>
        </p:nvSpPr>
        <p:spPr>
          <a:xfrm>
            <a:off x="3766178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1969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B35592C-0A3A-4258-890A-64B3E3AD08F0}"/>
              </a:ext>
            </a:extLst>
          </p:cNvPr>
          <p:cNvSpPr txBox="1"/>
          <p:nvPr/>
        </p:nvSpPr>
        <p:spPr>
          <a:xfrm rot="5400000">
            <a:off x="4713752" y="4357733"/>
            <a:ext cx="369332" cy="1818231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Institut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sl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“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Jožef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Stefan”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24AC607-8873-4C6C-A660-F743B19EC1FC}"/>
              </a:ext>
            </a:extLst>
          </p:cNvPr>
          <p:cNvSpPr/>
          <p:nvPr/>
        </p:nvSpPr>
        <p:spPr>
          <a:xfrm>
            <a:off x="695048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38D8715B-5CBE-4613-8CDE-851AF0C84E0E}"/>
              </a:ext>
            </a:extLst>
          </p:cNvPr>
          <p:cNvSpPr txBox="1">
            <a:spLocks/>
          </p:cNvSpPr>
          <p:nvPr/>
        </p:nvSpPr>
        <p:spPr>
          <a:xfrm>
            <a:off x="695048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1949</a:t>
            </a: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42243B1-AD17-409F-8BCB-BC6D35A6853B}"/>
              </a:ext>
            </a:extLst>
          </p:cNvPr>
          <p:cNvSpPr/>
          <p:nvPr/>
        </p:nvSpPr>
        <p:spPr>
          <a:xfrm>
            <a:off x="9358771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45A768CE-E35A-46DD-B547-715A93831F26}"/>
              </a:ext>
            </a:extLst>
          </p:cNvPr>
          <p:cNvSpPr txBox="1">
            <a:spLocks/>
          </p:cNvSpPr>
          <p:nvPr/>
        </p:nvSpPr>
        <p:spPr>
          <a:xfrm>
            <a:off x="9358771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201</a:t>
            </a:r>
            <a:r>
              <a:rPr lang="sl-SI" sz="1600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7CE312-CF84-4F93-A8F3-8F52F598E579}"/>
              </a:ext>
            </a:extLst>
          </p:cNvPr>
          <p:cNvSpPr txBox="1"/>
          <p:nvPr/>
        </p:nvSpPr>
        <p:spPr>
          <a:xfrm rot="5400000">
            <a:off x="9572144" y="4910057"/>
            <a:ext cx="369332" cy="713582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Prvi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ERC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projekt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C35D87E-5249-4E7A-9953-618BFCA3388C}"/>
              </a:ext>
            </a:extLst>
          </p:cNvPr>
          <p:cNvSpPr/>
          <p:nvPr/>
        </p:nvSpPr>
        <p:spPr>
          <a:xfrm>
            <a:off x="831701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3414C601-D16B-4600-9579-CB2AA6D7BE86}"/>
              </a:ext>
            </a:extLst>
          </p:cNvPr>
          <p:cNvSpPr txBox="1">
            <a:spLocks/>
          </p:cNvSpPr>
          <p:nvPr/>
        </p:nvSpPr>
        <p:spPr>
          <a:xfrm>
            <a:off x="831701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2004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F44E0036-1F11-44DC-88C1-453E22078524}"/>
              </a:ext>
            </a:extLst>
          </p:cNvPr>
          <p:cNvSpPr txBox="1"/>
          <p:nvPr/>
        </p:nvSpPr>
        <p:spPr>
          <a:xfrm rot="5400000">
            <a:off x="8324253" y="4619151"/>
            <a:ext cx="553998" cy="1480061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Mednarodna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podiplomska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šola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Jožefa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Stefana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56DEA32-423B-41EC-9377-9DBC35BE2BC8}"/>
              </a:ext>
            </a:extLst>
          </p:cNvPr>
          <p:cNvSpPr/>
          <p:nvPr/>
        </p:nvSpPr>
        <p:spPr>
          <a:xfrm>
            <a:off x="6780212" y="418413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1AA8D475-F65A-47E9-BFC7-2C868E6ABE73}"/>
              </a:ext>
            </a:extLst>
          </p:cNvPr>
          <p:cNvSpPr txBox="1">
            <a:spLocks/>
          </p:cNvSpPr>
          <p:nvPr/>
        </p:nvSpPr>
        <p:spPr>
          <a:xfrm>
            <a:off x="6780212" y="443140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1992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767F0CFB-E29A-4782-AF3E-25423564BCCA}"/>
              </a:ext>
            </a:extLst>
          </p:cNvPr>
          <p:cNvSpPr txBox="1"/>
          <p:nvPr/>
        </p:nvSpPr>
        <p:spPr>
          <a:xfrm rot="5400000">
            <a:off x="7044848" y="4791655"/>
            <a:ext cx="369332" cy="95038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Tehnološki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park IJS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442A11B-BEA6-4277-BE96-53000AE62FB1}"/>
              </a:ext>
            </a:extLst>
          </p:cNvPr>
          <p:cNvSpPr/>
          <p:nvPr/>
        </p:nvSpPr>
        <p:spPr>
          <a:xfrm>
            <a:off x="5830154" y="4169228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E0012CE4-95A3-430B-B0A3-CDAE0E51A625}"/>
              </a:ext>
            </a:extLst>
          </p:cNvPr>
          <p:cNvSpPr txBox="1">
            <a:spLocks/>
          </p:cNvSpPr>
          <p:nvPr/>
        </p:nvSpPr>
        <p:spPr>
          <a:xfrm>
            <a:off x="5830154" y="4416497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bg1"/>
                </a:solidFill>
              </a:rPr>
              <a:t>1985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D6840797-CF35-453A-BE09-2EE99FF418B3}"/>
              </a:ext>
            </a:extLst>
          </p:cNvPr>
          <p:cNvSpPr txBox="1"/>
          <p:nvPr/>
        </p:nvSpPr>
        <p:spPr>
          <a:xfrm rot="5400000">
            <a:off x="5608811" y="4845183"/>
            <a:ext cx="553998" cy="102799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Projekt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2.000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novih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raziskovalcev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E2DC1D5-D7AB-4DBC-B291-2D5C72C4A8D1}"/>
              </a:ext>
            </a:extLst>
          </p:cNvPr>
          <p:cNvSpPr/>
          <p:nvPr/>
        </p:nvSpPr>
        <p:spPr>
          <a:xfrm>
            <a:off x="3197148" y="4191593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577A11ED-C1F0-480B-98B3-55B5508C7377}"/>
              </a:ext>
            </a:extLst>
          </p:cNvPr>
          <p:cNvSpPr txBox="1">
            <a:spLocks/>
          </p:cNvSpPr>
          <p:nvPr/>
        </p:nvSpPr>
        <p:spPr>
          <a:xfrm>
            <a:off x="3197148" y="4438862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196</a:t>
            </a:r>
            <a:r>
              <a:rPr lang="en-US" sz="1600" dirty="0">
                <a:solidFill>
                  <a:schemeClr val="bg1"/>
                </a:solidFill>
              </a:rPr>
              <a:t>6</a:t>
            </a:r>
            <a:endParaRPr lang="sl-SI" sz="1600" dirty="0">
              <a:solidFill>
                <a:schemeClr val="bg1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02C960E-65C2-40D1-856B-8263759726E9}"/>
              </a:ext>
            </a:extLst>
          </p:cNvPr>
          <p:cNvSpPr txBox="1"/>
          <p:nvPr/>
        </p:nvSpPr>
        <p:spPr>
          <a:xfrm rot="5400000">
            <a:off x="3454955" y="4931166"/>
            <a:ext cx="430887" cy="732919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Rektor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TRIGA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366662-54B2-4773-9559-039819B43929}"/>
              </a:ext>
            </a:extLst>
          </p:cNvPr>
          <p:cNvSpPr txBox="1"/>
          <p:nvPr/>
        </p:nvSpPr>
        <p:spPr>
          <a:xfrm rot="5400000">
            <a:off x="10116894" y="5098753"/>
            <a:ext cx="1107996" cy="107030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marL="0" indent="0" defTabSz="534988">
              <a:buFont typeface="Arial" panose="020B0604020202020204" pitchFamily="34" charset="0"/>
              <a:buNone/>
            </a:pP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Mednarodni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raziskovalni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center za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umetno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inteligenco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(UNESCO)</a:t>
            </a:r>
          </a:p>
        </p:txBody>
      </p:sp>
      <p:sp>
        <p:nvSpPr>
          <p:cNvPr id="66" name="Content Placeholder 2">
            <a:extLst>
              <a:ext uri="{FF2B5EF4-FFF2-40B4-BE49-F238E27FC236}">
                <a16:creationId xmlns:a16="http://schemas.microsoft.com/office/drawing/2014/main" id="{95128BF1-445B-4F48-BE49-446B2CD55145}"/>
              </a:ext>
            </a:extLst>
          </p:cNvPr>
          <p:cNvSpPr txBox="1">
            <a:spLocks/>
          </p:cNvSpPr>
          <p:nvPr/>
        </p:nvSpPr>
        <p:spPr>
          <a:xfrm>
            <a:off x="1060758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7" name="Content Placeholder 2">
            <a:extLst>
              <a:ext uri="{FF2B5EF4-FFF2-40B4-BE49-F238E27FC236}">
                <a16:creationId xmlns:a16="http://schemas.microsoft.com/office/drawing/2014/main" id="{CF870904-F1D2-4160-B098-347132E87353}"/>
              </a:ext>
            </a:extLst>
          </p:cNvPr>
          <p:cNvSpPr txBox="1">
            <a:spLocks/>
          </p:cNvSpPr>
          <p:nvPr/>
        </p:nvSpPr>
        <p:spPr>
          <a:xfrm>
            <a:off x="2711109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335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8" name="Content Placeholder 2">
            <a:extLst>
              <a:ext uri="{FF2B5EF4-FFF2-40B4-BE49-F238E27FC236}">
                <a16:creationId xmlns:a16="http://schemas.microsoft.com/office/drawing/2014/main" id="{1953AA9B-2F70-4CBD-8AAE-7EDA2E4A392E}"/>
              </a:ext>
            </a:extLst>
          </p:cNvPr>
          <p:cNvSpPr txBox="1">
            <a:spLocks/>
          </p:cNvSpPr>
          <p:nvPr/>
        </p:nvSpPr>
        <p:spPr>
          <a:xfrm>
            <a:off x="3556509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443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69" name="Content Placeholder 2">
            <a:extLst>
              <a:ext uri="{FF2B5EF4-FFF2-40B4-BE49-F238E27FC236}">
                <a16:creationId xmlns:a16="http://schemas.microsoft.com/office/drawing/2014/main" id="{4A43E04E-BCF0-439F-AFA7-066DE838D8DD}"/>
              </a:ext>
            </a:extLst>
          </p:cNvPr>
          <p:cNvSpPr txBox="1">
            <a:spLocks/>
          </p:cNvSpPr>
          <p:nvPr/>
        </p:nvSpPr>
        <p:spPr>
          <a:xfrm>
            <a:off x="4152505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420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0" name="Content Placeholder 2">
            <a:extLst>
              <a:ext uri="{FF2B5EF4-FFF2-40B4-BE49-F238E27FC236}">
                <a16:creationId xmlns:a16="http://schemas.microsoft.com/office/drawing/2014/main" id="{1DBDA27F-A352-48C1-87F9-DBECF93D1358}"/>
              </a:ext>
            </a:extLst>
          </p:cNvPr>
          <p:cNvSpPr txBox="1">
            <a:spLocks/>
          </p:cNvSpPr>
          <p:nvPr/>
        </p:nvSpPr>
        <p:spPr>
          <a:xfrm>
            <a:off x="6209177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749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1" name="Content Placeholder 2">
            <a:extLst>
              <a:ext uri="{FF2B5EF4-FFF2-40B4-BE49-F238E27FC236}">
                <a16:creationId xmlns:a16="http://schemas.microsoft.com/office/drawing/2014/main" id="{C099836E-872A-4B71-A4A3-5B83654B3B26}"/>
              </a:ext>
            </a:extLst>
          </p:cNvPr>
          <p:cNvSpPr txBox="1">
            <a:spLocks/>
          </p:cNvSpPr>
          <p:nvPr/>
        </p:nvSpPr>
        <p:spPr>
          <a:xfrm>
            <a:off x="7119662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809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2" name="Content Placeholder 2">
            <a:extLst>
              <a:ext uri="{FF2B5EF4-FFF2-40B4-BE49-F238E27FC236}">
                <a16:creationId xmlns:a16="http://schemas.microsoft.com/office/drawing/2014/main" id="{0094735C-D3FE-4603-B6FF-291D3B372D45}"/>
              </a:ext>
            </a:extLst>
          </p:cNvPr>
          <p:cNvSpPr txBox="1">
            <a:spLocks/>
          </p:cNvSpPr>
          <p:nvPr/>
        </p:nvSpPr>
        <p:spPr>
          <a:xfrm>
            <a:off x="8721054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770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3" name="Content Placeholder 2">
            <a:extLst>
              <a:ext uri="{FF2B5EF4-FFF2-40B4-BE49-F238E27FC236}">
                <a16:creationId xmlns:a16="http://schemas.microsoft.com/office/drawing/2014/main" id="{12390AAA-C928-472E-98D3-E09E24A19EB1}"/>
              </a:ext>
            </a:extLst>
          </p:cNvPr>
          <p:cNvSpPr txBox="1">
            <a:spLocks/>
          </p:cNvSpPr>
          <p:nvPr/>
        </p:nvSpPr>
        <p:spPr>
          <a:xfrm>
            <a:off x="9756811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961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4" name="Content Placeholder 2">
            <a:extLst>
              <a:ext uri="{FF2B5EF4-FFF2-40B4-BE49-F238E27FC236}">
                <a16:creationId xmlns:a16="http://schemas.microsoft.com/office/drawing/2014/main" id="{96A38ED3-D728-4EA8-80BF-B8F7368BCF1F}"/>
              </a:ext>
            </a:extLst>
          </p:cNvPr>
          <p:cNvSpPr txBox="1">
            <a:spLocks/>
          </p:cNvSpPr>
          <p:nvPr/>
        </p:nvSpPr>
        <p:spPr>
          <a:xfrm>
            <a:off x="10763336" y="2337972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1087</a:t>
            </a:r>
            <a:endParaRPr lang="sl-SI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77" name="Graphic 76">
            <a:extLst>
              <a:ext uri="{FF2B5EF4-FFF2-40B4-BE49-F238E27FC236}">
                <a16:creationId xmlns:a16="http://schemas.microsoft.com/office/drawing/2014/main" id="{243BB3A9-5CFA-4D8B-9E26-B5F3DA700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0813" y="2644449"/>
            <a:ext cx="10283286" cy="1450568"/>
          </a:xfrm>
          <a:prstGeom prst="rect">
            <a:avLst/>
          </a:prstGeom>
        </p:spPr>
      </p:pic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41E60CA7-24C8-4CEA-BB6D-5BC13B518C76}"/>
              </a:ext>
            </a:extLst>
          </p:cNvPr>
          <p:cNvCxnSpPr>
            <a:cxnSpLocks/>
          </p:cNvCxnSpPr>
          <p:nvPr/>
        </p:nvCxnSpPr>
        <p:spPr>
          <a:xfrm flipV="1">
            <a:off x="11334099" y="2363461"/>
            <a:ext cx="0" cy="1817619"/>
          </a:xfrm>
          <a:prstGeom prst="line">
            <a:avLst/>
          </a:prstGeom>
          <a:ln w="190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Oval 56">
            <a:extLst>
              <a:ext uri="{FF2B5EF4-FFF2-40B4-BE49-F238E27FC236}">
                <a16:creationId xmlns:a16="http://schemas.microsoft.com/office/drawing/2014/main" id="{19EA0E27-FBFC-4D54-895F-CE86F573200A}"/>
              </a:ext>
            </a:extLst>
          </p:cNvPr>
          <p:cNvSpPr/>
          <p:nvPr/>
        </p:nvSpPr>
        <p:spPr>
          <a:xfrm>
            <a:off x="10938136" y="4175097"/>
            <a:ext cx="678900" cy="678900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sz="1600"/>
          </a:p>
        </p:txBody>
      </p:sp>
      <p:sp>
        <p:nvSpPr>
          <p:cNvPr id="58" name="Content Placeholder 2">
            <a:extLst>
              <a:ext uri="{FF2B5EF4-FFF2-40B4-BE49-F238E27FC236}">
                <a16:creationId xmlns:a16="http://schemas.microsoft.com/office/drawing/2014/main" id="{884F6869-DEF9-47DF-93EA-C6704E2D02AD}"/>
              </a:ext>
            </a:extLst>
          </p:cNvPr>
          <p:cNvSpPr txBox="1">
            <a:spLocks/>
          </p:cNvSpPr>
          <p:nvPr/>
        </p:nvSpPr>
        <p:spPr>
          <a:xfrm>
            <a:off x="10938136" y="4422366"/>
            <a:ext cx="678900" cy="33227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bg1"/>
                </a:solidFill>
              </a:rPr>
              <a:t>2024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4569E356-5E0F-49AA-B061-697FFC2EB2E2}"/>
              </a:ext>
            </a:extLst>
          </p:cNvPr>
          <p:cNvSpPr txBox="1"/>
          <p:nvPr/>
        </p:nvSpPr>
        <p:spPr>
          <a:xfrm rot="5400000">
            <a:off x="11195181" y="5013830"/>
            <a:ext cx="923330" cy="1070307"/>
          </a:xfrm>
          <a:prstGeom prst="rect">
            <a:avLst/>
          </a:prstGeom>
          <a:noFill/>
        </p:spPr>
        <p:txBody>
          <a:bodyPr vert="vert270" wrap="square" lIns="0" tIns="0" rIns="0" bIns="0" rtlCol="0">
            <a:spAutoFit/>
          </a:bodyPr>
          <a:lstStyle/>
          <a:p>
            <a:pPr defTabSz="534988"/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Deseti</a:t>
            </a: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ERC </a:t>
            </a:r>
            <a:r>
              <a:rPr lang="it-IT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projekt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lang="sl-SI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defTabSz="534988"/>
            <a:r>
              <a:rPr lang="it-IT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Katan</a:t>
            </a:r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a, </a:t>
            </a:r>
          </a:p>
          <a:p>
            <a:pPr defTabSz="534988"/>
            <a:r>
              <a:rPr lang="sl-SI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projekt</a:t>
            </a:r>
          </a:p>
          <a:p>
            <a:pPr marL="0" indent="0" defTabSz="534988">
              <a:buFont typeface="Arial" panose="020B0604020202020204" pitchFamily="34" charset="0"/>
              <a:buNone/>
            </a:pPr>
            <a:r>
              <a:rPr lang="it-IT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Squash</a:t>
            </a:r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6" name="Content Placeholder 2">
            <a:extLst>
              <a:ext uri="{FF2B5EF4-FFF2-40B4-BE49-F238E27FC236}">
                <a16:creationId xmlns:a16="http://schemas.microsoft.com/office/drawing/2014/main" id="{997FF378-1013-47CD-B8EB-4C3D3F0AAD3D}"/>
              </a:ext>
            </a:extLst>
          </p:cNvPr>
          <p:cNvSpPr txBox="1">
            <a:spLocks/>
          </p:cNvSpPr>
          <p:nvPr/>
        </p:nvSpPr>
        <p:spPr>
          <a:xfrm>
            <a:off x="11315448" y="2340344"/>
            <a:ext cx="757857" cy="370923"/>
          </a:xfrm>
          <a:prstGeom prst="rect">
            <a:avLst/>
          </a:prstGeom>
        </p:spPr>
        <p:txBody>
          <a:bodyPr vert="horz" lIns="7200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1263</a:t>
            </a:r>
          </a:p>
        </p:txBody>
      </p:sp>
    </p:spTree>
    <p:extLst>
      <p:ext uri="{BB962C8B-B14F-4D97-AF65-F5344CB8AC3E}">
        <p14:creationId xmlns:p14="http://schemas.microsoft.com/office/powerpoint/2010/main" val="3759878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38A201-6551-414F-A442-E3CFA12751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l="7771" t="3508" r="4478" b="23122"/>
          <a:stretch/>
        </p:blipFill>
        <p:spPr>
          <a:xfrm>
            <a:off x="3698248" y="-1"/>
            <a:ext cx="8493752" cy="6858000"/>
          </a:xfrm>
          <a:prstGeom prst="rect">
            <a:avLst/>
          </a:prstGeom>
          <a:ln>
            <a:noFill/>
          </a:ln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FC37F78B-33AA-4F7D-BD57-D8F3A1B3112A}"/>
              </a:ext>
            </a:extLst>
          </p:cNvPr>
          <p:cNvSpPr/>
          <p:nvPr/>
        </p:nvSpPr>
        <p:spPr>
          <a:xfrm>
            <a:off x="10455753" y="399608"/>
            <a:ext cx="100800" cy="1008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7C8ACEFE-71CA-4BB7-A419-DA4937E0A179}"/>
              </a:ext>
            </a:extLst>
          </p:cNvPr>
          <p:cNvCxnSpPr>
            <a:cxnSpLocks/>
          </p:cNvCxnSpPr>
          <p:nvPr/>
        </p:nvCxnSpPr>
        <p:spPr>
          <a:xfrm flipV="1">
            <a:off x="9838160" y="500409"/>
            <a:ext cx="617593" cy="41372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>
            <a:extLst>
              <a:ext uri="{FF2B5EF4-FFF2-40B4-BE49-F238E27FC236}">
                <a16:creationId xmlns:a16="http://schemas.microsoft.com/office/drawing/2014/main" id="{B9918100-6E4C-49D5-BC85-DF8F28EAD228}"/>
              </a:ext>
            </a:extLst>
          </p:cNvPr>
          <p:cNvSpPr/>
          <p:nvPr/>
        </p:nvSpPr>
        <p:spPr>
          <a:xfrm>
            <a:off x="7267437" y="918844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Lokacije</a:t>
            </a: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1C1B5-CECD-414E-A23D-2F86C9888B87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 err="1"/>
              <a:t>Lokacije</a:t>
            </a:r>
            <a:r>
              <a:rPr lang="en-US" dirty="0"/>
              <a:t> in </a:t>
            </a:r>
            <a:endParaRPr lang="sl-SI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 err="1"/>
              <a:t>število</a:t>
            </a:r>
            <a:r>
              <a:rPr lang="en-US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l-SI" dirty="0"/>
              <a:t>zaposlenih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F69FA52-5362-444C-995E-4418CD5D6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na dan 31. 12.  2024</a:t>
            </a:r>
            <a:endParaRPr lang="sl-SI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B86002-9697-4C58-83A2-8F02737D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8</a:t>
            </a:fld>
            <a:endParaRPr lang="sl-SI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876E1B8-4C6D-481E-80FB-9770A7BF9742}"/>
              </a:ext>
            </a:extLst>
          </p:cNvPr>
          <p:cNvSpPr txBox="1">
            <a:spLocks/>
          </p:cNvSpPr>
          <p:nvPr/>
        </p:nvSpPr>
        <p:spPr>
          <a:xfrm>
            <a:off x="7787841" y="1084030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6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0F8C2B29-4737-4C26-9B0B-AB78ED5D9D6B}"/>
              </a:ext>
            </a:extLst>
          </p:cNvPr>
          <p:cNvCxnSpPr>
            <a:cxnSpLocks/>
          </p:cNvCxnSpPr>
          <p:nvPr/>
        </p:nvCxnSpPr>
        <p:spPr>
          <a:xfrm>
            <a:off x="7267437" y="920318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F9B572AD-B7A7-4386-BC7A-DA9AC81E4F5A}"/>
              </a:ext>
            </a:extLst>
          </p:cNvPr>
          <p:cNvCxnSpPr>
            <a:cxnSpLocks/>
          </p:cNvCxnSpPr>
          <p:nvPr/>
        </p:nvCxnSpPr>
        <p:spPr>
          <a:xfrm flipV="1">
            <a:off x="9838160" y="2897335"/>
            <a:ext cx="535649" cy="41991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Rectangle 82">
            <a:extLst>
              <a:ext uri="{FF2B5EF4-FFF2-40B4-BE49-F238E27FC236}">
                <a16:creationId xmlns:a16="http://schemas.microsoft.com/office/drawing/2014/main" id="{C413EC41-93E9-4A2B-8F23-EF132A5668DB}"/>
              </a:ext>
            </a:extLst>
          </p:cNvPr>
          <p:cNvSpPr/>
          <p:nvPr/>
        </p:nvSpPr>
        <p:spPr>
          <a:xfrm>
            <a:off x="7267437" y="3315771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402F2015-50DC-425E-A918-A1EEA2BB734B}"/>
              </a:ext>
            </a:extLst>
          </p:cNvPr>
          <p:cNvCxnSpPr>
            <a:cxnSpLocks/>
          </p:cNvCxnSpPr>
          <p:nvPr/>
        </p:nvCxnSpPr>
        <p:spPr>
          <a:xfrm>
            <a:off x="7267437" y="3317245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id="{C635C863-8C0E-472C-9EBD-51043AC6A20F}"/>
              </a:ext>
            </a:extLst>
          </p:cNvPr>
          <p:cNvSpPr txBox="1">
            <a:spLocks/>
          </p:cNvSpPr>
          <p:nvPr/>
        </p:nvSpPr>
        <p:spPr>
          <a:xfrm>
            <a:off x="7360569" y="3482023"/>
            <a:ext cx="2548345" cy="41991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Brinje</a:t>
            </a:r>
            <a:endParaRPr lang="sl-SI" dirty="0"/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id="{F72B1971-A702-4C3A-8931-7811098961E0}"/>
              </a:ext>
            </a:extLst>
          </p:cNvPr>
          <p:cNvSpPr txBox="1">
            <a:spLocks/>
          </p:cNvSpPr>
          <p:nvPr/>
        </p:nvSpPr>
        <p:spPr>
          <a:xfrm>
            <a:off x="7787841" y="3463221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186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0FC7AB44-3C87-45EA-8243-41D370CCFE6F}"/>
              </a:ext>
            </a:extLst>
          </p:cNvPr>
          <p:cNvCxnSpPr>
            <a:cxnSpLocks/>
          </p:cNvCxnSpPr>
          <p:nvPr/>
        </p:nvCxnSpPr>
        <p:spPr>
          <a:xfrm>
            <a:off x="4954138" y="4153984"/>
            <a:ext cx="1376586" cy="1317756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ctangle 86">
            <a:extLst>
              <a:ext uri="{FF2B5EF4-FFF2-40B4-BE49-F238E27FC236}">
                <a16:creationId xmlns:a16="http://schemas.microsoft.com/office/drawing/2014/main" id="{8E6E6155-82B5-4EBF-8CF7-954A4ED41961}"/>
              </a:ext>
            </a:extLst>
          </p:cNvPr>
          <p:cNvSpPr/>
          <p:nvPr/>
        </p:nvSpPr>
        <p:spPr>
          <a:xfrm>
            <a:off x="2393134" y="4153984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91C15E08-73D3-432A-B9D7-6017281AE330}"/>
              </a:ext>
            </a:extLst>
          </p:cNvPr>
          <p:cNvCxnSpPr>
            <a:cxnSpLocks/>
          </p:cNvCxnSpPr>
          <p:nvPr/>
        </p:nvCxnSpPr>
        <p:spPr>
          <a:xfrm>
            <a:off x="2393134" y="4155458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89">
            <a:extLst>
              <a:ext uri="{FF2B5EF4-FFF2-40B4-BE49-F238E27FC236}">
                <a16:creationId xmlns:a16="http://schemas.microsoft.com/office/drawing/2014/main" id="{42F2560B-240A-4550-BFE2-680A11AB989F}"/>
              </a:ext>
            </a:extLst>
          </p:cNvPr>
          <p:cNvSpPr/>
          <p:nvPr/>
        </p:nvSpPr>
        <p:spPr>
          <a:xfrm>
            <a:off x="8285230" y="5622106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BCDFA330-DC1D-4395-AC4C-3049D7160A69}"/>
              </a:ext>
            </a:extLst>
          </p:cNvPr>
          <p:cNvCxnSpPr>
            <a:cxnSpLocks/>
          </p:cNvCxnSpPr>
          <p:nvPr/>
        </p:nvCxnSpPr>
        <p:spPr>
          <a:xfrm>
            <a:off x="8285230" y="5623580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C851A070-4452-4EF5-96D8-7B3EDA030299}"/>
              </a:ext>
            </a:extLst>
          </p:cNvPr>
          <p:cNvCxnSpPr>
            <a:cxnSpLocks/>
          </p:cNvCxnSpPr>
          <p:nvPr/>
        </p:nvCxnSpPr>
        <p:spPr>
          <a:xfrm>
            <a:off x="4494784" y="5257517"/>
            <a:ext cx="1337224" cy="43957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92">
            <a:extLst>
              <a:ext uri="{FF2B5EF4-FFF2-40B4-BE49-F238E27FC236}">
                <a16:creationId xmlns:a16="http://schemas.microsoft.com/office/drawing/2014/main" id="{ACC9E6E0-8E05-4A18-A1D2-F359FABC8578}"/>
              </a:ext>
            </a:extLst>
          </p:cNvPr>
          <p:cNvSpPr/>
          <p:nvPr/>
        </p:nvSpPr>
        <p:spPr>
          <a:xfrm>
            <a:off x="1916314" y="5257517"/>
            <a:ext cx="2570723" cy="52359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1B173B28-E7CB-40CD-9F75-5F7424302D09}"/>
              </a:ext>
            </a:extLst>
          </p:cNvPr>
          <p:cNvCxnSpPr>
            <a:cxnSpLocks/>
          </p:cNvCxnSpPr>
          <p:nvPr/>
        </p:nvCxnSpPr>
        <p:spPr>
          <a:xfrm>
            <a:off x="1916314" y="5258991"/>
            <a:ext cx="2570723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id="{0786DB9A-C6DF-4143-8563-825D49E853F1}"/>
              </a:ext>
            </a:extLst>
          </p:cNvPr>
          <p:cNvSpPr txBox="1">
            <a:spLocks/>
          </p:cNvSpPr>
          <p:nvPr/>
        </p:nvSpPr>
        <p:spPr>
          <a:xfrm>
            <a:off x="8378362" y="5779670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Teslova</a:t>
            </a:r>
            <a:r>
              <a:rPr lang="en-US" dirty="0"/>
              <a:t> </a:t>
            </a:r>
            <a:r>
              <a:rPr lang="en-US" dirty="0" err="1"/>
              <a:t>ulica</a:t>
            </a:r>
            <a:endParaRPr lang="sl-SI" dirty="0"/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id="{215E4C00-86A4-4642-98AA-02DDEDB30653}"/>
              </a:ext>
            </a:extLst>
          </p:cNvPr>
          <p:cNvSpPr txBox="1">
            <a:spLocks/>
          </p:cNvSpPr>
          <p:nvPr/>
        </p:nvSpPr>
        <p:spPr>
          <a:xfrm>
            <a:off x="8805634" y="5785853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39</a:t>
            </a:r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id="{46D0F571-CC7F-4655-9633-009CB9F4A0FF}"/>
              </a:ext>
            </a:extLst>
          </p:cNvPr>
          <p:cNvSpPr txBox="1">
            <a:spLocks/>
          </p:cNvSpPr>
          <p:nvPr/>
        </p:nvSpPr>
        <p:spPr>
          <a:xfrm>
            <a:off x="2509881" y="429674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Jamova</a:t>
            </a:r>
            <a:r>
              <a:rPr lang="en-US" dirty="0"/>
              <a:t> cesta </a:t>
            </a:r>
            <a:endParaRPr lang="sl-SI" dirty="0"/>
          </a:p>
        </p:txBody>
      </p: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id="{C5E155A7-EE33-46C2-BCB1-7A09F67B587F}"/>
              </a:ext>
            </a:extLst>
          </p:cNvPr>
          <p:cNvSpPr txBox="1">
            <a:spLocks/>
          </p:cNvSpPr>
          <p:nvPr/>
        </p:nvSpPr>
        <p:spPr>
          <a:xfrm>
            <a:off x="2871529" y="4290934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939</a:t>
            </a: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17202918-9642-4DC5-82E2-F7ADA50DE17C}"/>
              </a:ext>
            </a:extLst>
          </p:cNvPr>
          <p:cNvSpPr txBox="1">
            <a:spLocks/>
          </p:cNvSpPr>
          <p:nvPr/>
        </p:nvSpPr>
        <p:spPr>
          <a:xfrm>
            <a:off x="2047732" y="542038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err="1"/>
              <a:t>Tržaška</a:t>
            </a:r>
            <a:r>
              <a:rPr lang="en-US" dirty="0"/>
              <a:t> cesta</a:t>
            </a:r>
            <a:endParaRPr lang="sl-SI" dirty="0"/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F92107F9-A5CD-43B2-8A0A-737A8949B21B}"/>
              </a:ext>
            </a:extLst>
          </p:cNvPr>
          <p:cNvSpPr txBox="1">
            <a:spLocks/>
          </p:cNvSpPr>
          <p:nvPr/>
        </p:nvSpPr>
        <p:spPr>
          <a:xfrm>
            <a:off x="2388336" y="5420385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anose="020B0604020202020204" pitchFamily="34" charset="0"/>
              <a:buNone/>
            </a:pPr>
            <a:r>
              <a:rPr lang="sl-SI" dirty="0"/>
              <a:t>99</a:t>
            </a:r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A9CFF6CF-46D1-460A-A7EF-3522843E7E3B}"/>
              </a:ext>
            </a:extLst>
          </p:cNvPr>
          <p:cNvSpPr/>
          <p:nvPr/>
        </p:nvSpPr>
        <p:spPr>
          <a:xfrm>
            <a:off x="10187928" y="2598469"/>
            <a:ext cx="540327" cy="540327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8EBBA89B-D424-40C5-9A21-99850BF6F7C9}"/>
              </a:ext>
            </a:extLst>
          </p:cNvPr>
          <p:cNvSpPr/>
          <p:nvPr/>
        </p:nvSpPr>
        <p:spPr>
          <a:xfrm>
            <a:off x="5832008" y="4949042"/>
            <a:ext cx="1213200" cy="12132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C3BB330-74BB-4C7E-BFBC-F88C677BF6BE}"/>
              </a:ext>
            </a:extLst>
          </p:cNvPr>
          <p:cNvSpPr/>
          <p:nvPr/>
        </p:nvSpPr>
        <p:spPr>
          <a:xfrm>
            <a:off x="5653808" y="5555642"/>
            <a:ext cx="356400" cy="3564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5858AE01-7384-4A50-B120-5BDCCF15DA70}"/>
              </a:ext>
            </a:extLst>
          </p:cNvPr>
          <p:cNvCxnSpPr>
            <a:cxnSpLocks/>
            <a:endCxn id="74" idx="6"/>
          </p:cNvCxnSpPr>
          <p:nvPr/>
        </p:nvCxnSpPr>
        <p:spPr>
          <a:xfrm flipH="1" flipV="1">
            <a:off x="6740759" y="5471740"/>
            <a:ext cx="1544471" cy="157794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Oval 73">
            <a:extLst>
              <a:ext uri="{FF2B5EF4-FFF2-40B4-BE49-F238E27FC236}">
                <a16:creationId xmlns:a16="http://schemas.microsoft.com/office/drawing/2014/main" id="{D3AC3C40-4235-4575-A533-3EDDC8657EB0}"/>
              </a:ext>
            </a:extLst>
          </p:cNvPr>
          <p:cNvSpPr/>
          <p:nvPr/>
        </p:nvSpPr>
        <p:spPr>
          <a:xfrm>
            <a:off x="6510359" y="5356540"/>
            <a:ext cx="230400" cy="230400"/>
          </a:xfrm>
          <a:prstGeom prst="ellipse">
            <a:avLst/>
          </a:prstGeom>
          <a:solidFill>
            <a:schemeClr val="accent6"/>
          </a:solidFill>
          <a:ln>
            <a:solidFill>
              <a:schemeClr val="bg1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104" name="Straight Connector 103">
            <a:extLst>
              <a:ext uri="{FF2B5EF4-FFF2-40B4-BE49-F238E27FC236}">
                <a16:creationId xmlns:a16="http://schemas.microsoft.com/office/drawing/2014/main" id="{0BA7F724-EAD6-44EA-9C12-210A5582C354}"/>
              </a:ext>
            </a:extLst>
          </p:cNvPr>
          <p:cNvCxnSpPr>
            <a:cxnSpLocks/>
            <a:endCxn id="74" idx="6"/>
          </p:cNvCxnSpPr>
          <p:nvPr/>
        </p:nvCxnSpPr>
        <p:spPr>
          <a:xfrm flipH="1" flipV="1">
            <a:off x="6740759" y="5471740"/>
            <a:ext cx="320516" cy="3275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59ECD0BF-3E2E-483F-96F1-28AC36709CB2}"/>
              </a:ext>
            </a:extLst>
          </p:cNvPr>
          <p:cNvSpPr txBox="1">
            <a:spLocks/>
          </p:cNvSpPr>
          <p:nvPr/>
        </p:nvSpPr>
        <p:spPr>
          <a:xfrm>
            <a:off x="7395645" y="1079676"/>
            <a:ext cx="1884219" cy="125503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dirty="0"/>
              <a:t>Domžale</a:t>
            </a:r>
          </a:p>
        </p:txBody>
      </p:sp>
    </p:spTree>
    <p:extLst>
      <p:ext uri="{BB962C8B-B14F-4D97-AF65-F5344CB8AC3E}">
        <p14:creationId xmlns:p14="http://schemas.microsoft.com/office/powerpoint/2010/main" val="42457939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39D58934-8209-4EF2-BDB5-CD9C449961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 bright="70000" contrast="-70000"/>
            <a:alphaModFix amt="7000"/>
          </a:blip>
          <a:srcRect l="-2888" t="42529" r="36024" b="-5653"/>
          <a:stretch/>
        </p:blipFill>
        <p:spPr>
          <a:xfrm>
            <a:off x="8697729" y="5043"/>
            <a:ext cx="3494271" cy="324816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l-SI" dirty="0">
                <a:solidFill>
                  <a:schemeClr val="bg1"/>
                </a:solidFill>
              </a:rPr>
              <a:t>Institut v številkah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973D44-2D74-4C42-958D-5DFDA9E7A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pPr/>
              <a:t>9</a:t>
            </a:fld>
            <a:endParaRPr lang="sl-SI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826983C-3A3E-4DD9-A990-4DF8669AC8AB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554935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F2B172C-90BA-44EB-8877-751FD184F49B}"/>
              </a:ext>
            </a:extLst>
          </p:cNvPr>
          <p:cNvSpPr/>
          <p:nvPr/>
        </p:nvSpPr>
        <p:spPr>
          <a:xfrm>
            <a:off x="848535" y="2313373"/>
            <a:ext cx="21600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1.263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z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aposlenih</a:t>
            </a:r>
            <a:endParaRPr lang="sl-SI" sz="1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177B8BD-9315-4916-81EA-5E498C5559E5}"/>
              </a:ext>
            </a:extLst>
          </p:cNvPr>
          <p:cNvSpPr/>
          <p:nvPr/>
        </p:nvSpPr>
        <p:spPr>
          <a:xfrm>
            <a:off x="848535" y="3394477"/>
            <a:ext cx="1491226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vseh raziskovalk in raziskovalcev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17350FD-1C0D-4518-9EDC-F7F3A6FFE771}"/>
              </a:ext>
            </a:extLst>
          </p:cNvPr>
          <p:cNvSpPr/>
          <p:nvPr/>
        </p:nvSpPr>
        <p:spPr>
          <a:xfrm>
            <a:off x="9848463" y="2313373"/>
            <a:ext cx="1267329" cy="147732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ERC-projektov</a:t>
            </a:r>
          </a:p>
          <a:p>
            <a:endParaRPr lang="sl-SI" sz="54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F6D720E-3866-4441-8A35-EA0E75707748}"/>
              </a:ext>
            </a:extLst>
          </p:cNvPr>
          <p:cNvSpPr/>
          <p:nvPr/>
        </p:nvSpPr>
        <p:spPr>
          <a:xfrm>
            <a:off x="3314010" y="5237525"/>
            <a:ext cx="21600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21.700+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obiskovalk in obiskovalcev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003639-393D-4C9A-9609-5440FE27EE21}"/>
              </a:ext>
            </a:extLst>
          </p:cNvPr>
          <p:cNvSpPr/>
          <p:nvPr/>
        </p:nvSpPr>
        <p:spPr>
          <a:xfrm>
            <a:off x="3314010" y="3394477"/>
            <a:ext cx="1707062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1.060+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objavljenih člankov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F6D075-E52B-4C0B-99E0-5B5F3979CAA0}"/>
              </a:ext>
            </a:extLst>
          </p:cNvPr>
          <p:cNvSpPr/>
          <p:nvPr/>
        </p:nvSpPr>
        <p:spPr>
          <a:xfrm>
            <a:off x="3314010" y="4379684"/>
            <a:ext cx="1261386" cy="14465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769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rojektov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sl-SI" sz="54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E2840C8-9A1F-400B-99BD-488C78116E9B}"/>
              </a:ext>
            </a:extLst>
          </p:cNvPr>
          <p:cNvSpPr/>
          <p:nvPr/>
        </p:nvSpPr>
        <p:spPr>
          <a:xfrm>
            <a:off x="3314010" y="2313373"/>
            <a:ext cx="1712160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243</a:t>
            </a:r>
          </a:p>
          <a:p>
            <a:r>
              <a:rPr lang="nl-NL" sz="1200" dirty="0">
                <a:solidFill>
                  <a:schemeClr val="bg1"/>
                </a:solidFill>
              </a:rPr>
              <a:t>sodelavk in sodelavcev IJS poučuje na -&gt; </a:t>
            </a:r>
            <a:endParaRPr lang="sl-SI" sz="1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DD5767-229A-4324-9A44-B01E3A61C940}"/>
              </a:ext>
            </a:extLst>
          </p:cNvPr>
          <p:cNvSpPr txBox="1"/>
          <p:nvPr/>
        </p:nvSpPr>
        <p:spPr>
          <a:xfrm>
            <a:off x="848534" y="5237525"/>
            <a:ext cx="1841139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78.053</a:t>
            </a:r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mio € načrtovanih prihodkov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ED36310-AC06-44CA-891C-CBD1A402A2BF}"/>
              </a:ext>
            </a:extLst>
          </p:cNvPr>
          <p:cNvSpPr/>
          <p:nvPr/>
        </p:nvSpPr>
        <p:spPr>
          <a:xfrm>
            <a:off x="5423206" y="5237525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</a:rPr>
              <a:t>2.894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medijskih objav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F6AEEB-54B4-4185-BF31-F91F3D91DC57}"/>
              </a:ext>
            </a:extLst>
          </p:cNvPr>
          <p:cNvSpPr/>
          <p:nvPr/>
        </p:nvSpPr>
        <p:spPr>
          <a:xfrm>
            <a:off x="7373461" y="2313373"/>
            <a:ext cx="1316901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835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mladih raziskovalk in raziskovalcev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F0E4A63-CA66-4900-8E49-64C61CC27A67}"/>
              </a:ext>
            </a:extLst>
          </p:cNvPr>
          <p:cNvSpPr/>
          <p:nvPr/>
        </p:nvSpPr>
        <p:spPr>
          <a:xfrm>
            <a:off x="7373461" y="3394477"/>
            <a:ext cx="943868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124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agrad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326AA07-CB3F-4664-A14E-66C5F90AC998}"/>
              </a:ext>
            </a:extLst>
          </p:cNvPr>
          <p:cNvSpPr/>
          <p:nvPr/>
        </p:nvSpPr>
        <p:spPr>
          <a:xfrm>
            <a:off x="848535" y="4379872"/>
            <a:ext cx="1757916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60.751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itatov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BE36147-9221-439E-891C-5DABA5F0B639}"/>
              </a:ext>
            </a:extLst>
          </p:cNvPr>
          <p:cNvSpPr txBox="1"/>
          <p:nvPr/>
        </p:nvSpPr>
        <p:spPr>
          <a:xfrm>
            <a:off x="5423206" y="2260105"/>
            <a:ext cx="1804664" cy="800219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49</a:t>
            </a:r>
            <a:r>
              <a:rPr lang="sl-SI" sz="28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različnih visokošolskih ustanovah 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25B8697-B05D-4653-97FE-28A7755EC671}"/>
              </a:ext>
            </a:extLst>
          </p:cNvPr>
          <p:cNvSpPr/>
          <p:nvPr/>
        </p:nvSpPr>
        <p:spPr>
          <a:xfrm>
            <a:off x="5423206" y="3394477"/>
            <a:ext cx="1506790" cy="800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46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raziskovalnih </a:t>
            </a:r>
          </a:p>
          <a:p>
            <a:r>
              <a:rPr lang="en-US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sl-SI" sz="1200" dirty="0" err="1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rogramov</a:t>
            </a:r>
            <a:endParaRPr lang="sl-SI" sz="1200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35F4D37-626F-4868-A9AD-67EF6EC84715}"/>
              </a:ext>
            </a:extLst>
          </p:cNvPr>
          <p:cNvSpPr/>
          <p:nvPr/>
        </p:nvSpPr>
        <p:spPr>
          <a:xfrm>
            <a:off x="8433319" y="3391845"/>
            <a:ext cx="171620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903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doktorskih del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D061E00-FEE7-4DB5-9285-13B67BD35963}"/>
              </a:ext>
            </a:extLst>
          </p:cNvPr>
          <p:cNvSpPr/>
          <p:nvPr/>
        </p:nvSpPr>
        <p:spPr>
          <a:xfrm>
            <a:off x="7408822" y="4379684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261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prevzetih izumov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2A964CF-3B23-4D97-B39F-FC459B732DB8}"/>
              </a:ext>
            </a:extLst>
          </p:cNvPr>
          <p:cNvSpPr/>
          <p:nvPr/>
        </p:nvSpPr>
        <p:spPr>
          <a:xfrm>
            <a:off x="457200" y="5914634"/>
            <a:ext cx="11012557" cy="230247"/>
          </a:xfrm>
          <a:prstGeom prst="rect">
            <a:avLst/>
          </a:prstGeom>
          <a:solidFill>
            <a:srgbClr val="273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B4DAA940-F8BC-45C6-A508-C34081BE3A5A}"/>
              </a:ext>
            </a:extLst>
          </p:cNvPr>
          <p:cNvCxnSpPr>
            <a:cxnSpLocks/>
          </p:cNvCxnSpPr>
          <p:nvPr/>
        </p:nvCxnSpPr>
        <p:spPr>
          <a:xfrm flipV="1">
            <a:off x="3032448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3286ACE-B6E0-4426-8F85-2F132F173BFC}"/>
              </a:ext>
            </a:extLst>
          </p:cNvPr>
          <p:cNvSpPr txBox="1"/>
          <p:nvPr/>
        </p:nvSpPr>
        <p:spPr>
          <a:xfrm>
            <a:off x="750931" y="1804145"/>
            <a:ext cx="2946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Podatki zbrani na dan 31. 12. 2024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4D7E78E-886E-4EF6-8276-88B590AECA12}"/>
              </a:ext>
            </a:extLst>
          </p:cNvPr>
          <p:cNvSpPr txBox="1"/>
          <p:nvPr/>
        </p:nvSpPr>
        <p:spPr>
          <a:xfrm>
            <a:off x="7270088" y="1804145"/>
            <a:ext cx="21678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Podatki za 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obdobje 2000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sl-SI" sz="1100" b="0" i="1" u="none" strike="noStrike" baseline="0" dirty="0">
                <a:solidFill>
                  <a:schemeClr val="tx2">
                    <a:lumMod val="40000"/>
                    <a:lumOff val="60000"/>
                  </a:schemeClr>
                </a:solidFill>
              </a:rPr>
              <a:t>2024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C19338B-9B0C-49C7-BE05-2117CF3073BA}"/>
              </a:ext>
            </a:extLst>
          </p:cNvPr>
          <p:cNvSpPr txBox="1"/>
          <p:nvPr/>
        </p:nvSpPr>
        <p:spPr>
          <a:xfrm>
            <a:off x="3219773" y="1804145"/>
            <a:ext cx="2946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Podatki  za leto 2024 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E2455DA1-0318-49CC-873B-D3A190A3E66E}"/>
              </a:ext>
            </a:extLst>
          </p:cNvPr>
          <p:cNvCxnSpPr>
            <a:cxnSpLocks/>
          </p:cNvCxnSpPr>
          <p:nvPr/>
        </p:nvCxnSpPr>
        <p:spPr>
          <a:xfrm flipV="1">
            <a:off x="7090397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B1FE1F5-62F1-4046-A13F-9EFA50D5EDFC}"/>
              </a:ext>
            </a:extLst>
          </p:cNvPr>
          <p:cNvCxnSpPr>
            <a:cxnSpLocks/>
          </p:cNvCxnSpPr>
          <p:nvPr/>
        </p:nvCxnSpPr>
        <p:spPr>
          <a:xfrm flipV="1">
            <a:off x="9573621" y="1772349"/>
            <a:ext cx="0" cy="4329105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D0B4250D-9770-4B8E-B93C-84FFF4423769}"/>
              </a:ext>
            </a:extLst>
          </p:cNvPr>
          <p:cNvSpPr txBox="1"/>
          <p:nvPr/>
        </p:nvSpPr>
        <p:spPr>
          <a:xfrm>
            <a:off x="9745999" y="1804145"/>
            <a:ext cx="216782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sl-SI" sz="1100" i="1" dirty="0">
                <a:solidFill>
                  <a:schemeClr val="tx2">
                    <a:lumMod val="40000"/>
                    <a:lumOff val="60000"/>
                  </a:schemeClr>
                </a:solidFill>
              </a:rPr>
              <a:t>Od začetka delovanja ERC</a:t>
            </a:r>
            <a:endParaRPr lang="sl-SI" sz="1100" b="0" i="1" u="none" strike="noStrike" baseline="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A8D564A-BDD7-4463-89E7-FF5B35568CE4}"/>
              </a:ext>
            </a:extLst>
          </p:cNvPr>
          <p:cNvSpPr/>
          <p:nvPr/>
        </p:nvSpPr>
        <p:spPr>
          <a:xfrm>
            <a:off x="7377478" y="5243265"/>
            <a:ext cx="278913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sl-SI" sz="2800" b="1" dirty="0">
                <a:solidFill>
                  <a:schemeClr val="accent4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318</a:t>
            </a:r>
          </a:p>
          <a:p>
            <a:r>
              <a:rPr lang="sl-SI" sz="1200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vloženih patentnih prijav</a:t>
            </a:r>
          </a:p>
        </p:txBody>
      </p:sp>
    </p:spTree>
    <p:extLst>
      <p:ext uri="{BB962C8B-B14F-4D97-AF65-F5344CB8AC3E}">
        <p14:creationId xmlns:p14="http://schemas.microsoft.com/office/powerpoint/2010/main" val="2685636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E2C8C3BA-7414-4C1E-AE81-B296ED45AD8A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5D7985-22B2-428E-A238-72F49E568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Osebje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1849E29-DFED-43D5-A0DF-A881EBF969E0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Število zaposlenih glede na spol in področje dela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C46F2C20-E237-4F91-9510-311C1A46B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Podatki zbrani na dan 31. 12. 2024</a:t>
            </a:r>
            <a:endParaRPr lang="sl-SI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766EF5E-5A9F-490C-B8E2-3A4B1BF0B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10</a:t>
            </a:fld>
            <a:endParaRPr lang="sl-SI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A9DEE2B-8EF2-4C59-B468-C6AAAF80BA0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A65983CA-F0F7-4FC1-9578-42305777155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1.263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vseh zaposlenih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4E3A329-0448-4CC3-B613-A96150F9EC39}"/>
              </a:ext>
            </a:extLst>
          </p:cNvPr>
          <p:cNvSpPr/>
          <p:nvPr/>
        </p:nvSpPr>
        <p:spPr>
          <a:xfrm>
            <a:off x="942108" y="2666228"/>
            <a:ext cx="2672228" cy="267222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4171223-90A7-40F6-9C78-582ABEC1C187}"/>
              </a:ext>
            </a:extLst>
          </p:cNvPr>
          <p:cNvSpPr/>
          <p:nvPr/>
        </p:nvSpPr>
        <p:spPr>
          <a:xfrm>
            <a:off x="2718401" y="2669091"/>
            <a:ext cx="1637817" cy="1637817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17" name="Content Placeholder 6">
            <a:extLst>
              <a:ext uri="{FF2B5EF4-FFF2-40B4-BE49-F238E27FC236}">
                <a16:creationId xmlns:a16="http://schemas.microsoft.com/office/drawing/2014/main" id="{C51A9117-1E9A-4E02-AFB4-EF1A5ABEF0F3}"/>
              </a:ext>
            </a:extLst>
          </p:cNvPr>
          <p:cNvSpPr txBox="1">
            <a:spLocks/>
          </p:cNvSpPr>
          <p:nvPr/>
        </p:nvSpPr>
        <p:spPr>
          <a:xfrm>
            <a:off x="1249628" y="3891618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61 %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solidFill>
                  <a:schemeClr val="bg1"/>
                </a:solidFill>
              </a:rPr>
              <a:t>moških</a:t>
            </a:r>
          </a:p>
        </p:txBody>
      </p:sp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330497C3-8FAC-4903-8DDD-30602F8AF3D5}"/>
              </a:ext>
            </a:extLst>
          </p:cNvPr>
          <p:cNvSpPr txBox="1">
            <a:spLocks/>
          </p:cNvSpPr>
          <p:nvPr/>
        </p:nvSpPr>
        <p:spPr>
          <a:xfrm>
            <a:off x="3025921" y="3174180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39 %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solidFill>
                  <a:schemeClr val="bg1"/>
                </a:solidFill>
              </a:rPr>
              <a:t>žensk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3EB46C2-28A9-4B90-85A2-FD987EC13DF2}"/>
              </a:ext>
            </a:extLst>
          </p:cNvPr>
          <p:cNvSpPr/>
          <p:nvPr/>
        </p:nvSpPr>
        <p:spPr>
          <a:xfrm>
            <a:off x="4985982" y="2726854"/>
            <a:ext cx="2770105" cy="27701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E439EF2B-D9F9-47B4-B7D3-FFC7EB6C282E}"/>
              </a:ext>
            </a:extLst>
          </p:cNvPr>
          <p:cNvSpPr txBox="1">
            <a:spLocks/>
          </p:cNvSpPr>
          <p:nvPr/>
        </p:nvSpPr>
        <p:spPr>
          <a:xfrm>
            <a:off x="5329569" y="3891618"/>
            <a:ext cx="1430742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66 %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sz="1800" dirty="0">
                <a:solidFill>
                  <a:schemeClr val="bg1"/>
                </a:solidFill>
              </a:rPr>
              <a:t>raziskovalk in raziskovalcev</a:t>
            </a:r>
            <a:endParaRPr lang="sl-SI" dirty="0">
              <a:solidFill>
                <a:schemeClr val="bg1"/>
              </a:solidFill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7D46AF0-C471-4EDD-819F-BA65DB21947C}"/>
              </a:ext>
            </a:extLst>
          </p:cNvPr>
          <p:cNvSpPr/>
          <p:nvPr/>
        </p:nvSpPr>
        <p:spPr>
          <a:xfrm>
            <a:off x="6872971" y="2726853"/>
            <a:ext cx="1493120" cy="1493120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EEBB9371-61FE-4E9A-8226-4FA670635DB8}"/>
              </a:ext>
            </a:extLst>
          </p:cNvPr>
          <p:cNvSpPr txBox="1">
            <a:spLocks/>
          </p:cNvSpPr>
          <p:nvPr/>
        </p:nvSpPr>
        <p:spPr>
          <a:xfrm>
            <a:off x="7172351" y="2973163"/>
            <a:ext cx="112992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34 %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solidFill>
                  <a:schemeClr val="bg1"/>
                </a:solidFill>
              </a:rPr>
              <a:t>podporno osebje</a:t>
            </a:r>
          </a:p>
        </p:txBody>
      </p:sp>
    </p:spTree>
    <p:extLst>
      <p:ext uri="{BB962C8B-B14F-4D97-AF65-F5344CB8AC3E}">
        <p14:creationId xmlns:p14="http://schemas.microsoft.com/office/powerpoint/2010/main" val="1732215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B43C56-44CA-4CD6-AC5B-27FC892E3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Osebje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A1D5F3-D98F-427D-BD86-35DCD6FD9492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Število </a:t>
            </a:r>
            <a:r>
              <a:rPr lang="sl-SI" dirty="0">
                <a:effectLst/>
              </a:rPr>
              <a:t>raziskovalk in raziskovalcev glede na izvor</a:t>
            </a: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3729DE5-62A0-47D6-9F14-3A06CD3E0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zbrani na dan 31. 12. 2024</a:t>
            </a:r>
            <a:endParaRPr lang="sl-SI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8C0D9D3-717A-4239-8E48-C5248B1F3C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11</a:t>
            </a:fld>
            <a:endParaRPr lang="sl-SI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432BFB2-281F-4AA4-ABAC-7A73FA4DB589}"/>
              </a:ext>
            </a:extLst>
          </p:cNvPr>
          <p:cNvSpPr/>
          <p:nvPr/>
        </p:nvSpPr>
        <p:spPr>
          <a:xfrm>
            <a:off x="838199" y="2933042"/>
            <a:ext cx="2671917" cy="267191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DB39515F-C1B7-4274-8360-673E64D87107}"/>
              </a:ext>
            </a:extLst>
          </p:cNvPr>
          <p:cNvSpPr/>
          <p:nvPr/>
        </p:nvSpPr>
        <p:spPr>
          <a:xfrm>
            <a:off x="2473856" y="2579327"/>
            <a:ext cx="1462986" cy="1462986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CFE5D97-D89C-4E6A-9285-37AEDD1A7A78}"/>
              </a:ext>
            </a:extLst>
          </p:cNvPr>
          <p:cNvSpPr/>
          <p:nvPr/>
        </p:nvSpPr>
        <p:spPr>
          <a:xfrm>
            <a:off x="8926317" y="1261628"/>
            <a:ext cx="3333078" cy="1812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D16E002-3F93-440B-810E-2793640B94F2}"/>
              </a:ext>
            </a:extLst>
          </p:cNvPr>
          <p:cNvSpPr/>
          <p:nvPr/>
        </p:nvSpPr>
        <p:spPr>
          <a:xfrm>
            <a:off x="9072960" y="1398519"/>
            <a:ext cx="2789133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vseh raziskovalk in raziskovalcev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Content Placeholder 6">
            <a:extLst>
              <a:ext uri="{FF2B5EF4-FFF2-40B4-BE49-F238E27FC236}">
                <a16:creationId xmlns:a16="http://schemas.microsoft.com/office/drawing/2014/main" id="{417AD1A4-04B7-4CCF-BACC-AEDD7BD070D2}"/>
              </a:ext>
            </a:extLst>
          </p:cNvPr>
          <p:cNvSpPr txBox="1">
            <a:spLocks/>
          </p:cNvSpPr>
          <p:nvPr/>
        </p:nvSpPr>
        <p:spPr>
          <a:xfrm>
            <a:off x="1181786" y="3891618"/>
            <a:ext cx="2263510" cy="146569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bg1"/>
                </a:solidFill>
              </a:rPr>
              <a:t>77 %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solidFill>
                  <a:schemeClr val="bg1"/>
                </a:solidFill>
              </a:rPr>
              <a:t>lokalnega osebja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6AB068BF-F335-4E8E-9730-BB9494B9162E}"/>
              </a:ext>
            </a:extLst>
          </p:cNvPr>
          <p:cNvSpPr txBox="1">
            <a:spLocks/>
          </p:cNvSpPr>
          <p:nvPr/>
        </p:nvSpPr>
        <p:spPr>
          <a:xfrm flipH="1">
            <a:off x="5098011" y="3074291"/>
            <a:ext cx="3004370" cy="248059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sz="3600" b="1" dirty="0">
                <a:solidFill>
                  <a:schemeClr val="accent6"/>
                </a:solidFill>
              </a:rPr>
              <a:t>23 %</a:t>
            </a:r>
          </a:p>
          <a:p>
            <a:pPr marL="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sl-SI" dirty="0">
                <a:effectLst/>
              </a:rPr>
              <a:t>mednarodnega osebja iz 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sz="3600" b="1" dirty="0">
                <a:solidFill>
                  <a:schemeClr val="accent6"/>
                </a:solidFill>
              </a:rPr>
              <a:t>47 </a:t>
            </a:r>
          </a:p>
          <a:p>
            <a:pPr marL="0" indent="0">
              <a:spcBef>
                <a:spcPts val="0"/>
              </a:spcBef>
              <a:buNone/>
            </a:pPr>
            <a:r>
              <a:rPr lang="sl-SI" dirty="0">
                <a:effectLst/>
              </a:rPr>
              <a:t>različnih držav</a:t>
            </a:r>
            <a:endParaRPr lang="sl-SI" dirty="0">
              <a:solidFill>
                <a:schemeClr val="accent6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3E634562-EBC0-4027-AC7B-791144BD21D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C38401D-78AA-4204-9C3A-40A9393EA436}"/>
              </a:ext>
            </a:extLst>
          </p:cNvPr>
          <p:cNvCxnSpPr>
            <a:cxnSpLocks/>
          </p:cNvCxnSpPr>
          <p:nvPr/>
        </p:nvCxnSpPr>
        <p:spPr>
          <a:xfrm flipH="1">
            <a:off x="3625092" y="3251907"/>
            <a:ext cx="1258880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0A8B9AF-4130-4C1A-A8CF-F7812DB7C103}"/>
              </a:ext>
            </a:extLst>
          </p:cNvPr>
          <p:cNvCxnSpPr>
            <a:cxnSpLocks/>
          </p:cNvCxnSpPr>
          <p:nvPr/>
        </p:nvCxnSpPr>
        <p:spPr>
          <a:xfrm>
            <a:off x="4883972" y="3024097"/>
            <a:ext cx="0" cy="1663909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45079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863763C0-EEB2-41BA-A1B8-B2A687035ED1}"/>
              </a:ext>
            </a:extLst>
          </p:cNvPr>
          <p:cNvSpPr txBox="1"/>
          <p:nvPr/>
        </p:nvSpPr>
        <p:spPr>
          <a:xfrm>
            <a:off x="838201" y="2480936"/>
            <a:ext cx="299564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b="1" dirty="0">
                <a:solidFill>
                  <a:schemeClr val="accent1"/>
                </a:solidFill>
              </a:rPr>
              <a:t>Elektronika in informacijske tehnologije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2697EB6-FEE3-4C7A-80C1-5CEF151F2DD9}"/>
              </a:ext>
            </a:extLst>
          </p:cNvPr>
          <p:cNvSpPr/>
          <p:nvPr/>
        </p:nvSpPr>
        <p:spPr>
          <a:xfrm>
            <a:off x="7765402" y="3064585"/>
            <a:ext cx="3274819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Biokemija</a:t>
            </a:r>
            <a:r>
              <a:rPr lang="en-US" sz="1400" dirty="0"/>
              <a:t>, </a:t>
            </a:r>
            <a:r>
              <a:rPr lang="en-US" sz="1400" dirty="0" err="1"/>
              <a:t>molekularna</a:t>
            </a:r>
            <a:r>
              <a:rPr lang="en-US" sz="1400" dirty="0"/>
              <a:t> in </a:t>
            </a:r>
            <a:r>
              <a:rPr lang="en-US" sz="1400" dirty="0" err="1"/>
              <a:t>strukturna</a:t>
            </a:r>
            <a:r>
              <a:rPr lang="en-US" sz="1400" dirty="0"/>
              <a:t> </a:t>
            </a:r>
            <a:r>
              <a:rPr lang="en-US" sz="1400" dirty="0" err="1"/>
              <a:t>biologija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Molekularne</a:t>
            </a:r>
            <a:r>
              <a:rPr lang="en-US" sz="1400" dirty="0"/>
              <a:t> in </a:t>
            </a:r>
            <a:r>
              <a:rPr lang="en-US" sz="1400" dirty="0" err="1"/>
              <a:t>biomedicinske</a:t>
            </a:r>
            <a:r>
              <a:rPr lang="en-US" sz="1400" dirty="0"/>
              <a:t> </a:t>
            </a:r>
            <a:r>
              <a:rPr lang="en-US" sz="1400" dirty="0" err="1"/>
              <a:t>znanosti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Biotehnologija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Anorganska</a:t>
            </a:r>
            <a:r>
              <a:rPr lang="en-US" sz="1400" dirty="0"/>
              <a:t> </a:t>
            </a:r>
            <a:r>
              <a:rPr lang="en-US" sz="1400" dirty="0" err="1"/>
              <a:t>kemija</a:t>
            </a:r>
            <a:r>
              <a:rPr lang="en-US" sz="1400" dirty="0"/>
              <a:t> in </a:t>
            </a:r>
            <a:r>
              <a:rPr lang="en-US" sz="1400" dirty="0" err="1"/>
              <a:t>tehnologija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Fizikalna</a:t>
            </a:r>
            <a:r>
              <a:rPr lang="en-US" sz="1400" dirty="0"/>
              <a:t> in </a:t>
            </a:r>
            <a:r>
              <a:rPr lang="en-US" sz="1400" dirty="0" err="1"/>
              <a:t>organska</a:t>
            </a:r>
            <a:r>
              <a:rPr lang="en-US" sz="1400" dirty="0"/>
              <a:t> </a:t>
            </a:r>
            <a:r>
              <a:rPr lang="en-US" sz="1400" dirty="0" err="1"/>
              <a:t>kemija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Elektronska</a:t>
            </a:r>
            <a:r>
              <a:rPr lang="en-US" sz="1400" dirty="0"/>
              <a:t> </a:t>
            </a:r>
            <a:r>
              <a:rPr lang="en-US" sz="1400" dirty="0" err="1"/>
              <a:t>keramika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Nanostrukturni</a:t>
            </a:r>
            <a:r>
              <a:rPr lang="en-US" sz="1400" dirty="0"/>
              <a:t> </a:t>
            </a:r>
            <a:r>
              <a:rPr lang="en-US" sz="1400" dirty="0" err="1"/>
              <a:t>materiali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Sinteza</a:t>
            </a:r>
            <a:r>
              <a:rPr lang="en-US" sz="1400" dirty="0"/>
              <a:t> </a:t>
            </a:r>
            <a:r>
              <a:rPr lang="en-US" sz="1400" dirty="0" err="1"/>
              <a:t>materialov</a:t>
            </a:r>
            <a:endParaRPr lang="en-US" sz="1400" dirty="0"/>
          </a:p>
          <a:p>
            <a:pPr marL="180975" indent="-180975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88900" algn="l"/>
                <a:tab pos="269875" algn="l"/>
              </a:tabLst>
            </a:pPr>
            <a:r>
              <a:rPr lang="sl-SI" sz="1400" dirty="0"/>
              <a:t>  </a:t>
            </a:r>
            <a:r>
              <a:rPr lang="en-US" sz="1400" dirty="0" err="1"/>
              <a:t>Raziskave</a:t>
            </a:r>
            <a:r>
              <a:rPr lang="en-US" sz="1400" dirty="0"/>
              <a:t> </a:t>
            </a:r>
            <a:r>
              <a:rPr lang="en-US" sz="1400" dirty="0" err="1"/>
              <a:t>sodobnih</a:t>
            </a:r>
            <a:r>
              <a:rPr lang="en-US" sz="1400" dirty="0"/>
              <a:t> </a:t>
            </a:r>
            <a:r>
              <a:rPr lang="sl-SI" sz="1400" dirty="0"/>
              <a:t>		</a:t>
            </a:r>
            <a:r>
              <a:rPr lang="en-US" sz="1400" dirty="0" err="1"/>
              <a:t>materialov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  <a:tabLst>
                <a:tab pos="269875" algn="l"/>
                <a:tab pos="358775" algn="l"/>
              </a:tabLst>
            </a:pPr>
            <a:r>
              <a:rPr lang="en-US" sz="1400" dirty="0" err="1"/>
              <a:t>Znanosti</a:t>
            </a:r>
            <a:r>
              <a:rPr lang="en-US" sz="1400" dirty="0"/>
              <a:t> o </a:t>
            </a:r>
            <a:r>
              <a:rPr lang="en-US" sz="1400" dirty="0" err="1"/>
              <a:t>okolju</a:t>
            </a:r>
            <a:endParaRPr lang="en-US" sz="1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EE162A-DF57-4678-AB0A-0131D25F45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i="0" dirty="0" err="1">
                <a:effectLst/>
              </a:rPr>
              <a:t>Glavna</a:t>
            </a:r>
            <a:r>
              <a:rPr lang="en-US" b="0" i="0" dirty="0">
                <a:effectLst/>
              </a:rPr>
              <a:t> </a:t>
            </a:r>
            <a:r>
              <a:rPr lang="en-US" b="0" i="0" dirty="0" err="1">
                <a:effectLst/>
              </a:rPr>
              <a:t>področja</a:t>
            </a:r>
            <a:r>
              <a:rPr lang="en-US" b="0" i="0" dirty="0">
                <a:effectLst/>
              </a:rPr>
              <a:t> </a:t>
            </a:r>
            <a:r>
              <a:rPr lang="en-US" b="0" i="0" dirty="0" err="1">
                <a:effectLst/>
              </a:rPr>
              <a:t>raziskav</a:t>
            </a:r>
            <a:endParaRPr lang="sl-SI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8158014-2F47-4077-A42E-BAD13FBC96D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1"/>
            <a:ext cx="10515600" cy="610424"/>
          </a:xfrm>
        </p:spPr>
        <p:txBody>
          <a:bodyPr>
            <a:noAutofit/>
          </a:bodyPr>
          <a:lstStyle/>
          <a:p>
            <a:r>
              <a:rPr lang="sl-SI" dirty="0"/>
              <a:t>Odseki so razdeljeni po področjih</a:t>
            </a:r>
          </a:p>
          <a:p>
            <a:pPr marL="0" indent="0">
              <a:buNone/>
            </a:pPr>
            <a:br>
              <a:rPr lang="sl-SI" sz="1800" dirty="0">
                <a:solidFill>
                  <a:srgbClr val="404040"/>
                </a:solidFill>
                <a:effectLst/>
              </a:rPr>
            </a:br>
            <a:endParaRPr lang="en-GB" sz="18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EDD31F-0057-4810-A129-0FEF47E4B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12</a:t>
            </a:fld>
            <a:endParaRPr lang="sl-SI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5CBE4862-D0E7-41EE-B634-B8C75AD27763}"/>
              </a:ext>
            </a:extLst>
          </p:cNvPr>
          <p:cNvSpPr txBox="1">
            <a:spLocks/>
          </p:cNvSpPr>
          <p:nvPr/>
        </p:nvSpPr>
        <p:spPr>
          <a:xfrm>
            <a:off x="4249103" y="2492377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b="1" dirty="0" err="1">
                <a:solidFill>
                  <a:schemeClr val="accent1"/>
                </a:solidFill>
                <a:effectLst/>
              </a:rPr>
              <a:t>Fizika</a:t>
            </a:r>
            <a:r>
              <a:rPr lang="en-US" b="1" dirty="0">
                <a:solidFill>
                  <a:schemeClr val="accent1"/>
                </a:solidFill>
                <a:effectLst/>
              </a:rPr>
              <a:t>, </a:t>
            </a:r>
            <a:r>
              <a:rPr lang="en-US" b="1" dirty="0" err="1">
                <a:solidFill>
                  <a:schemeClr val="accent1"/>
                </a:solidFill>
                <a:effectLst/>
              </a:rPr>
              <a:t>jedrska</a:t>
            </a:r>
            <a:r>
              <a:rPr lang="en-US" b="1" dirty="0">
                <a:solidFill>
                  <a:schemeClr val="accent1"/>
                </a:solidFill>
                <a:effectLst/>
              </a:rPr>
              <a:t> </a:t>
            </a:r>
            <a:r>
              <a:rPr lang="en-US" b="1" dirty="0" err="1">
                <a:solidFill>
                  <a:schemeClr val="accent1"/>
                </a:solidFill>
                <a:effectLst/>
              </a:rPr>
              <a:t>tehnika</a:t>
            </a:r>
            <a:r>
              <a:rPr lang="en-US" b="1" dirty="0">
                <a:solidFill>
                  <a:schemeClr val="accent1"/>
                </a:solidFill>
                <a:effectLst/>
              </a:rPr>
              <a:t> in </a:t>
            </a:r>
            <a:r>
              <a:rPr lang="en-US" b="1" dirty="0" err="1">
                <a:solidFill>
                  <a:schemeClr val="accent1"/>
                </a:solidFill>
                <a:effectLst/>
              </a:rPr>
              <a:t>energetika</a:t>
            </a:r>
            <a:br>
              <a:rPr lang="en-US" sz="1800" dirty="0"/>
            </a:br>
            <a:endParaRPr lang="en-GB" sz="1800" dirty="0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42A2D9D2-A20A-4D9A-98E2-A79A8D764011}"/>
              </a:ext>
            </a:extLst>
          </p:cNvPr>
          <p:cNvSpPr txBox="1">
            <a:spLocks/>
          </p:cNvSpPr>
          <p:nvPr/>
        </p:nvSpPr>
        <p:spPr>
          <a:xfrm>
            <a:off x="7765402" y="2492377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sz="1800" b="1" dirty="0">
                <a:solidFill>
                  <a:schemeClr val="accent1"/>
                </a:solidFill>
              </a:rPr>
              <a:t>Kemija, biokemija, materiali in okolje</a:t>
            </a:r>
            <a:endParaRPr lang="en-GB" sz="18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4AF84B6-96F1-4F4E-9A31-F8E06564AC94}"/>
              </a:ext>
            </a:extLst>
          </p:cNvPr>
          <p:cNvSpPr/>
          <p:nvPr/>
        </p:nvSpPr>
        <p:spPr>
          <a:xfrm>
            <a:off x="4249103" y="3064585"/>
            <a:ext cx="2378393" cy="2585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Teoretična</a:t>
            </a:r>
            <a:r>
              <a:rPr lang="en-US" sz="1400" dirty="0"/>
              <a:t> </a:t>
            </a:r>
            <a:r>
              <a:rPr lang="en-US" sz="1400" dirty="0" err="1"/>
              <a:t>fizika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Fizika</a:t>
            </a:r>
            <a:r>
              <a:rPr lang="en-US" sz="1400" dirty="0"/>
              <a:t> </a:t>
            </a:r>
            <a:r>
              <a:rPr lang="en-US" sz="1400" dirty="0" err="1"/>
              <a:t>nizkih</a:t>
            </a:r>
            <a:r>
              <a:rPr lang="en-US" sz="1400" dirty="0"/>
              <a:t> in </a:t>
            </a:r>
            <a:r>
              <a:rPr lang="en-US" sz="1400" dirty="0" err="1"/>
              <a:t>srednjih</a:t>
            </a:r>
            <a:r>
              <a:rPr lang="en-US" sz="1400" dirty="0"/>
              <a:t> </a:t>
            </a:r>
            <a:r>
              <a:rPr lang="en-US" sz="1400" dirty="0" err="1"/>
              <a:t>energij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Tanke</a:t>
            </a:r>
            <a:r>
              <a:rPr lang="en-US" sz="1400" dirty="0"/>
              <a:t> </a:t>
            </a:r>
            <a:r>
              <a:rPr lang="en-US" sz="1400" dirty="0" err="1"/>
              <a:t>plasti</a:t>
            </a:r>
            <a:r>
              <a:rPr lang="en-US" sz="1400" dirty="0"/>
              <a:t> in </a:t>
            </a:r>
            <a:r>
              <a:rPr lang="en-US" sz="1400" dirty="0" err="1"/>
              <a:t>površine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Tehnologija</a:t>
            </a:r>
            <a:r>
              <a:rPr lang="en-US" sz="1400" dirty="0"/>
              <a:t> </a:t>
            </a:r>
            <a:r>
              <a:rPr lang="en-US" sz="1400" dirty="0" err="1"/>
              <a:t>površin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Fizika</a:t>
            </a:r>
            <a:r>
              <a:rPr lang="en-US" sz="1400" dirty="0"/>
              <a:t> </a:t>
            </a:r>
            <a:r>
              <a:rPr lang="en-US" sz="1400" dirty="0" err="1"/>
              <a:t>trdne</a:t>
            </a:r>
            <a:r>
              <a:rPr lang="en-US" sz="1400" dirty="0"/>
              <a:t> </a:t>
            </a:r>
            <a:r>
              <a:rPr lang="en-US" sz="1400" dirty="0" err="1"/>
              <a:t>snovi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Plinska</a:t>
            </a:r>
            <a:r>
              <a:rPr lang="en-US" sz="1400" dirty="0"/>
              <a:t> </a:t>
            </a:r>
            <a:r>
              <a:rPr lang="en-US" sz="1400" dirty="0" err="1"/>
              <a:t>elektronika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Kompleksne</a:t>
            </a:r>
            <a:r>
              <a:rPr lang="en-US" sz="1400" dirty="0"/>
              <a:t> </a:t>
            </a:r>
            <a:r>
              <a:rPr lang="en-US" sz="1400" dirty="0" err="1"/>
              <a:t>snovi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Reaktorska</a:t>
            </a:r>
            <a:r>
              <a:rPr lang="en-US" sz="1400" dirty="0"/>
              <a:t> </a:t>
            </a:r>
            <a:r>
              <a:rPr lang="en-US" sz="1400" dirty="0" err="1"/>
              <a:t>fizika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Eksperimentalna</a:t>
            </a:r>
            <a:r>
              <a:rPr lang="en-US" sz="1400" dirty="0"/>
              <a:t> </a:t>
            </a:r>
            <a:r>
              <a:rPr lang="en-US" sz="1400" dirty="0" err="1"/>
              <a:t>fizika</a:t>
            </a:r>
            <a:r>
              <a:rPr lang="en-US" sz="1400" dirty="0"/>
              <a:t> </a:t>
            </a:r>
            <a:r>
              <a:rPr lang="en-US" sz="1400" dirty="0" err="1"/>
              <a:t>osnovnih</a:t>
            </a:r>
            <a:r>
              <a:rPr lang="en-US" sz="1400" dirty="0"/>
              <a:t> </a:t>
            </a:r>
            <a:r>
              <a:rPr lang="en-US" sz="1400" dirty="0" err="1"/>
              <a:t>delcev</a:t>
            </a:r>
            <a:endParaRPr lang="sl-SI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Reaktorska</a:t>
            </a:r>
            <a:r>
              <a:rPr lang="en-US" sz="1400" dirty="0"/>
              <a:t> </a:t>
            </a:r>
            <a:r>
              <a:rPr lang="en-US" sz="1400" dirty="0" err="1"/>
              <a:t>tehnika</a:t>
            </a:r>
            <a:endParaRPr lang="en-US" sz="14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E58FDAC-7BC7-4BE2-BE2C-D262593BC2D8}"/>
              </a:ext>
            </a:extLst>
          </p:cNvPr>
          <p:cNvSpPr/>
          <p:nvPr/>
        </p:nvSpPr>
        <p:spPr>
          <a:xfrm>
            <a:off x="838199" y="3064585"/>
            <a:ext cx="2720010" cy="19245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Avtomatika</a:t>
            </a:r>
            <a:r>
              <a:rPr lang="en-US" sz="1400" dirty="0"/>
              <a:t>, </a:t>
            </a:r>
            <a:r>
              <a:rPr lang="en-US" sz="1400" dirty="0" err="1"/>
              <a:t>biokibernetika</a:t>
            </a:r>
            <a:r>
              <a:rPr lang="en-US" sz="1400" dirty="0"/>
              <a:t> in </a:t>
            </a:r>
            <a:r>
              <a:rPr lang="en-US" sz="1400" dirty="0" err="1"/>
              <a:t>robotika</a:t>
            </a:r>
            <a:r>
              <a:rPr lang="sl-SI" sz="1400" dirty="0"/>
              <a:t> 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Sistemi</a:t>
            </a:r>
            <a:r>
              <a:rPr lang="en-US" sz="1400" dirty="0"/>
              <a:t> in </a:t>
            </a:r>
            <a:r>
              <a:rPr lang="en-US" sz="1400" dirty="0" err="1"/>
              <a:t>vodenje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Umetna</a:t>
            </a:r>
            <a:r>
              <a:rPr lang="en-US" sz="1400" dirty="0"/>
              <a:t> </a:t>
            </a:r>
            <a:r>
              <a:rPr lang="en-US" sz="1400" dirty="0" err="1"/>
              <a:t>inteligenca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Odprti</a:t>
            </a:r>
            <a:r>
              <a:rPr lang="en-US" sz="1400" dirty="0"/>
              <a:t> </a:t>
            </a:r>
            <a:r>
              <a:rPr lang="en-US" sz="1400" dirty="0" err="1"/>
              <a:t>sistemi</a:t>
            </a:r>
            <a:r>
              <a:rPr lang="en-US" sz="1400" dirty="0"/>
              <a:t> in </a:t>
            </a:r>
            <a:r>
              <a:rPr lang="en-US" sz="1400" dirty="0" err="1"/>
              <a:t>mreže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Komunikacijski</a:t>
            </a:r>
            <a:r>
              <a:rPr lang="en-US" sz="1400" dirty="0"/>
              <a:t> </a:t>
            </a:r>
            <a:r>
              <a:rPr lang="en-US" sz="1400" dirty="0" err="1"/>
              <a:t>sistemi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Računalniški</a:t>
            </a:r>
            <a:r>
              <a:rPr lang="en-US" sz="1400" dirty="0"/>
              <a:t> </a:t>
            </a:r>
            <a:r>
              <a:rPr lang="en-US" sz="1400" dirty="0" err="1"/>
              <a:t>sistemi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Tehnologije</a:t>
            </a:r>
            <a:r>
              <a:rPr lang="en-US" sz="1400" dirty="0"/>
              <a:t> </a:t>
            </a:r>
            <a:r>
              <a:rPr lang="en-US" sz="1400" dirty="0" err="1"/>
              <a:t>znanja</a:t>
            </a:r>
            <a:endParaRPr lang="en-US" sz="1400" dirty="0"/>
          </a:p>
          <a:p>
            <a:pPr marL="285750" indent="-285750">
              <a:buClr>
                <a:schemeClr val="accent1"/>
              </a:buClr>
              <a:buFont typeface="Wingdings" panose="05000000000000000000" pitchFamily="2" charset="2"/>
              <a:buChar char="§"/>
            </a:pPr>
            <a:r>
              <a:rPr lang="en-US" sz="1400" dirty="0" err="1"/>
              <a:t>Inteligentni</a:t>
            </a:r>
            <a:r>
              <a:rPr lang="en-US" sz="1400" dirty="0"/>
              <a:t> </a:t>
            </a:r>
            <a:r>
              <a:rPr lang="en-US" sz="1400" dirty="0" err="1"/>
              <a:t>sistemi</a:t>
            </a:r>
            <a:endParaRPr lang="en-US" sz="1400" dirty="0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52E26C1-8899-4E1B-84DD-2402BC62A8C9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>
            <a:extLst>
              <a:ext uri="{FF2B5EF4-FFF2-40B4-BE49-F238E27FC236}">
                <a16:creationId xmlns:a16="http://schemas.microsoft.com/office/drawing/2014/main" id="{B2FDBB20-0220-43A2-A672-8F83CF0D27C1}"/>
              </a:ext>
            </a:extLst>
          </p:cNvPr>
          <p:cNvSpPr/>
          <p:nvPr/>
        </p:nvSpPr>
        <p:spPr>
          <a:xfrm>
            <a:off x="2749563" y="4648657"/>
            <a:ext cx="1084277" cy="108427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1262BB-E92B-4C80-8749-067AEB3299D6}"/>
              </a:ext>
            </a:extLst>
          </p:cNvPr>
          <p:cNvSpPr txBox="1"/>
          <p:nvPr/>
        </p:nvSpPr>
        <p:spPr>
          <a:xfrm>
            <a:off x="2615693" y="4888910"/>
            <a:ext cx="1352016" cy="610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8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US" sz="1800" dirty="0" err="1">
                <a:solidFill>
                  <a:schemeClr val="bg1"/>
                </a:solidFill>
              </a:rPr>
              <a:t>odsekov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15EFE2F-3772-4AB6-969D-4CEF3A639D62}"/>
              </a:ext>
            </a:extLst>
          </p:cNvPr>
          <p:cNvSpPr/>
          <p:nvPr/>
        </p:nvSpPr>
        <p:spPr>
          <a:xfrm>
            <a:off x="6362220" y="4639894"/>
            <a:ext cx="1084277" cy="108427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FCBA2B4-8F9D-482F-B87A-7E1C27D56B5F}"/>
              </a:ext>
            </a:extLst>
          </p:cNvPr>
          <p:cNvSpPr txBox="1"/>
          <p:nvPr/>
        </p:nvSpPr>
        <p:spPr>
          <a:xfrm>
            <a:off x="6228350" y="4888910"/>
            <a:ext cx="1352016" cy="610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10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US" sz="1800" dirty="0" err="1">
                <a:solidFill>
                  <a:schemeClr val="bg1"/>
                </a:solidFill>
              </a:rPr>
              <a:t>odsekov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61775391-5D7A-4A2F-A3ED-6EDE8B897B36}"/>
              </a:ext>
            </a:extLst>
          </p:cNvPr>
          <p:cNvSpPr/>
          <p:nvPr/>
        </p:nvSpPr>
        <p:spPr>
          <a:xfrm>
            <a:off x="10303242" y="4639894"/>
            <a:ext cx="1084277" cy="108427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C3CF3E9-9E4B-4CAC-8A01-E7F6DD28A1F4}"/>
              </a:ext>
            </a:extLst>
          </p:cNvPr>
          <p:cNvSpPr txBox="1"/>
          <p:nvPr/>
        </p:nvSpPr>
        <p:spPr>
          <a:xfrm>
            <a:off x="10169372" y="4888910"/>
            <a:ext cx="1352016" cy="6104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000"/>
              </a:lnSpc>
              <a:buNone/>
            </a:pPr>
            <a:r>
              <a:rPr lang="sl-SI" sz="3200" b="1" dirty="0">
                <a:solidFill>
                  <a:schemeClr val="bg1"/>
                </a:solidFill>
              </a:rPr>
              <a:t>10</a:t>
            </a:r>
          </a:p>
          <a:p>
            <a:pPr marL="0" indent="0" algn="ctr">
              <a:lnSpc>
                <a:spcPts val="2000"/>
              </a:lnSpc>
              <a:buNone/>
            </a:pPr>
            <a:r>
              <a:rPr lang="en-US" sz="1800" dirty="0" err="1">
                <a:solidFill>
                  <a:schemeClr val="bg1"/>
                </a:solidFill>
              </a:rPr>
              <a:t>odsekov</a:t>
            </a: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1112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DF483E0-D286-47D9-9862-B631889D749C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10515600" cy="430211"/>
          </a:xfrm>
        </p:spPr>
        <p:txBody>
          <a:bodyPr/>
          <a:lstStyle/>
          <a:p>
            <a:r>
              <a:rPr lang="en-US" dirty="0" err="1"/>
              <a:t>Št</a:t>
            </a:r>
            <a:r>
              <a:rPr lang="sl-SI" dirty="0" err="1"/>
              <a:t>evilo</a:t>
            </a:r>
            <a:r>
              <a:rPr lang="en-US" dirty="0"/>
              <a:t> </a:t>
            </a:r>
            <a:r>
              <a:rPr lang="en-US" dirty="0" err="1"/>
              <a:t>raziskovalk</a:t>
            </a:r>
            <a:r>
              <a:rPr lang="en-US" baseline="0" dirty="0"/>
              <a:t> in </a:t>
            </a:r>
            <a:r>
              <a:rPr lang="en-US" baseline="0" dirty="0" err="1"/>
              <a:t>raziskovalcev</a:t>
            </a:r>
            <a:r>
              <a:rPr lang="en-US" baseline="0" dirty="0"/>
              <a:t> po </a:t>
            </a:r>
            <a:r>
              <a:rPr lang="en-US" baseline="0" dirty="0" err="1"/>
              <a:t>znanstvenih</a:t>
            </a:r>
            <a:r>
              <a:rPr lang="en-US" baseline="0" dirty="0"/>
              <a:t> </a:t>
            </a:r>
            <a:r>
              <a:rPr lang="en-US" baseline="0" dirty="0" err="1"/>
              <a:t>področjih</a:t>
            </a:r>
            <a:endParaRPr lang="sl-SI" baseline="0" dirty="0"/>
          </a:p>
          <a:p>
            <a:endParaRPr lang="sl-SI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C91FCE-242B-49EA-B5DC-D31B6753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Glavna</a:t>
            </a:r>
            <a:r>
              <a:rPr lang="en-US" dirty="0"/>
              <a:t> </a:t>
            </a:r>
            <a:r>
              <a:rPr lang="en-US" dirty="0" err="1"/>
              <a:t>področja</a:t>
            </a:r>
            <a:r>
              <a:rPr lang="en-US" dirty="0"/>
              <a:t> </a:t>
            </a:r>
            <a:r>
              <a:rPr lang="en-US" dirty="0" err="1"/>
              <a:t>raziskav</a:t>
            </a:r>
            <a:br>
              <a:rPr lang="sl-SI" dirty="0"/>
            </a:br>
            <a:endParaRPr lang="sl-SI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820B44-9EE5-40EF-ABA3-950009CC1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13</a:t>
            </a:fld>
            <a:endParaRPr lang="sl-SI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3CA7E25B-C273-4D5B-8375-A96EDA5858A0}"/>
              </a:ext>
            </a:extLst>
          </p:cNvPr>
          <p:cNvSpPr/>
          <p:nvPr/>
        </p:nvSpPr>
        <p:spPr>
          <a:xfrm>
            <a:off x="8926317" y="1261628"/>
            <a:ext cx="3333078" cy="1812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99986609-3E90-47A4-87FD-C2023356641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80793" y="4496714"/>
            <a:ext cx="3792168" cy="151278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D4B58A22-2DD8-48B5-A46C-DB75DC2E568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1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03694" y="4604976"/>
            <a:ext cx="3520789" cy="1404524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7EA35B56-817B-44F2-BDC2-1E6A1F9EBC33}"/>
              </a:ext>
            </a:extLst>
          </p:cNvPr>
          <p:cNvSpPr/>
          <p:nvPr/>
        </p:nvSpPr>
        <p:spPr>
          <a:xfrm>
            <a:off x="10886062" y="40383"/>
            <a:ext cx="1199929" cy="7910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3C08ADE-0EA4-44E6-AE75-BF12EE2AEDBB}"/>
              </a:ext>
            </a:extLst>
          </p:cNvPr>
          <p:cNvSpPr/>
          <p:nvPr/>
        </p:nvSpPr>
        <p:spPr>
          <a:xfrm>
            <a:off x="9072960" y="1354609"/>
            <a:ext cx="2789133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838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raziskovalk in raziskovalcev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478875-D694-4DA3-ACC6-05B3EA3E2D10}"/>
              </a:ext>
            </a:extLst>
          </p:cNvPr>
          <p:cNvSpPr txBox="1"/>
          <p:nvPr/>
        </p:nvSpPr>
        <p:spPr>
          <a:xfrm>
            <a:off x="790687" y="6458886"/>
            <a:ext cx="37167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Podatki zbrani na 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d</a:t>
            </a:r>
            <a:r>
              <a:rPr lang="sl-SI" sz="1100" baseline="0" dirty="0" err="1">
                <a:solidFill>
                  <a:schemeClr val="bg1">
                    <a:lumMod val="50000"/>
                  </a:schemeClr>
                </a:solidFill>
              </a:rPr>
              <a:t>an</a:t>
            </a: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 31. 12. 202</a:t>
            </a: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1844579"/>
            <a:ext cx="7096432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(27 raziskovalk in 36 raziskovalcev je zaposlenih v centrih in skupnih službah)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Content Placeholder 6">
            <a:extLst>
              <a:ext uri="{FF2B5EF4-FFF2-40B4-BE49-F238E27FC236}">
                <a16:creationId xmlns:a16="http://schemas.microsoft.com/office/drawing/2014/main" id="{471E9989-F0F9-4863-9777-93B49F3EF039}"/>
              </a:ext>
            </a:extLst>
          </p:cNvPr>
          <p:cNvSpPr txBox="1">
            <a:spLocks/>
          </p:cNvSpPr>
          <p:nvPr/>
        </p:nvSpPr>
        <p:spPr>
          <a:xfrm>
            <a:off x="838200" y="2539001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b="1" dirty="0"/>
              <a:t>Elektronika in informacijske tehnologije</a:t>
            </a:r>
            <a:endParaRPr lang="en-GB" dirty="0"/>
          </a:p>
        </p:txBody>
      </p:sp>
      <p:sp>
        <p:nvSpPr>
          <p:cNvPr id="22" name="Content Placeholder 6">
            <a:extLst>
              <a:ext uri="{FF2B5EF4-FFF2-40B4-BE49-F238E27FC236}">
                <a16:creationId xmlns:a16="http://schemas.microsoft.com/office/drawing/2014/main" id="{B2844AE1-4CD5-4749-9360-FF93B08058F7}"/>
              </a:ext>
            </a:extLst>
          </p:cNvPr>
          <p:cNvSpPr txBox="1">
            <a:spLocks/>
          </p:cNvSpPr>
          <p:nvPr/>
        </p:nvSpPr>
        <p:spPr>
          <a:xfrm>
            <a:off x="4544211" y="2578655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 err="1"/>
              <a:t>Fizika</a:t>
            </a:r>
            <a:r>
              <a:rPr lang="en-US" sz="1800" b="1" dirty="0"/>
              <a:t>, j</a:t>
            </a:r>
            <a:r>
              <a:rPr lang="sl-SI" sz="1800" b="1" dirty="0" err="1"/>
              <a:t>edrska</a:t>
            </a:r>
            <a:r>
              <a:rPr lang="sl-SI" sz="1800" b="1" dirty="0"/>
              <a:t> tehnika in energetika</a:t>
            </a: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23" name="Content Placeholder 6">
            <a:extLst>
              <a:ext uri="{FF2B5EF4-FFF2-40B4-BE49-F238E27FC236}">
                <a16:creationId xmlns:a16="http://schemas.microsoft.com/office/drawing/2014/main" id="{D3486C11-DB7B-437B-B5BB-6F2056D756FD}"/>
              </a:ext>
            </a:extLst>
          </p:cNvPr>
          <p:cNvSpPr txBox="1">
            <a:spLocks/>
          </p:cNvSpPr>
          <p:nvPr/>
        </p:nvSpPr>
        <p:spPr>
          <a:xfrm>
            <a:off x="8250221" y="3492518"/>
            <a:ext cx="288000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sz="1800" b="1" dirty="0"/>
              <a:t>Kemija, biokemija, materiali in okolje</a:t>
            </a:r>
            <a:endParaRPr lang="en-GB" sz="18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CC0ADC9-AAAC-4AB0-87B7-6A84C0E71A92}"/>
              </a:ext>
            </a:extLst>
          </p:cNvPr>
          <p:cNvSpPr/>
          <p:nvPr/>
        </p:nvSpPr>
        <p:spPr>
          <a:xfrm>
            <a:off x="1219992" y="4238513"/>
            <a:ext cx="844475" cy="17709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2034D3-6BF0-485C-950F-830987F5BA56}"/>
              </a:ext>
            </a:extLst>
          </p:cNvPr>
          <p:cNvSpPr/>
          <p:nvPr/>
        </p:nvSpPr>
        <p:spPr>
          <a:xfrm>
            <a:off x="4846316" y="3308009"/>
            <a:ext cx="844475" cy="27014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08F6FB7-E46F-40FB-A843-37EFCCDFA3C4}"/>
              </a:ext>
            </a:extLst>
          </p:cNvPr>
          <p:cNvSpPr/>
          <p:nvPr/>
        </p:nvSpPr>
        <p:spPr>
          <a:xfrm>
            <a:off x="8901579" y="4670002"/>
            <a:ext cx="844475" cy="133949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FDAE8F1-B9FF-4B8A-94AA-DAA717722E76}"/>
              </a:ext>
            </a:extLst>
          </p:cNvPr>
          <p:cNvSpPr/>
          <p:nvPr/>
        </p:nvSpPr>
        <p:spPr>
          <a:xfrm>
            <a:off x="9937004" y="4496713"/>
            <a:ext cx="844475" cy="1512782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97B88FA-646B-440E-84AD-4FB328584417}"/>
              </a:ext>
            </a:extLst>
          </p:cNvPr>
          <p:cNvSpPr/>
          <p:nvPr/>
        </p:nvSpPr>
        <p:spPr>
          <a:xfrm>
            <a:off x="5873224" y="5249732"/>
            <a:ext cx="844475" cy="759763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D36026B4-E9A5-4153-AE5C-36F38276188E}"/>
              </a:ext>
            </a:extLst>
          </p:cNvPr>
          <p:cNvSpPr/>
          <p:nvPr/>
        </p:nvSpPr>
        <p:spPr>
          <a:xfrm>
            <a:off x="2268420" y="5556338"/>
            <a:ext cx="844475" cy="45315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A9957765-522B-4803-809D-C9A81FF8D15E}"/>
              </a:ext>
            </a:extLst>
          </p:cNvPr>
          <p:cNvSpPr txBox="1">
            <a:spLocks/>
          </p:cNvSpPr>
          <p:nvPr/>
        </p:nvSpPr>
        <p:spPr>
          <a:xfrm>
            <a:off x="121999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168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8" name="Content Placeholder 6">
            <a:extLst>
              <a:ext uri="{FF2B5EF4-FFF2-40B4-BE49-F238E27FC236}">
                <a16:creationId xmlns:a16="http://schemas.microsoft.com/office/drawing/2014/main" id="{2E8829CD-A9CD-48B9-B2AC-CB273632CF9E}"/>
              </a:ext>
            </a:extLst>
          </p:cNvPr>
          <p:cNvSpPr txBox="1">
            <a:spLocks/>
          </p:cNvSpPr>
          <p:nvPr/>
        </p:nvSpPr>
        <p:spPr>
          <a:xfrm>
            <a:off x="2268420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49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5A74B9C4-D8F6-41F2-B3DF-6960693914DE}"/>
              </a:ext>
            </a:extLst>
          </p:cNvPr>
          <p:cNvSpPr txBox="1">
            <a:spLocks/>
          </p:cNvSpPr>
          <p:nvPr/>
        </p:nvSpPr>
        <p:spPr>
          <a:xfrm>
            <a:off x="48463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265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0" name="Content Placeholder 6">
            <a:extLst>
              <a:ext uri="{FF2B5EF4-FFF2-40B4-BE49-F238E27FC236}">
                <a16:creationId xmlns:a16="http://schemas.microsoft.com/office/drawing/2014/main" id="{B207D8AA-CA35-4585-A4C1-5868E8FC859E}"/>
              </a:ext>
            </a:extLst>
          </p:cNvPr>
          <p:cNvSpPr txBox="1">
            <a:spLocks/>
          </p:cNvSpPr>
          <p:nvPr/>
        </p:nvSpPr>
        <p:spPr>
          <a:xfrm>
            <a:off x="58750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78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Content Placeholder 6">
            <a:extLst>
              <a:ext uri="{FF2B5EF4-FFF2-40B4-BE49-F238E27FC236}">
                <a16:creationId xmlns:a16="http://schemas.microsoft.com/office/drawing/2014/main" id="{89FD70EA-C58F-467A-952B-F1DDBFA5A5F9}"/>
              </a:ext>
            </a:extLst>
          </p:cNvPr>
          <p:cNvSpPr txBox="1">
            <a:spLocks/>
          </p:cNvSpPr>
          <p:nvPr/>
        </p:nvSpPr>
        <p:spPr>
          <a:xfrm>
            <a:off x="8901579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129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8E233F0E-1A48-4F1E-9551-F6C22F3D2D29}"/>
              </a:ext>
            </a:extLst>
          </p:cNvPr>
          <p:cNvSpPr txBox="1">
            <a:spLocks/>
          </p:cNvSpPr>
          <p:nvPr/>
        </p:nvSpPr>
        <p:spPr>
          <a:xfrm>
            <a:off x="9937003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149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87C46A1-8ECA-4248-BEE3-7C527A8B4FE6}"/>
              </a:ext>
            </a:extLst>
          </p:cNvPr>
          <p:cNvSpPr txBox="1"/>
          <p:nvPr/>
        </p:nvSpPr>
        <p:spPr>
          <a:xfrm>
            <a:off x="8901579" y="6132855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moških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56F6D7E-4D0A-4AFC-9094-A01EE578469A}"/>
              </a:ext>
            </a:extLst>
          </p:cNvPr>
          <p:cNvSpPr txBox="1"/>
          <p:nvPr/>
        </p:nvSpPr>
        <p:spPr>
          <a:xfrm>
            <a:off x="9937002" y="6132855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žensk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464AF7FB-6105-4AA9-B858-9F05FDFE0A74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D44C07FF-A02A-425D-AEB9-114D83170B4D}"/>
              </a:ext>
            </a:extLst>
          </p:cNvPr>
          <p:cNvSpPr txBox="1"/>
          <p:nvPr/>
        </p:nvSpPr>
        <p:spPr>
          <a:xfrm>
            <a:off x="4884488" y="6137588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moških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F87345F-9B80-4E70-B073-1B883C21866A}"/>
              </a:ext>
            </a:extLst>
          </p:cNvPr>
          <p:cNvSpPr txBox="1"/>
          <p:nvPr/>
        </p:nvSpPr>
        <p:spPr>
          <a:xfrm>
            <a:off x="5919911" y="6137588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žensk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69720B2-7E00-4C29-93E3-A46BF4E75D5B}"/>
              </a:ext>
            </a:extLst>
          </p:cNvPr>
          <p:cNvSpPr txBox="1"/>
          <p:nvPr/>
        </p:nvSpPr>
        <p:spPr>
          <a:xfrm>
            <a:off x="1188100" y="6115260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moških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92EEE7D-6E11-466D-97D7-124A7675318E}"/>
              </a:ext>
            </a:extLst>
          </p:cNvPr>
          <p:cNvSpPr txBox="1"/>
          <p:nvPr/>
        </p:nvSpPr>
        <p:spPr>
          <a:xfrm>
            <a:off x="2223523" y="6115260"/>
            <a:ext cx="8444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sl-SI" dirty="0"/>
              <a:t>žensk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792CAC43-71F3-42C7-AA3B-B29321A0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2611" y="183695"/>
            <a:ext cx="349851" cy="43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94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CCDF0A0-E204-4BED-ACFF-E4F899967385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2000952"/>
            <a:ext cx="10515600" cy="826810"/>
          </a:xfrm>
        </p:spPr>
        <p:txBody>
          <a:bodyPr/>
          <a:lstStyle/>
          <a:p>
            <a:r>
              <a:rPr lang="sl-SI" sz="1800" dirty="0">
                <a:solidFill>
                  <a:srgbClr val="000000"/>
                </a:solidFill>
              </a:rPr>
              <a:t>Po </a:t>
            </a:r>
            <a:r>
              <a:rPr lang="sl-SI" sz="1800" dirty="0" err="1">
                <a:solidFill>
                  <a:srgbClr val="000000"/>
                </a:solidFill>
              </a:rPr>
              <a:t>Elsevier</a:t>
            </a:r>
            <a:r>
              <a:rPr lang="sl-SI" sz="1800" dirty="0">
                <a:solidFill>
                  <a:srgbClr val="000000"/>
                </a:solidFill>
              </a:rPr>
              <a:t> </a:t>
            </a:r>
            <a:r>
              <a:rPr lang="sl-SI" sz="1800" dirty="0" err="1">
                <a:solidFill>
                  <a:srgbClr val="000000"/>
                </a:solidFill>
              </a:rPr>
              <a:t>CiteScore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sl-SI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8BBB3A-D83E-4445-83C2-F4B293445898}"/>
              </a:ext>
            </a:extLst>
          </p:cNvPr>
          <p:cNvSpPr/>
          <p:nvPr/>
        </p:nvSpPr>
        <p:spPr>
          <a:xfrm>
            <a:off x="853453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115DBC-71FD-4761-B7EC-EA1C5887C3B3}"/>
              </a:ext>
            </a:extLst>
          </p:cNvPr>
          <p:cNvSpPr/>
          <p:nvPr/>
        </p:nvSpPr>
        <p:spPr>
          <a:xfrm>
            <a:off x="838198" y="4639893"/>
            <a:ext cx="22808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800" dirty="0">
                <a:solidFill>
                  <a:srgbClr val="000000"/>
                </a:solidFill>
              </a:rPr>
              <a:t>vseh člankov v </a:t>
            </a:r>
          </a:p>
          <a:p>
            <a:r>
              <a:rPr lang="sl-SI" sz="1800" b="1" dirty="0">
                <a:solidFill>
                  <a:srgbClr val="000000"/>
                </a:solidFill>
              </a:rPr>
              <a:t>25 % najboljših </a:t>
            </a:r>
            <a:r>
              <a:rPr lang="sl-SI" sz="1800" dirty="0">
                <a:solidFill>
                  <a:srgbClr val="000000"/>
                </a:solidFill>
              </a:rPr>
              <a:t>znanstvenih revij.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480687E-7339-4A8E-A647-0ACF106CF6A7}"/>
              </a:ext>
            </a:extLst>
          </p:cNvPr>
          <p:cNvSpPr/>
          <p:nvPr/>
        </p:nvSpPr>
        <p:spPr>
          <a:xfrm>
            <a:off x="3593289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40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C283ACA-0CA1-4890-99BD-785CD1EAFF55}"/>
              </a:ext>
            </a:extLst>
          </p:cNvPr>
          <p:cNvSpPr/>
          <p:nvPr/>
        </p:nvSpPr>
        <p:spPr>
          <a:xfrm>
            <a:off x="3599868" y="4639893"/>
            <a:ext cx="22590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800" dirty="0">
                <a:solidFill>
                  <a:srgbClr val="000000"/>
                </a:solidFill>
              </a:rPr>
              <a:t>vseh člankov v </a:t>
            </a:r>
          </a:p>
          <a:p>
            <a:r>
              <a:rPr lang="sl-SI" sz="1800" b="1" dirty="0">
                <a:solidFill>
                  <a:srgbClr val="000000"/>
                </a:solidFill>
              </a:rPr>
              <a:t>10 % najboljših </a:t>
            </a:r>
            <a:r>
              <a:rPr lang="sl-SI" sz="1800" dirty="0">
                <a:solidFill>
                  <a:srgbClr val="000000"/>
                </a:solidFill>
              </a:rPr>
              <a:t>znanstvenih revij.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B61AE7F-B061-40CF-9D3B-E2E209D7CC3D}"/>
              </a:ext>
            </a:extLst>
          </p:cNvPr>
          <p:cNvSpPr/>
          <p:nvPr/>
        </p:nvSpPr>
        <p:spPr>
          <a:xfrm>
            <a:off x="6333125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17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28D08-E322-45D8-92DB-B0ABFB19FDE2}"/>
              </a:ext>
            </a:extLst>
          </p:cNvPr>
          <p:cNvSpPr/>
          <p:nvPr/>
        </p:nvSpPr>
        <p:spPr>
          <a:xfrm>
            <a:off x="6333124" y="4639893"/>
            <a:ext cx="21607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800" dirty="0">
                <a:solidFill>
                  <a:srgbClr val="000000"/>
                </a:solidFill>
              </a:rPr>
              <a:t>vseh člankov v </a:t>
            </a:r>
          </a:p>
          <a:p>
            <a:r>
              <a:rPr lang="sl-SI" sz="1800" b="1" dirty="0">
                <a:solidFill>
                  <a:srgbClr val="000000"/>
                </a:solidFill>
              </a:rPr>
              <a:t>5 % najboljših </a:t>
            </a:r>
            <a:r>
              <a:rPr lang="sl-SI" sz="1800" dirty="0">
                <a:solidFill>
                  <a:srgbClr val="000000"/>
                </a:solidFill>
              </a:rPr>
              <a:t>znanstvenih revij.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9C0A95-29C7-4395-BFB4-5DC4D605227C}"/>
              </a:ext>
            </a:extLst>
          </p:cNvPr>
          <p:cNvSpPr/>
          <p:nvPr/>
        </p:nvSpPr>
        <p:spPr>
          <a:xfrm>
            <a:off x="9072960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en-US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%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D761DB-CDE8-446B-8FA2-489D90A1001B}"/>
              </a:ext>
            </a:extLst>
          </p:cNvPr>
          <p:cNvSpPr/>
          <p:nvPr/>
        </p:nvSpPr>
        <p:spPr>
          <a:xfrm>
            <a:off x="9057707" y="4639893"/>
            <a:ext cx="204931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800" dirty="0">
                <a:solidFill>
                  <a:srgbClr val="000000"/>
                </a:solidFill>
              </a:rPr>
              <a:t>vseh člankov v </a:t>
            </a:r>
          </a:p>
          <a:p>
            <a:r>
              <a:rPr lang="sl-SI" sz="1800" b="1" dirty="0">
                <a:solidFill>
                  <a:srgbClr val="000000"/>
                </a:solidFill>
              </a:rPr>
              <a:t>1 % najboljših </a:t>
            </a:r>
            <a:r>
              <a:rPr lang="sl-SI" sz="1800" dirty="0">
                <a:solidFill>
                  <a:srgbClr val="000000"/>
                </a:solidFill>
              </a:rPr>
              <a:t>znanstvenih revij.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ABD168ED-E455-4E22-BC1B-99B7B2D50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D11E3-A495-4E22-A7E7-36EB191A4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leto 2024, datum pridobitve podatkov 16. 1. 2025, vir: SciVal</a:t>
            </a:r>
            <a:endParaRPr lang="sl-SI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5B12D61-231E-4CA8-B242-065A43C5A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14</a:t>
            </a:fld>
            <a:endParaRPr lang="sl-SI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A906616-45C6-4784-AAA3-6AFB4FA51EDE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6535724" cy="78909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/>
              <a:t>Objave IJS člankov v najboljših znanstvenih revijah</a:t>
            </a: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46A48FB0-C4E6-440C-9393-48E7EEF0D23E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EACE2BCF-F2EE-4153-93FF-3F44BE4623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1.343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člankov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7B528C-DAC1-4F4B-A91F-B982F93E0C5C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226" y="1501307"/>
            <a:ext cx="958249" cy="105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9296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10905CA-F062-4C09-B364-726017378B93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06" y="2291085"/>
            <a:ext cx="2190596" cy="1277848"/>
          </a:xfrm>
          <a:prstGeom prst="rect">
            <a:avLst/>
          </a:prstGeom>
        </p:spPr>
      </p:pic>
      <p:pic>
        <p:nvPicPr>
          <p:cNvPr id="4" name="Graphic 3" descr="Linear Graph outline">
            <a:hlinkClick r:id="rId4" action="ppaction://hlinksldjump"/>
            <a:extLst>
              <a:ext uri="{FF2B5EF4-FFF2-40B4-BE49-F238E27FC236}">
                <a16:creationId xmlns:a16="http://schemas.microsoft.com/office/drawing/2014/main" id="{D05BE738-F50B-4DCC-8057-C41F13CAE3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779435" y="240751"/>
            <a:ext cx="506679" cy="50667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B61AE7F-B061-40CF-9D3B-E2E209D7CC3D}"/>
              </a:ext>
            </a:extLst>
          </p:cNvPr>
          <p:cNvSpPr/>
          <p:nvPr/>
        </p:nvSpPr>
        <p:spPr>
          <a:xfrm>
            <a:off x="782690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6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60.751</a:t>
            </a:r>
            <a:r>
              <a:rPr lang="sl-SI" sz="4400" dirty="0"/>
              <a:t> </a:t>
            </a:r>
            <a:endParaRPr lang="sl-SI" sz="4400" b="1" dirty="0">
              <a:solidFill>
                <a:schemeClr val="accent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0128D08-E322-45D8-92DB-B0ABFB19FDE2}"/>
              </a:ext>
            </a:extLst>
          </p:cNvPr>
          <p:cNvSpPr/>
          <p:nvPr/>
        </p:nvSpPr>
        <p:spPr>
          <a:xfrm>
            <a:off x="782689" y="5158526"/>
            <a:ext cx="1644595" cy="643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</a:rPr>
              <a:t>c</a:t>
            </a:r>
            <a:r>
              <a:rPr lang="it-IT" sz="1800" dirty="0" err="1">
                <a:solidFill>
                  <a:srgbClr val="000000"/>
                </a:solidFill>
              </a:rPr>
              <a:t>itat</a:t>
            </a:r>
            <a:r>
              <a:rPr lang="sl-SI" sz="1800" dirty="0">
                <a:solidFill>
                  <a:srgbClr val="000000"/>
                </a:solidFill>
              </a:rPr>
              <a:t>ov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it-IT" sz="1800" dirty="0" err="1">
                <a:solidFill>
                  <a:srgbClr val="000000"/>
                </a:solidFill>
              </a:rPr>
              <a:t>na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it-IT" sz="1800" dirty="0" err="1">
                <a:solidFill>
                  <a:srgbClr val="000000"/>
                </a:solidFill>
              </a:rPr>
              <a:t>vse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sl-SI" sz="1800" dirty="0">
                <a:solidFill>
                  <a:srgbClr val="000000"/>
                </a:solidFill>
              </a:rPr>
              <a:t>IJS </a:t>
            </a:r>
            <a:r>
              <a:rPr lang="it-IT" sz="1800" dirty="0" err="1">
                <a:solidFill>
                  <a:srgbClr val="000000"/>
                </a:solidFill>
              </a:rPr>
              <a:t>članke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79C0A95-29C7-4395-BFB4-5DC4D605227C}"/>
              </a:ext>
            </a:extLst>
          </p:cNvPr>
          <p:cNvSpPr/>
          <p:nvPr/>
        </p:nvSpPr>
        <p:spPr>
          <a:xfrm>
            <a:off x="3907164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6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649.667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6D761DB-CDE8-446B-8FA2-489D90A1001B}"/>
              </a:ext>
            </a:extLst>
          </p:cNvPr>
          <p:cNvSpPr/>
          <p:nvPr/>
        </p:nvSpPr>
        <p:spPr>
          <a:xfrm>
            <a:off x="3891911" y="5158524"/>
            <a:ext cx="1644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</a:rPr>
              <a:t>c</a:t>
            </a:r>
            <a:r>
              <a:rPr lang="it-IT" sz="1800" dirty="0" err="1">
                <a:solidFill>
                  <a:srgbClr val="000000"/>
                </a:solidFill>
              </a:rPr>
              <a:t>itat</a:t>
            </a:r>
            <a:r>
              <a:rPr lang="sl-SI" sz="1800" dirty="0">
                <a:solidFill>
                  <a:srgbClr val="000000"/>
                </a:solidFill>
              </a:rPr>
              <a:t>ov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it-IT" sz="1800" dirty="0" err="1">
                <a:solidFill>
                  <a:srgbClr val="000000"/>
                </a:solidFill>
              </a:rPr>
              <a:t>na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it-IT" sz="1800" dirty="0" err="1">
                <a:solidFill>
                  <a:srgbClr val="000000"/>
                </a:solidFill>
              </a:rPr>
              <a:t>vse</a:t>
            </a:r>
            <a:r>
              <a:rPr lang="it-IT" sz="1800" dirty="0">
                <a:solidFill>
                  <a:srgbClr val="000000"/>
                </a:solidFill>
              </a:rPr>
              <a:t> </a:t>
            </a:r>
            <a:r>
              <a:rPr lang="sl-SI" sz="1800" dirty="0">
                <a:solidFill>
                  <a:srgbClr val="000000"/>
                </a:solidFill>
              </a:rPr>
              <a:t>IJS </a:t>
            </a:r>
            <a:r>
              <a:rPr lang="it-IT" sz="1800" dirty="0" err="1">
                <a:solidFill>
                  <a:srgbClr val="000000"/>
                </a:solidFill>
              </a:rPr>
              <a:t>članke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ABD168ED-E455-4E22-BC1B-99B7B2D50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C4B2721-CB96-440B-ACD7-D3F649535D9A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996115"/>
            <a:ext cx="10515600" cy="823861"/>
          </a:xfrm>
        </p:spPr>
        <p:txBody>
          <a:bodyPr/>
          <a:lstStyle/>
          <a:p>
            <a:r>
              <a:rPr lang="sl-SI" sz="1800" dirty="0">
                <a:solidFill>
                  <a:srgbClr val="000000"/>
                </a:solidFill>
              </a:rPr>
              <a:t>Po </a:t>
            </a:r>
            <a:r>
              <a:rPr lang="sl-SI" sz="1800" dirty="0" err="1">
                <a:solidFill>
                  <a:srgbClr val="000000"/>
                </a:solidFill>
              </a:rPr>
              <a:t>Web</a:t>
            </a:r>
            <a:r>
              <a:rPr lang="sl-SI" sz="1800" dirty="0">
                <a:solidFill>
                  <a:srgbClr val="000000"/>
                </a:solidFill>
              </a:rPr>
              <a:t> of Science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63A1D-F12D-4362-8F2A-CD2B72652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leto 2024</a:t>
            </a:r>
            <a:endParaRPr lang="sl-SI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E4466B9-D0D2-4EA0-ACA0-26770D75F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15</a:t>
            </a:fld>
            <a:endParaRPr lang="sl-SI" dirty="0"/>
          </a:p>
        </p:txBody>
      </p:sp>
      <p:sp>
        <p:nvSpPr>
          <p:cNvPr id="20" name="Title 1">
            <a:extLst>
              <a:ext uri="{FF2B5EF4-FFF2-40B4-BE49-F238E27FC236}">
                <a16:creationId xmlns:a16="http://schemas.microsoft.com/office/drawing/2014/main" id="{6A906616-45C6-4784-AAA3-6AFB4FA51EDE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462393" cy="78909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/>
              <a:t>Objave IJS člankov v najboljših znanstvenih revijah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ACE2BCF-F2EE-4153-93FF-3F44BE4623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1.069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člankov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081BA6-E88D-4CE4-8EF7-7897D3B81236}"/>
              </a:ext>
            </a:extLst>
          </p:cNvPr>
          <p:cNvSpPr txBox="1"/>
          <p:nvPr/>
        </p:nvSpPr>
        <p:spPr>
          <a:xfrm>
            <a:off x="3967781" y="6342184"/>
            <a:ext cx="37167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Podatki so za leto 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20</a:t>
            </a: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00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–20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7DFD72A-4C2E-42DB-94AF-5C8264CEF0B1}"/>
              </a:ext>
            </a:extLst>
          </p:cNvPr>
          <p:cNvSpPr/>
          <p:nvPr/>
        </p:nvSpPr>
        <p:spPr>
          <a:xfrm>
            <a:off x="8842300" y="4441120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1.069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11F930A-D8B9-49F9-AD28-ACB3B02C7ECF}"/>
              </a:ext>
            </a:extLst>
          </p:cNvPr>
          <p:cNvSpPr/>
          <p:nvPr/>
        </p:nvSpPr>
        <p:spPr>
          <a:xfrm>
            <a:off x="8842300" y="5158525"/>
            <a:ext cx="22808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število objavljenih člankov IJS</a:t>
            </a:r>
            <a:endParaRPr lang="sl-SI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E58A75C-5EA5-4C86-A44F-8A415352A200}"/>
              </a:ext>
            </a:extLst>
          </p:cNvPr>
          <p:cNvSpPr txBox="1"/>
          <p:nvPr/>
        </p:nvSpPr>
        <p:spPr>
          <a:xfrm>
            <a:off x="8926317" y="6342184"/>
            <a:ext cx="371676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Podatki so za leto </a:t>
            </a:r>
            <a:r>
              <a:rPr lang="en-US" sz="1100" baseline="0" dirty="0">
                <a:solidFill>
                  <a:schemeClr val="bg1">
                    <a:lumMod val="50000"/>
                  </a:schemeClr>
                </a:solidFill>
              </a:rPr>
              <a:t>202</a:t>
            </a: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09F6AD-17D3-49D4-9638-D9C1C23DBFB9}"/>
              </a:ext>
            </a:extLst>
          </p:cNvPr>
          <p:cNvSpPr/>
          <p:nvPr/>
        </p:nvSpPr>
        <p:spPr>
          <a:xfrm>
            <a:off x="868103" y="3671255"/>
            <a:ext cx="647222" cy="64722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138D017-BB84-49DB-85AF-99E10B3FE394}"/>
              </a:ext>
            </a:extLst>
          </p:cNvPr>
          <p:cNvSpPr/>
          <p:nvPr/>
        </p:nvSpPr>
        <p:spPr>
          <a:xfrm>
            <a:off x="943602" y="3536614"/>
            <a:ext cx="5009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solidFill>
                  <a:schemeClr val="bg1"/>
                </a:solidFill>
                <a:latin typeface="Avenir Book" panose="02000503020000020003" pitchFamily="2" charset="0"/>
                <a:ea typeface="Tahoma" panose="020B060403050404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C8E29B9-D829-4529-815E-31E800F8A74F}"/>
              </a:ext>
            </a:extLst>
          </p:cNvPr>
          <p:cNvSpPr/>
          <p:nvPr/>
        </p:nvSpPr>
        <p:spPr>
          <a:xfrm>
            <a:off x="4004389" y="3690965"/>
            <a:ext cx="647222" cy="647222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E835D580-EBC1-43F4-8562-39C2D430D0A2}"/>
              </a:ext>
            </a:extLst>
          </p:cNvPr>
          <p:cNvSpPr/>
          <p:nvPr/>
        </p:nvSpPr>
        <p:spPr>
          <a:xfrm>
            <a:off x="4079888" y="3556324"/>
            <a:ext cx="50091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solidFill>
                  <a:schemeClr val="bg1"/>
                </a:solidFill>
                <a:latin typeface="Avenir Book" panose="02000503020000020003" pitchFamily="2" charset="0"/>
                <a:ea typeface="Tahoma" panose="020B0604030504040204" pitchFamily="34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CB22D84-D984-4BA3-B4BD-051E3F8559D7}"/>
              </a:ext>
            </a:extLst>
          </p:cNvPr>
          <p:cNvSpPr/>
          <p:nvPr/>
        </p:nvSpPr>
        <p:spPr>
          <a:xfrm>
            <a:off x="8926317" y="3688687"/>
            <a:ext cx="647222" cy="6472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pic>
        <p:nvPicPr>
          <p:cNvPr id="37" name="Graphic 36">
            <a:extLst>
              <a:ext uri="{FF2B5EF4-FFF2-40B4-BE49-F238E27FC236}">
                <a16:creationId xmlns:a16="http://schemas.microsoft.com/office/drawing/2014/main" id="{97C33F77-B76D-463E-ABAE-A78BA9FF27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108999" y="3818445"/>
            <a:ext cx="281857" cy="375809"/>
          </a:xfrm>
          <a:prstGeom prst="rect">
            <a:avLst/>
          </a:prstGeom>
        </p:spPr>
      </p:pic>
      <p:sp>
        <p:nvSpPr>
          <p:cNvPr id="40" name="Rectangle 39">
            <a:extLst>
              <a:ext uri="{FF2B5EF4-FFF2-40B4-BE49-F238E27FC236}">
                <a16:creationId xmlns:a16="http://schemas.microsoft.com/office/drawing/2014/main" id="{FEE8A2B9-0166-45D6-97D6-929DE1FC6747}"/>
              </a:ext>
            </a:extLst>
          </p:cNvPr>
          <p:cNvSpPr/>
          <p:nvPr/>
        </p:nvSpPr>
        <p:spPr>
          <a:xfrm>
            <a:off x="6244878" y="1258278"/>
            <a:ext cx="2489171" cy="15616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986C674-8D24-4C2F-AB95-C7A5B078464F}"/>
              </a:ext>
            </a:extLst>
          </p:cNvPr>
          <p:cNvSpPr/>
          <p:nvPr/>
        </p:nvSpPr>
        <p:spPr>
          <a:xfrm>
            <a:off x="6391521" y="139516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60.751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citatov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4717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69F3D5-C539-4816-BF32-5E2E502A5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Projekti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454445-C34A-4A53-8856-A63A2AD29B9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Število vseh projektov v letu 2024</a:t>
            </a:r>
          </a:p>
          <a:p>
            <a:pPr marL="0" indent="0">
              <a:buNone/>
            </a:pPr>
            <a:endParaRPr lang="sl-SI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A0E807-C0BF-4A84-A538-798C3C83D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Podatki so za leto 2024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F7AFF2-A1BC-48F6-BEA0-214E509FC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16</a:t>
            </a:fld>
            <a:endParaRPr lang="sl-S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57C0E1C-D867-4F51-B14F-6FE31A5F1F33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6AC734-BE82-4F47-8CAA-7CB88D6682D1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769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projektov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4A5BFA-4F04-4BDB-880F-0A3FC4FBFB68}"/>
              </a:ext>
            </a:extLst>
          </p:cNvPr>
          <p:cNvSpPr/>
          <p:nvPr/>
        </p:nvSpPr>
        <p:spPr>
          <a:xfrm>
            <a:off x="853453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295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0C73FBA-8779-42FD-ADE4-76CEB7FDF9B9}"/>
              </a:ext>
            </a:extLst>
          </p:cNvPr>
          <p:cNvSpPr/>
          <p:nvPr/>
        </p:nvSpPr>
        <p:spPr>
          <a:xfrm>
            <a:off x="838198" y="4639893"/>
            <a:ext cx="24479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projektov, financiranih iz nacionalne agencije </a:t>
            </a:r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ARIS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181C9D-2517-45BB-8C95-93824AC45AE7}"/>
              </a:ext>
            </a:extLst>
          </p:cNvPr>
          <p:cNvSpPr/>
          <p:nvPr/>
        </p:nvSpPr>
        <p:spPr>
          <a:xfrm>
            <a:off x="3593289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160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185652F-0A8B-483A-A32D-1BFFCC15B6CE}"/>
              </a:ext>
            </a:extLst>
          </p:cNvPr>
          <p:cNvSpPr/>
          <p:nvPr/>
        </p:nvSpPr>
        <p:spPr>
          <a:xfrm>
            <a:off x="3599867" y="4639893"/>
            <a:ext cx="23735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projektov, financiranih iz različnih shem </a:t>
            </a:r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Evropske unije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8D71A93-D78B-4D0E-B785-8D60131B3D31}"/>
              </a:ext>
            </a:extLst>
          </p:cNvPr>
          <p:cNvSpPr/>
          <p:nvPr/>
        </p:nvSpPr>
        <p:spPr>
          <a:xfrm>
            <a:off x="6333125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157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04DE150-DB03-49AB-A3E2-66CD344F4157}"/>
              </a:ext>
            </a:extLst>
          </p:cNvPr>
          <p:cNvSpPr/>
          <p:nvPr/>
        </p:nvSpPr>
        <p:spPr>
          <a:xfrm>
            <a:off x="6333124" y="4639893"/>
            <a:ext cx="2364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tržnih projektov </a:t>
            </a:r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–</a:t>
            </a:r>
          </a:p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domači trg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B8A3D6F-976F-4942-B982-8EF48FA04FF7}"/>
              </a:ext>
            </a:extLst>
          </p:cNvPr>
          <p:cNvSpPr/>
          <p:nvPr/>
        </p:nvSpPr>
        <p:spPr>
          <a:xfrm>
            <a:off x="9072960" y="3922488"/>
            <a:ext cx="27891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4400" b="1" dirty="0">
                <a:solidFill>
                  <a:schemeClr val="accent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157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886B796-C043-4AE6-B011-A7EA026C747C}"/>
              </a:ext>
            </a:extLst>
          </p:cNvPr>
          <p:cNvSpPr/>
          <p:nvPr/>
        </p:nvSpPr>
        <p:spPr>
          <a:xfrm>
            <a:off x="9057706" y="4639893"/>
            <a:ext cx="26766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b="1" dirty="0">
                <a:ea typeface="Tahoma" panose="020B0604030504040204" pitchFamily="34" charset="0"/>
                <a:cs typeface="Tahoma" panose="020B0604030504040204" pitchFamily="34" charset="0"/>
              </a:rPr>
              <a:t>tržnih projektov </a:t>
            </a:r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</a:p>
          <a:p>
            <a:r>
              <a:rPr lang="sl-SI" dirty="0">
                <a:ea typeface="Tahoma" panose="020B0604030504040204" pitchFamily="34" charset="0"/>
                <a:cs typeface="Tahoma" panose="020B0604030504040204" pitchFamily="34" charset="0"/>
              </a:rPr>
              <a:t>mednarodni trg</a:t>
            </a:r>
          </a:p>
        </p:txBody>
      </p:sp>
    </p:spTree>
    <p:extLst>
      <p:ext uri="{BB962C8B-B14F-4D97-AF65-F5344CB8AC3E}">
        <p14:creationId xmlns:p14="http://schemas.microsoft.com/office/powerpoint/2010/main" val="1846349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06D17B-0C4C-4346-976D-D40F9C65C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Institut in </a:t>
            </a:r>
            <a:r>
              <a:rPr lang="sl-SI" sz="2800" b="1" dirty="0"/>
              <a:t>Evropski raziskovalni svet </a:t>
            </a:r>
            <a:r>
              <a:rPr lang="sl-SI" dirty="0"/>
              <a:t>(ERC)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865F6-24E4-439A-ADDA-952FCDED72A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en-US" dirty="0"/>
              <a:t>IJS je </a:t>
            </a:r>
            <a:r>
              <a:rPr lang="en-US" dirty="0" err="1"/>
              <a:t>ponosen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sl-SI" dirty="0"/>
              <a:t>vse</a:t>
            </a:r>
            <a:r>
              <a:rPr lang="en-US" dirty="0"/>
              <a:t> ERC</a:t>
            </a:r>
            <a:r>
              <a:rPr lang="sl-SI" dirty="0"/>
              <a:t>-</a:t>
            </a:r>
            <a:r>
              <a:rPr lang="en-US" dirty="0" err="1"/>
              <a:t>projekt</a:t>
            </a:r>
            <a:r>
              <a:rPr lang="sl-SI" dirty="0"/>
              <a:t>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FDA7E5-B22A-487F-B81D-83E1B0497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17</a:t>
            </a:fld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A9957765-522B-4803-809D-C9A81FF8D15E}"/>
              </a:ext>
            </a:extLst>
          </p:cNvPr>
          <p:cNvSpPr txBox="1">
            <a:spLocks/>
          </p:cNvSpPr>
          <p:nvPr/>
        </p:nvSpPr>
        <p:spPr>
          <a:xfrm>
            <a:off x="121999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161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5A74B9C4-D8F6-41F2-B3DF-6960693914DE}"/>
              </a:ext>
            </a:extLst>
          </p:cNvPr>
          <p:cNvSpPr txBox="1">
            <a:spLocks/>
          </p:cNvSpPr>
          <p:nvPr/>
        </p:nvSpPr>
        <p:spPr>
          <a:xfrm>
            <a:off x="4846315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251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6D6512E2-EDA5-49CB-93A4-2406D3EB9776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ERC-projektov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0FAB85EA-7BF4-4692-BE94-F1D89AFC1E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821205" y="3174780"/>
            <a:ext cx="2487323" cy="248732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1BADD04-4D1B-4A7E-B261-48A9D689DD5D}"/>
              </a:ext>
            </a:extLst>
          </p:cNvPr>
          <p:cNvSpPr txBox="1"/>
          <p:nvPr/>
        </p:nvSpPr>
        <p:spPr>
          <a:xfrm>
            <a:off x="2145594" y="2320458"/>
            <a:ext cx="5941393" cy="3558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D. Mihailović </a:t>
            </a:r>
            <a:r>
              <a:rPr lang="sl-SI" sz="1600" dirty="0"/>
              <a:t>	ERC-2012-AdG 	TRAJECTORY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D. Mihailović </a:t>
            </a:r>
            <a:r>
              <a:rPr lang="sl-SI" sz="1600" dirty="0"/>
              <a:t>	ERC-2017-PoC 	Umem4QC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M. Humar </a:t>
            </a:r>
            <a:r>
              <a:rPr lang="sl-SI" sz="1600" dirty="0"/>
              <a:t>		ERC-2019-StG 	</a:t>
            </a:r>
            <a:r>
              <a:rPr lang="sl-SI" sz="1600" dirty="0" err="1"/>
              <a:t>Cell-Lasers</a:t>
            </a:r>
            <a:r>
              <a:rPr lang="sl-SI" sz="1600" dirty="0"/>
              <a:t>		</a:t>
            </a:r>
            <a:r>
              <a:rPr lang="sl-SI" sz="1600" b="1" dirty="0"/>
              <a:t>P. Križan </a:t>
            </a:r>
            <a:r>
              <a:rPr lang="sl-SI" sz="1600" dirty="0"/>
              <a:t>		ERC-2019-AdG 	FAIME		</a:t>
            </a:r>
            <a:r>
              <a:rPr lang="sl-SI" sz="1600" b="1" dirty="0"/>
              <a:t>I. Muševič </a:t>
            </a:r>
            <a:r>
              <a:rPr lang="sl-SI" sz="1600" dirty="0"/>
              <a:t>		ERC-2019-AdG 	LOGOS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M. Lozinšek </a:t>
            </a:r>
            <a:r>
              <a:rPr lang="sl-SI" sz="1600" dirty="0"/>
              <a:t>	ERC-2020-StG 	</a:t>
            </a:r>
            <a:r>
              <a:rPr lang="sl-SI" sz="1600" dirty="0" err="1"/>
              <a:t>HiPeR</a:t>
            </a:r>
            <a:r>
              <a:rPr lang="sl-SI" sz="1600" dirty="0"/>
              <a:t>-F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b="1" dirty="0"/>
              <a:t>P. Križan </a:t>
            </a:r>
            <a:r>
              <a:rPr lang="sl-SI" sz="1600" dirty="0"/>
              <a:t>		ERC-2022-PoC 	</a:t>
            </a:r>
            <a:r>
              <a:rPr lang="sl-SI" sz="1600" dirty="0" err="1"/>
              <a:t>CherPET</a:t>
            </a:r>
            <a:r>
              <a:rPr lang="sl-SI" sz="1600" dirty="0"/>
              <a:t>		</a:t>
            </a:r>
            <a:r>
              <a:rPr lang="sl-SI" sz="1600" b="1" dirty="0"/>
              <a:t>Z. Lenarčič </a:t>
            </a:r>
            <a:r>
              <a:rPr lang="sl-SI" sz="1600" dirty="0"/>
              <a:t>		ERC-2022-StG 	</a:t>
            </a:r>
            <a:r>
              <a:rPr lang="sl-SI" sz="1600" dirty="0" err="1"/>
              <a:t>DrumS</a:t>
            </a:r>
            <a:endParaRPr lang="sl-SI" sz="1600" dirty="0"/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dirty="0">
                <a:latin typeface="+mj-lt"/>
              </a:rPr>
              <a:t>L. Vidmar</a:t>
            </a:r>
            <a:r>
              <a:rPr lang="sl-SI" sz="1600" dirty="0"/>
              <a:t>		</a:t>
            </a:r>
            <a:r>
              <a:rPr lang="sl-SI" sz="1600" dirty="0">
                <a:effectLst/>
              </a:rPr>
              <a:t>ERC-2023-CoG</a:t>
            </a:r>
            <a:r>
              <a:rPr lang="sl-SI" sz="1600" dirty="0"/>
              <a:t>	</a:t>
            </a:r>
            <a:r>
              <a:rPr lang="sl-SI" sz="1600" dirty="0" err="1">
                <a:effectLst/>
              </a:rPr>
              <a:t>Boundary</a:t>
            </a:r>
            <a:r>
              <a:rPr lang="sl-SI" sz="1600" dirty="0"/>
              <a:t>		</a:t>
            </a:r>
            <a:r>
              <a:rPr lang="sl-SI" sz="1600" dirty="0">
                <a:latin typeface="+mj-lt"/>
              </a:rPr>
              <a:t>D. Mihailović </a:t>
            </a:r>
            <a:r>
              <a:rPr lang="sl-SI" sz="1600" dirty="0"/>
              <a:t>	ERC-2023-AdG 	HIMMS </a:t>
            </a:r>
          </a:p>
          <a:p>
            <a:pPr defTabSz="1374775">
              <a:lnSpc>
                <a:spcPts val="1800"/>
              </a:lnSpc>
              <a:spcAft>
                <a:spcPts val="600"/>
              </a:spcAft>
              <a:tabLst>
                <a:tab pos="0" algn="l"/>
                <a:tab pos="984250" algn="l"/>
                <a:tab pos="1973263" algn="l"/>
                <a:tab pos="4303713" algn="l"/>
              </a:tabLst>
            </a:pPr>
            <a:r>
              <a:rPr lang="sl-SI" sz="1600" dirty="0">
                <a:latin typeface="+mj-lt"/>
              </a:rPr>
              <a:t>Matjaž Humar	</a:t>
            </a:r>
            <a:r>
              <a:rPr lang="sl-SI" sz="1600" dirty="0"/>
              <a:t>ERC-2024-POC	</a:t>
            </a:r>
            <a:r>
              <a:rPr lang="sl-SI" sz="1600" dirty="0" err="1"/>
              <a:t>EdibleLasers</a:t>
            </a:r>
            <a:r>
              <a:rPr lang="sl-SI" sz="1600" dirty="0"/>
              <a:t>	</a:t>
            </a:r>
            <a:r>
              <a:rPr lang="sl-SI" sz="1600" dirty="0">
                <a:latin typeface="+mj-lt"/>
              </a:rPr>
              <a:t>Matjaž Humar	</a:t>
            </a:r>
            <a:r>
              <a:rPr lang="sl-SI" sz="1600" dirty="0"/>
              <a:t>ERC-2024-CoG	</a:t>
            </a:r>
            <a:r>
              <a:rPr lang="sl-SI" sz="1600" dirty="0" err="1"/>
              <a:t>SoftQuanta</a:t>
            </a:r>
            <a:r>
              <a:rPr lang="sl-SI" sz="1600" dirty="0"/>
              <a:t>	</a:t>
            </a:r>
            <a:r>
              <a:rPr lang="sl-SI" sz="1600" dirty="0" err="1">
                <a:latin typeface="+mj-lt"/>
              </a:rPr>
              <a:t>Andrii</a:t>
            </a:r>
            <a:r>
              <a:rPr lang="sl-SI" sz="1600" dirty="0">
                <a:latin typeface="+mj-lt"/>
              </a:rPr>
              <a:t> </a:t>
            </a:r>
            <a:r>
              <a:rPr lang="sl-SI" sz="1600" dirty="0" err="1">
                <a:latin typeface="+mj-lt"/>
              </a:rPr>
              <a:t>Tykhonov</a:t>
            </a:r>
            <a:r>
              <a:rPr lang="sl-SI" sz="1600" dirty="0">
                <a:latin typeface="+mj-lt"/>
              </a:rPr>
              <a:t> 	</a:t>
            </a:r>
            <a:r>
              <a:rPr lang="sl-SI" sz="1600" dirty="0"/>
              <a:t>ERC-2024-CoG 	</a:t>
            </a:r>
            <a:r>
              <a:rPr lang="sl-SI" sz="1600" dirty="0" err="1"/>
              <a:t>PeVGALAXY</a:t>
            </a:r>
            <a:endParaRPr lang="sl-SI" sz="16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A40B69F-649B-4F24-8333-A4C08C7AC240}"/>
              </a:ext>
            </a:extLst>
          </p:cNvPr>
          <p:cNvSpPr txBox="1"/>
          <p:nvPr/>
        </p:nvSpPr>
        <p:spPr>
          <a:xfrm>
            <a:off x="838199" y="2320458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2012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FED1094-89FD-41FE-A498-194BB8DDD79A}"/>
              </a:ext>
            </a:extLst>
          </p:cNvPr>
          <p:cNvSpPr txBox="1"/>
          <p:nvPr/>
        </p:nvSpPr>
        <p:spPr>
          <a:xfrm>
            <a:off x="838199" y="3054163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2019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9688691-D8BE-4DEB-A8EC-A7167C6586AF}"/>
              </a:ext>
            </a:extLst>
          </p:cNvPr>
          <p:cNvSpPr txBox="1"/>
          <p:nvPr/>
        </p:nvSpPr>
        <p:spPr>
          <a:xfrm>
            <a:off x="838199" y="2607977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2017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E71157D-6271-41CF-9400-6A2182298FC9}"/>
              </a:ext>
            </a:extLst>
          </p:cNvPr>
          <p:cNvSpPr txBox="1"/>
          <p:nvPr/>
        </p:nvSpPr>
        <p:spPr>
          <a:xfrm>
            <a:off x="838199" y="4600193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2023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A1ADE6A-A405-4D1B-A327-388469A95B66}"/>
              </a:ext>
            </a:extLst>
          </p:cNvPr>
          <p:cNvSpPr txBox="1"/>
          <p:nvPr/>
        </p:nvSpPr>
        <p:spPr>
          <a:xfrm>
            <a:off x="840524" y="5248827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2024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D2FEFC1-CD1F-4E23-A949-C539351076C7}"/>
              </a:ext>
            </a:extLst>
          </p:cNvPr>
          <p:cNvSpPr txBox="1"/>
          <p:nvPr/>
        </p:nvSpPr>
        <p:spPr>
          <a:xfrm>
            <a:off x="838199" y="3618142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2020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45887CB-58FC-464A-9070-231B36CF811F}"/>
              </a:ext>
            </a:extLst>
          </p:cNvPr>
          <p:cNvSpPr txBox="1"/>
          <p:nvPr/>
        </p:nvSpPr>
        <p:spPr>
          <a:xfrm>
            <a:off x="838199" y="4077643"/>
            <a:ext cx="1076318" cy="40011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defTabSz="1374775">
              <a:spcAft>
                <a:spcPts val="1200"/>
              </a:spcAft>
              <a:tabLst>
                <a:tab pos="984250" algn="l"/>
                <a:tab pos="2871788" algn="l"/>
                <a:tab pos="5024438" algn="l"/>
              </a:tabLst>
            </a:pPr>
            <a:r>
              <a:rPr lang="sl-SI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2022</a:t>
            </a:r>
            <a:endParaRPr lang="sl-SI" sz="20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0310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869F3D5-C539-4816-BF32-5E2E502A5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Raziskovalni programi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E732FD0-5242-403E-874E-D85EA2B20A34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2848400" cy="4353104"/>
          </a:xfrm>
        </p:spPr>
        <p:txBody>
          <a:bodyPr/>
          <a:lstStyle/>
          <a:p>
            <a:r>
              <a:rPr lang="sl-SI" dirty="0"/>
              <a:t>Število programov po področjih v letu 2024 </a:t>
            </a:r>
          </a:p>
          <a:p>
            <a:endParaRPr lang="sl-SI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08F4ADD8-6461-48F9-BAE2-FDEDA4067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leto 2024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3529B-892B-409B-A867-2EF8E5F2E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18</a:t>
            </a:fld>
            <a:endParaRPr lang="sl-SI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6AC734-BE82-4F47-8CAA-7CB88D6682D1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46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raziskovalnih programov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228630F-8801-4C3B-8E03-F4896403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42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60609" y="1583614"/>
            <a:ext cx="2399943" cy="518144"/>
          </a:xfrm>
          <a:prstGeom prst="rect">
            <a:avLst/>
          </a:prstGeom>
        </p:spPr>
      </p:pic>
      <p:sp>
        <p:nvSpPr>
          <p:cNvPr id="24" name="Content Placeholder 6">
            <a:extLst>
              <a:ext uri="{FF2B5EF4-FFF2-40B4-BE49-F238E27FC236}">
                <a16:creationId xmlns:a16="http://schemas.microsoft.com/office/drawing/2014/main" id="{579127E3-7E22-4442-94FA-8DEAAB953B14}"/>
              </a:ext>
            </a:extLst>
          </p:cNvPr>
          <p:cNvSpPr txBox="1">
            <a:spLocks/>
          </p:cNvSpPr>
          <p:nvPr/>
        </p:nvSpPr>
        <p:spPr>
          <a:xfrm>
            <a:off x="897939" y="2576769"/>
            <a:ext cx="248867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b="1" dirty="0"/>
              <a:t>Elektronika in informacijske tehnologije</a:t>
            </a:r>
            <a:endParaRPr lang="en-GB" dirty="0"/>
          </a:p>
        </p:txBody>
      </p:sp>
      <p:sp>
        <p:nvSpPr>
          <p:cNvPr id="25" name="Content Placeholder 6">
            <a:extLst>
              <a:ext uri="{FF2B5EF4-FFF2-40B4-BE49-F238E27FC236}">
                <a16:creationId xmlns:a16="http://schemas.microsoft.com/office/drawing/2014/main" id="{6E63F92E-6A5A-45FF-99F6-17D30848D9D3}"/>
              </a:ext>
            </a:extLst>
          </p:cNvPr>
          <p:cNvSpPr txBox="1">
            <a:spLocks/>
          </p:cNvSpPr>
          <p:nvPr/>
        </p:nvSpPr>
        <p:spPr>
          <a:xfrm>
            <a:off x="3632722" y="2576769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 err="1"/>
              <a:t>Fizika</a:t>
            </a:r>
            <a:r>
              <a:rPr lang="en-US" sz="1800" b="1" dirty="0"/>
              <a:t>, j</a:t>
            </a:r>
            <a:r>
              <a:rPr lang="sl-SI" sz="1800" b="1" dirty="0" err="1"/>
              <a:t>edrska</a:t>
            </a:r>
            <a:r>
              <a:rPr lang="sl-SI" sz="1800" b="1" dirty="0"/>
              <a:t> tehnika in energetika</a:t>
            </a: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26" name="Content Placeholder 6">
            <a:extLst>
              <a:ext uri="{FF2B5EF4-FFF2-40B4-BE49-F238E27FC236}">
                <a16:creationId xmlns:a16="http://schemas.microsoft.com/office/drawing/2014/main" id="{1E45E5AE-ADBA-4470-A4B0-A00E1C34E0A5}"/>
              </a:ext>
            </a:extLst>
          </p:cNvPr>
          <p:cNvSpPr txBox="1">
            <a:spLocks/>
          </p:cNvSpPr>
          <p:nvPr/>
        </p:nvSpPr>
        <p:spPr>
          <a:xfrm>
            <a:off x="6186335" y="2584468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sz="1800" b="1" dirty="0"/>
              <a:t>Kemija, biokemija, materiali in okolje</a:t>
            </a:r>
            <a:endParaRPr lang="en-GB" sz="18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4746C7B-DB98-4DE2-88F8-6827910CC32E}"/>
              </a:ext>
            </a:extLst>
          </p:cNvPr>
          <p:cNvSpPr/>
          <p:nvPr/>
        </p:nvSpPr>
        <p:spPr>
          <a:xfrm>
            <a:off x="935243" y="4952999"/>
            <a:ext cx="659876" cy="10564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CE574C-EC87-4BE8-A8CD-19BDD44122F1}"/>
              </a:ext>
            </a:extLst>
          </p:cNvPr>
          <p:cNvSpPr/>
          <p:nvPr/>
        </p:nvSpPr>
        <p:spPr>
          <a:xfrm>
            <a:off x="3632722" y="3429000"/>
            <a:ext cx="659876" cy="2580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873D133-577B-4923-B57E-89D51C29F20D}"/>
              </a:ext>
            </a:extLst>
          </p:cNvPr>
          <p:cNvSpPr/>
          <p:nvPr/>
        </p:nvSpPr>
        <p:spPr>
          <a:xfrm>
            <a:off x="6330201" y="4351096"/>
            <a:ext cx="659876" cy="16584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FA8D43-2052-4BAD-BD82-0C9861B3F1B6}"/>
              </a:ext>
            </a:extLst>
          </p:cNvPr>
          <p:cNvSpPr/>
          <p:nvPr/>
        </p:nvSpPr>
        <p:spPr>
          <a:xfrm>
            <a:off x="7081066" y="5252719"/>
            <a:ext cx="659876" cy="75677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67522861-F78D-4C2C-AB5E-A1B086B3760D}"/>
              </a:ext>
            </a:extLst>
          </p:cNvPr>
          <p:cNvSpPr/>
          <p:nvPr/>
        </p:nvSpPr>
        <p:spPr>
          <a:xfrm>
            <a:off x="4383587" y="5252720"/>
            <a:ext cx="659876" cy="75677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7232292-009C-4096-8E24-A7E9B7DC0B25}"/>
              </a:ext>
            </a:extLst>
          </p:cNvPr>
          <p:cNvSpPr/>
          <p:nvPr/>
        </p:nvSpPr>
        <p:spPr>
          <a:xfrm>
            <a:off x="1686108" y="5867400"/>
            <a:ext cx="659876" cy="142095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7" name="Content Placeholder 6">
            <a:extLst>
              <a:ext uri="{FF2B5EF4-FFF2-40B4-BE49-F238E27FC236}">
                <a16:creationId xmlns:a16="http://schemas.microsoft.com/office/drawing/2014/main" id="{F0317ADB-9D76-46D9-9D68-D6AE637B3EA5}"/>
              </a:ext>
            </a:extLst>
          </p:cNvPr>
          <p:cNvSpPr txBox="1">
            <a:spLocks/>
          </p:cNvSpPr>
          <p:nvPr/>
        </p:nvSpPr>
        <p:spPr>
          <a:xfrm>
            <a:off x="935242" y="5599935"/>
            <a:ext cx="659877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7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38" name="Content Placeholder 6">
            <a:extLst>
              <a:ext uri="{FF2B5EF4-FFF2-40B4-BE49-F238E27FC236}">
                <a16:creationId xmlns:a16="http://schemas.microsoft.com/office/drawing/2014/main" id="{08F74434-CFC3-49DE-A8F9-1CF728C49BD3}"/>
              </a:ext>
            </a:extLst>
          </p:cNvPr>
          <p:cNvSpPr txBox="1">
            <a:spLocks/>
          </p:cNvSpPr>
          <p:nvPr/>
        </p:nvSpPr>
        <p:spPr>
          <a:xfrm>
            <a:off x="1686108" y="5599935"/>
            <a:ext cx="659876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/>
              <a:t>1</a:t>
            </a:r>
            <a:endParaRPr lang="en-GB" dirty="0"/>
          </a:p>
        </p:txBody>
      </p:sp>
      <p:sp>
        <p:nvSpPr>
          <p:cNvPr id="39" name="Content Placeholder 6">
            <a:extLst>
              <a:ext uri="{FF2B5EF4-FFF2-40B4-BE49-F238E27FC236}">
                <a16:creationId xmlns:a16="http://schemas.microsoft.com/office/drawing/2014/main" id="{310A1C2C-00CD-4D4A-BDBD-3AD39519D30C}"/>
              </a:ext>
            </a:extLst>
          </p:cNvPr>
          <p:cNvSpPr txBox="1">
            <a:spLocks/>
          </p:cNvSpPr>
          <p:nvPr/>
        </p:nvSpPr>
        <p:spPr>
          <a:xfrm>
            <a:off x="3540422" y="5662103"/>
            <a:ext cx="844475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17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0" name="Content Placeholder 6">
            <a:extLst>
              <a:ext uri="{FF2B5EF4-FFF2-40B4-BE49-F238E27FC236}">
                <a16:creationId xmlns:a16="http://schemas.microsoft.com/office/drawing/2014/main" id="{956502A4-0021-4F41-A3CB-233FCA505EA1}"/>
              </a:ext>
            </a:extLst>
          </p:cNvPr>
          <p:cNvSpPr txBox="1">
            <a:spLocks/>
          </p:cNvSpPr>
          <p:nvPr/>
        </p:nvSpPr>
        <p:spPr>
          <a:xfrm>
            <a:off x="4383586" y="5662103"/>
            <a:ext cx="65260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1" name="Content Placeholder 6">
            <a:extLst>
              <a:ext uri="{FF2B5EF4-FFF2-40B4-BE49-F238E27FC236}">
                <a16:creationId xmlns:a16="http://schemas.microsoft.com/office/drawing/2014/main" id="{0FBA515B-8D75-4F86-A35D-C4EC59C3E6A4}"/>
              </a:ext>
            </a:extLst>
          </p:cNvPr>
          <p:cNvSpPr txBox="1">
            <a:spLocks/>
          </p:cNvSpPr>
          <p:nvPr/>
        </p:nvSpPr>
        <p:spPr>
          <a:xfrm>
            <a:off x="6337471" y="5662103"/>
            <a:ext cx="65260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2" name="Content Placeholder 6">
            <a:extLst>
              <a:ext uri="{FF2B5EF4-FFF2-40B4-BE49-F238E27FC236}">
                <a16:creationId xmlns:a16="http://schemas.microsoft.com/office/drawing/2014/main" id="{C456F139-0C7B-4E2E-BF75-EAEF43874FB1}"/>
              </a:ext>
            </a:extLst>
          </p:cNvPr>
          <p:cNvSpPr txBox="1">
            <a:spLocks/>
          </p:cNvSpPr>
          <p:nvPr/>
        </p:nvSpPr>
        <p:spPr>
          <a:xfrm>
            <a:off x="7081066" y="5662103"/>
            <a:ext cx="659877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5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91C6433-5257-462E-9296-1C625D89F74A}"/>
              </a:ext>
            </a:extLst>
          </p:cNvPr>
          <p:cNvSpPr/>
          <p:nvPr/>
        </p:nvSpPr>
        <p:spPr>
          <a:xfrm>
            <a:off x="9623304" y="3896927"/>
            <a:ext cx="1765176" cy="176517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1668913-794E-40E5-8447-AC648880FCE8}"/>
              </a:ext>
            </a:extLst>
          </p:cNvPr>
          <p:cNvSpPr/>
          <p:nvPr/>
        </p:nvSpPr>
        <p:spPr>
          <a:xfrm>
            <a:off x="9367121" y="3500289"/>
            <a:ext cx="988287" cy="988287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72CCAE9-930B-4C79-A59D-CC3D03A79DB6}"/>
              </a:ext>
            </a:extLst>
          </p:cNvPr>
          <p:cNvSpPr txBox="1"/>
          <p:nvPr/>
        </p:nvSpPr>
        <p:spPr>
          <a:xfrm>
            <a:off x="9793965" y="4573464"/>
            <a:ext cx="1347121" cy="6463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bg1"/>
                </a:solidFill>
              </a:rPr>
              <a:t>35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bg1"/>
                </a:solidFill>
              </a:rPr>
              <a:t>IJS nosilec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3B0829A4-57AE-41F9-A1C9-5E41E86BC772}"/>
              </a:ext>
            </a:extLst>
          </p:cNvPr>
          <p:cNvSpPr txBox="1"/>
          <p:nvPr/>
        </p:nvSpPr>
        <p:spPr>
          <a:xfrm>
            <a:off x="7424036" y="3506760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accent6"/>
                </a:solidFill>
              </a:rPr>
              <a:t>11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accent6"/>
                </a:solidFill>
              </a:rPr>
              <a:t>IJS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accent6"/>
                </a:solidFill>
              </a:rPr>
              <a:t>sodeluje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2B315517-81D7-4171-B25B-F21A57966C40}"/>
              </a:ext>
            </a:extLst>
          </p:cNvPr>
          <p:cNvCxnSpPr>
            <a:cxnSpLocks/>
          </p:cNvCxnSpPr>
          <p:nvPr/>
        </p:nvCxnSpPr>
        <p:spPr>
          <a:xfrm flipH="1">
            <a:off x="8926317" y="3793341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99776161-3DD0-4832-9A10-DFCF3584DEFE}"/>
              </a:ext>
            </a:extLst>
          </p:cNvPr>
          <p:cNvCxnSpPr>
            <a:cxnSpLocks/>
          </p:cNvCxnSpPr>
          <p:nvPr/>
        </p:nvCxnSpPr>
        <p:spPr>
          <a:xfrm>
            <a:off x="8926317" y="3510052"/>
            <a:ext cx="0" cy="10020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08101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BF73E-4FC8-4380-BFFC-7635D430E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Prihodki iz naslova programov</a:t>
            </a:r>
            <a:br>
              <a:rPr lang="sl-SI" dirty="0"/>
            </a:b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F1A72E-BFAD-4654-9CBB-78D4A533ABA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3147013" cy="4353104"/>
          </a:xfrm>
        </p:spPr>
        <p:txBody>
          <a:bodyPr/>
          <a:lstStyle/>
          <a:p>
            <a:r>
              <a:rPr lang="sl-SI" dirty="0"/>
              <a:t>Prihodki iz naslova programov po področjih v letu 2024 </a:t>
            </a:r>
          </a:p>
          <a:p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917FC3-D5BD-440E-AC7D-D8536725D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leto 2024</a:t>
            </a:r>
            <a:endParaRPr lang="sl-SI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CECC6-F28D-48EA-AC7A-348EC6E64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19</a:t>
            </a:fld>
            <a:endParaRPr lang="sl-SI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2F5EEE7-365E-4F64-AB1B-444D8964EA1D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21,256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mio. €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5" name="Graphic 54">
            <a:extLst>
              <a:ext uri="{FF2B5EF4-FFF2-40B4-BE49-F238E27FC236}">
                <a16:creationId xmlns:a16="http://schemas.microsoft.com/office/drawing/2014/main" id="{B7809210-6807-4BD9-9207-143D8147B012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42000"/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60609" y="1583614"/>
            <a:ext cx="2399943" cy="518144"/>
          </a:xfrm>
          <a:prstGeom prst="rect">
            <a:avLst/>
          </a:prstGeom>
        </p:spPr>
      </p:pic>
      <p:sp>
        <p:nvSpPr>
          <p:cNvPr id="56" name="Content Placeholder 6">
            <a:extLst>
              <a:ext uri="{FF2B5EF4-FFF2-40B4-BE49-F238E27FC236}">
                <a16:creationId xmlns:a16="http://schemas.microsoft.com/office/drawing/2014/main" id="{4A107D9E-60BF-46E8-AF7D-079E43D6281A}"/>
              </a:ext>
            </a:extLst>
          </p:cNvPr>
          <p:cNvSpPr txBox="1">
            <a:spLocks/>
          </p:cNvSpPr>
          <p:nvPr/>
        </p:nvSpPr>
        <p:spPr>
          <a:xfrm>
            <a:off x="897939" y="2576769"/>
            <a:ext cx="2488676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b="1" dirty="0"/>
              <a:t>Elektronika in informacijske tehnologije</a:t>
            </a:r>
            <a:endParaRPr lang="en-GB" dirty="0"/>
          </a:p>
        </p:txBody>
      </p:sp>
      <p:sp>
        <p:nvSpPr>
          <p:cNvPr id="57" name="Content Placeholder 6">
            <a:extLst>
              <a:ext uri="{FF2B5EF4-FFF2-40B4-BE49-F238E27FC236}">
                <a16:creationId xmlns:a16="http://schemas.microsoft.com/office/drawing/2014/main" id="{FAA93AAB-1ED0-49F3-B0C1-7FADFE859F6E}"/>
              </a:ext>
            </a:extLst>
          </p:cNvPr>
          <p:cNvSpPr txBox="1">
            <a:spLocks/>
          </p:cNvSpPr>
          <p:nvPr/>
        </p:nvSpPr>
        <p:spPr>
          <a:xfrm>
            <a:off x="3632722" y="2576769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b="1" dirty="0" err="1"/>
              <a:t>Fizika</a:t>
            </a:r>
            <a:r>
              <a:rPr lang="en-US" sz="1800" b="1" dirty="0"/>
              <a:t>, j</a:t>
            </a:r>
            <a:r>
              <a:rPr lang="sl-SI" sz="1800" b="1" dirty="0" err="1"/>
              <a:t>edrska</a:t>
            </a:r>
            <a:r>
              <a:rPr lang="sl-SI" sz="1800" b="1" dirty="0"/>
              <a:t> tehnika in energetika</a:t>
            </a: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58" name="Content Placeholder 6">
            <a:extLst>
              <a:ext uri="{FF2B5EF4-FFF2-40B4-BE49-F238E27FC236}">
                <a16:creationId xmlns:a16="http://schemas.microsoft.com/office/drawing/2014/main" id="{B0B6C078-A5BE-4958-A454-BFB090F30D55}"/>
              </a:ext>
            </a:extLst>
          </p:cNvPr>
          <p:cNvSpPr txBox="1">
            <a:spLocks/>
          </p:cNvSpPr>
          <p:nvPr/>
        </p:nvSpPr>
        <p:spPr>
          <a:xfrm>
            <a:off x="6186335" y="2584468"/>
            <a:ext cx="2131470" cy="11327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i-FI" sz="1800" b="1" dirty="0"/>
              <a:t>Kemija, biokemija, materiali in okolje</a:t>
            </a:r>
            <a:endParaRPr lang="en-GB" sz="1800" dirty="0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A9D50A3-729F-4F45-8751-E42D3D27ADCB}"/>
              </a:ext>
            </a:extLst>
          </p:cNvPr>
          <p:cNvSpPr/>
          <p:nvPr/>
        </p:nvSpPr>
        <p:spPr>
          <a:xfrm>
            <a:off x="935243" y="4925421"/>
            <a:ext cx="659876" cy="108407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91D1BD40-B195-47C5-828B-5A4B8480243D}"/>
              </a:ext>
            </a:extLst>
          </p:cNvPr>
          <p:cNvSpPr/>
          <p:nvPr/>
        </p:nvSpPr>
        <p:spPr>
          <a:xfrm>
            <a:off x="3632722" y="3429000"/>
            <a:ext cx="659876" cy="258049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30B3EB25-707A-42F7-AADA-9599DCA44D6F}"/>
              </a:ext>
            </a:extLst>
          </p:cNvPr>
          <p:cNvSpPr/>
          <p:nvPr/>
        </p:nvSpPr>
        <p:spPr>
          <a:xfrm>
            <a:off x="6330201" y="3854004"/>
            <a:ext cx="659876" cy="21554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>
              <a:solidFill>
                <a:schemeClr val="accent1"/>
              </a:solidFill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3D4AD986-C3BA-4B70-B3ED-9B6A34BDF541}"/>
              </a:ext>
            </a:extLst>
          </p:cNvPr>
          <p:cNvSpPr/>
          <p:nvPr/>
        </p:nvSpPr>
        <p:spPr>
          <a:xfrm>
            <a:off x="7081066" y="5777785"/>
            <a:ext cx="659876" cy="231709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B88E876A-6760-4AA7-9659-2A8CE28F0B8D}"/>
              </a:ext>
            </a:extLst>
          </p:cNvPr>
          <p:cNvSpPr/>
          <p:nvPr/>
        </p:nvSpPr>
        <p:spPr>
          <a:xfrm>
            <a:off x="4383587" y="5903808"/>
            <a:ext cx="659876" cy="105687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C00FF25-3F54-4B10-90D7-BDE8506B785C}"/>
              </a:ext>
            </a:extLst>
          </p:cNvPr>
          <p:cNvSpPr/>
          <p:nvPr/>
        </p:nvSpPr>
        <p:spPr>
          <a:xfrm>
            <a:off x="1686108" y="5917001"/>
            <a:ext cx="659876" cy="92494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5" name="Content Placeholder 6">
            <a:extLst>
              <a:ext uri="{FF2B5EF4-FFF2-40B4-BE49-F238E27FC236}">
                <a16:creationId xmlns:a16="http://schemas.microsoft.com/office/drawing/2014/main" id="{9CDB6939-D462-433C-86DD-13B3BC64F3A9}"/>
              </a:ext>
            </a:extLst>
          </p:cNvPr>
          <p:cNvSpPr txBox="1">
            <a:spLocks/>
          </p:cNvSpPr>
          <p:nvPr/>
        </p:nvSpPr>
        <p:spPr>
          <a:xfrm>
            <a:off x="941647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3,411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5F5F623A-2638-40BC-9954-89C64BB7A0C8}"/>
              </a:ext>
            </a:extLst>
          </p:cNvPr>
          <p:cNvSpPr/>
          <p:nvPr/>
        </p:nvSpPr>
        <p:spPr>
          <a:xfrm>
            <a:off x="9401714" y="3653436"/>
            <a:ext cx="2131622" cy="213162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7926B271-8BD9-4205-B322-8C5CC85BAF59}"/>
              </a:ext>
            </a:extLst>
          </p:cNvPr>
          <p:cNvSpPr/>
          <p:nvPr/>
        </p:nvSpPr>
        <p:spPr>
          <a:xfrm>
            <a:off x="9575183" y="3534533"/>
            <a:ext cx="587099" cy="587099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A4B08238-3BEC-4C09-BC58-24B8710003F8}"/>
              </a:ext>
            </a:extLst>
          </p:cNvPr>
          <p:cNvSpPr txBox="1"/>
          <p:nvPr/>
        </p:nvSpPr>
        <p:spPr>
          <a:xfrm>
            <a:off x="9793965" y="4573464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bg1"/>
                </a:solidFill>
              </a:rPr>
              <a:t>19,391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m</a:t>
            </a:r>
            <a:r>
              <a:rPr lang="sl-SI" sz="1800" dirty="0">
                <a:solidFill>
                  <a:schemeClr val="bg1"/>
                </a:solidFill>
              </a:rPr>
              <a:t>io. €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bg1"/>
                </a:solidFill>
              </a:rPr>
              <a:t>IJS nosilec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786B8443-B321-4813-8DDC-08D5484BC1B6}"/>
              </a:ext>
            </a:extLst>
          </p:cNvPr>
          <p:cNvSpPr txBox="1"/>
          <p:nvPr/>
        </p:nvSpPr>
        <p:spPr>
          <a:xfrm>
            <a:off x="7424036" y="3506760"/>
            <a:ext cx="1347121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algn="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2400" b="1" dirty="0">
                <a:solidFill>
                  <a:schemeClr val="accent6"/>
                </a:solidFill>
              </a:rPr>
              <a:t>1,865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accent6"/>
                </a:solidFill>
              </a:rPr>
              <a:t>m</a:t>
            </a:r>
            <a:r>
              <a:rPr lang="sl-SI" sz="1800" dirty="0">
                <a:solidFill>
                  <a:schemeClr val="accent6"/>
                </a:solidFill>
              </a:rPr>
              <a:t>io. €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1800" dirty="0">
                <a:solidFill>
                  <a:schemeClr val="accent6"/>
                </a:solidFill>
              </a:rPr>
              <a:t>IJS sodeluje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1B9244A5-7FC7-4D0E-B147-BB3F6339E662}"/>
              </a:ext>
            </a:extLst>
          </p:cNvPr>
          <p:cNvCxnSpPr>
            <a:cxnSpLocks/>
          </p:cNvCxnSpPr>
          <p:nvPr/>
        </p:nvCxnSpPr>
        <p:spPr>
          <a:xfrm flipH="1">
            <a:off x="8926317" y="3793341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469484B2-B597-4369-BA73-ADB5D6E4D409}"/>
              </a:ext>
            </a:extLst>
          </p:cNvPr>
          <p:cNvCxnSpPr>
            <a:cxnSpLocks/>
          </p:cNvCxnSpPr>
          <p:nvPr/>
        </p:nvCxnSpPr>
        <p:spPr>
          <a:xfrm>
            <a:off x="8926317" y="3510052"/>
            <a:ext cx="0" cy="1002051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Content Placeholder 6">
            <a:extLst>
              <a:ext uri="{FF2B5EF4-FFF2-40B4-BE49-F238E27FC236}">
                <a16:creationId xmlns:a16="http://schemas.microsoft.com/office/drawing/2014/main" id="{5200B8C3-7564-4E92-9EA0-932393D25332}"/>
              </a:ext>
            </a:extLst>
          </p:cNvPr>
          <p:cNvSpPr txBox="1">
            <a:spLocks/>
          </p:cNvSpPr>
          <p:nvPr/>
        </p:nvSpPr>
        <p:spPr>
          <a:xfrm>
            <a:off x="1691704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0,434</a:t>
            </a:r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75" name="Content Placeholder 6">
            <a:extLst>
              <a:ext uri="{FF2B5EF4-FFF2-40B4-BE49-F238E27FC236}">
                <a16:creationId xmlns:a16="http://schemas.microsoft.com/office/drawing/2014/main" id="{F1E902FD-2DC4-4ACC-AA88-5F6E33B4FC41}"/>
              </a:ext>
            </a:extLst>
          </p:cNvPr>
          <p:cNvSpPr txBox="1">
            <a:spLocks/>
          </p:cNvSpPr>
          <p:nvPr/>
        </p:nvSpPr>
        <p:spPr>
          <a:xfrm>
            <a:off x="3640207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8,921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6" name="Content Placeholder 6">
            <a:extLst>
              <a:ext uri="{FF2B5EF4-FFF2-40B4-BE49-F238E27FC236}">
                <a16:creationId xmlns:a16="http://schemas.microsoft.com/office/drawing/2014/main" id="{4C450E6D-251F-4F73-9496-DDD2C7CFA4EF}"/>
              </a:ext>
            </a:extLst>
          </p:cNvPr>
          <p:cNvSpPr txBox="1">
            <a:spLocks/>
          </p:cNvSpPr>
          <p:nvPr/>
        </p:nvSpPr>
        <p:spPr>
          <a:xfrm>
            <a:off x="4390264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0,572</a:t>
            </a:r>
            <a:endParaRPr lang="en-GB" dirty="0">
              <a:solidFill>
                <a:schemeClr val="accent6"/>
              </a:solidFill>
            </a:endParaRPr>
          </a:p>
        </p:txBody>
      </p:sp>
      <p:sp>
        <p:nvSpPr>
          <p:cNvPr id="77" name="Content Placeholder 6">
            <a:extLst>
              <a:ext uri="{FF2B5EF4-FFF2-40B4-BE49-F238E27FC236}">
                <a16:creationId xmlns:a16="http://schemas.microsoft.com/office/drawing/2014/main" id="{F8A986CE-9504-4348-804D-3926B3FED793}"/>
              </a:ext>
            </a:extLst>
          </p:cNvPr>
          <p:cNvSpPr txBox="1">
            <a:spLocks/>
          </p:cNvSpPr>
          <p:nvPr/>
        </p:nvSpPr>
        <p:spPr>
          <a:xfrm>
            <a:off x="6337413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bg1"/>
                </a:solidFill>
                <a:effectLst/>
              </a:rPr>
              <a:t>7,059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78" name="Content Placeholder 6">
            <a:extLst>
              <a:ext uri="{FF2B5EF4-FFF2-40B4-BE49-F238E27FC236}">
                <a16:creationId xmlns:a16="http://schemas.microsoft.com/office/drawing/2014/main" id="{BEB0E5FF-43D4-4766-B71B-9687D696AABB}"/>
              </a:ext>
            </a:extLst>
          </p:cNvPr>
          <p:cNvSpPr txBox="1">
            <a:spLocks/>
          </p:cNvSpPr>
          <p:nvPr/>
        </p:nvSpPr>
        <p:spPr>
          <a:xfrm>
            <a:off x="7087470" y="5455059"/>
            <a:ext cx="653472" cy="30387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sl-SI" sz="1800" b="0" i="0" u="none" strike="noStrike" dirty="0">
                <a:solidFill>
                  <a:schemeClr val="accent6"/>
                </a:solidFill>
                <a:effectLst/>
              </a:rPr>
              <a:t>0,859</a:t>
            </a:r>
            <a:endParaRPr lang="en-GB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716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BD2837-388A-4EAF-AAA2-BEB90C05CFA1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38200" y="1565686"/>
            <a:ext cx="5907741" cy="4353104"/>
          </a:xfrm>
        </p:spPr>
        <p:txBody>
          <a:bodyPr/>
          <a:lstStyle/>
          <a:p>
            <a:r>
              <a:rPr lang="sl-SI" sz="1800" b="0" i="0" u="none" strike="noStrike" baseline="0" dirty="0"/>
              <a:t>Število mladih raziskovalk in raziskovalcev, sprejetih v ARIS financiranje v obdobju 2000</a:t>
            </a:r>
            <a:r>
              <a:rPr lang="sl-SI" sz="1800" b="0" i="0" u="none" strike="noStrike" baseline="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</a:t>
            </a:r>
            <a:r>
              <a:rPr lang="sl-SI" sz="1800" b="0" i="0" u="none" strike="noStrike" baseline="0" dirty="0"/>
              <a:t>2024, po letih</a:t>
            </a:r>
            <a:endParaRPr lang="sl-SI" dirty="0"/>
          </a:p>
          <a:p>
            <a:endParaRPr lang="sl-SI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5B2B166D-7B08-483A-BEF3-A1578B3EFA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Mlade raziskovalke in raziskovalci</a:t>
            </a:r>
            <a:br>
              <a:rPr lang="sl-SI" dirty="0"/>
            </a:br>
            <a:endParaRPr lang="sl-SI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AADB2D-5D53-4188-BF8E-864BE7B89C07}"/>
              </a:ext>
            </a:extLst>
          </p:cNvPr>
          <p:cNvSpPr/>
          <p:nvPr/>
        </p:nvSpPr>
        <p:spPr>
          <a:xfrm>
            <a:off x="8926317" y="1261628"/>
            <a:ext cx="3333078" cy="18126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37D5D50-FDA8-4A32-B8E1-961CCA787526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6D551C0F-EFBB-4147-85CF-7AAA8D1D4656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F2CB62A-297F-493B-9E92-0CB3474DFCFF}"/>
              </a:ext>
            </a:extLst>
          </p:cNvPr>
          <p:cNvSpPr/>
          <p:nvPr/>
        </p:nvSpPr>
        <p:spPr>
          <a:xfrm>
            <a:off x="9072960" y="1398519"/>
            <a:ext cx="2789133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835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mladih raziskovalk in raziskovalcev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31941E0-6378-4562-B557-E12A5ECDC851}"/>
              </a:ext>
            </a:extLst>
          </p:cNvPr>
          <p:cNvSpPr txBox="1"/>
          <p:nvPr/>
        </p:nvSpPr>
        <p:spPr>
          <a:xfrm>
            <a:off x="23077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A02560-8969-4BDF-B8A9-407692D194E1}"/>
              </a:ext>
            </a:extLst>
          </p:cNvPr>
          <p:cNvSpPr txBox="1"/>
          <p:nvPr/>
        </p:nvSpPr>
        <p:spPr>
          <a:xfrm>
            <a:off x="382471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CF5CD24-0592-43E0-88FA-85C31D4B1F7F}"/>
              </a:ext>
            </a:extLst>
          </p:cNvPr>
          <p:cNvSpPr txBox="1"/>
          <p:nvPr/>
        </p:nvSpPr>
        <p:spPr>
          <a:xfrm>
            <a:off x="534173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36CCCBD-3B2E-4B73-AEEB-AE5243C3AD90}"/>
              </a:ext>
            </a:extLst>
          </p:cNvPr>
          <p:cNvSpPr txBox="1"/>
          <p:nvPr/>
        </p:nvSpPr>
        <p:spPr>
          <a:xfrm>
            <a:off x="6858744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77E8AD-174F-42D1-9D54-0FACD4EE3682}"/>
              </a:ext>
            </a:extLst>
          </p:cNvPr>
          <p:cNvSpPr txBox="1"/>
          <p:nvPr/>
        </p:nvSpPr>
        <p:spPr>
          <a:xfrm>
            <a:off x="699661" y="2428185"/>
            <a:ext cx="422565" cy="3718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40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30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F0637D2E-9418-430D-ACF6-D81DF484F0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22116" y="2569070"/>
            <a:ext cx="7306900" cy="34414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631C56-720B-410E-BF3A-6D9F7AB26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20</a:t>
            </a:fld>
            <a:endParaRPr lang="sl-SI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204AFB0-D48F-4D7F-A06A-43A0BEAF4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obdobje 2000–2024 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8624513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502AE-CF61-4B25-AE64-27EFE34EB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Doktorska dela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F2A16BA-D150-4407-B4B2-ED9A719EFDC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sl-SI" dirty="0"/>
              <a:t>Š</a:t>
            </a:r>
            <a:r>
              <a:rPr lang="sl-SI" sz="1800" b="0" i="0" u="none" strike="noStrike" baseline="0" dirty="0"/>
              <a:t>tevilo doktoratov, kjer so bili mentorji z IJS </a:t>
            </a:r>
            <a:endParaRPr lang="sl-SI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FD679E85-7122-46E4-8F80-D542B74AD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obdobje 2000–2024. Podatki so št. doktoratov pri čemer so bili mentorji zaposleni na IJS.</a:t>
            </a:r>
            <a:endParaRPr lang="sl-SI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F4636-8C3D-4040-8757-88472BEBBD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21</a:t>
            </a:fld>
            <a:endParaRPr lang="sl-SI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551C0F-EFBB-4147-85CF-7AAA8D1D4656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31941E0-6378-4562-B557-E12A5ECDC851}"/>
              </a:ext>
            </a:extLst>
          </p:cNvPr>
          <p:cNvSpPr txBox="1"/>
          <p:nvPr/>
        </p:nvSpPr>
        <p:spPr>
          <a:xfrm>
            <a:off x="23077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A02560-8969-4BDF-B8A9-407692D194E1}"/>
              </a:ext>
            </a:extLst>
          </p:cNvPr>
          <p:cNvSpPr txBox="1"/>
          <p:nvPr/>
        </p:nvSpPr>
        <p:spPr>
          <a:xfrm>
            <a:off x="382471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CF5CD24-0592-43E0-88FA-85C31D4B1F7F}"/>
              </a:ext>
            </a:extLst>
          </p:cNvPr>
          <p:cNvSpPr txBox="1"/>
          <p:nvPr/>
        </p:nvSpPr>
        <p:spPr>
          <a:xfrm>
            <a:off x="534173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36CCCBD-3B2E-4B73-AEEB-AE5243C3AD90}"/>
              </a:ext>
            </a:extLst>
          </p:cNvPr>
          <p:cNvSpPr txBox="1"/>
          <p:nvPr/>
        </p:nvSpPr>
        <p:spPr>
          <a:xfrm>
            <a:off x="6858745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9D0CB73-F4AA-4A55-8F88-0540BE11956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903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doktorskih del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C7C6014-7951-4EDB-B1E6-DDB23800258E}"/>
              </a:ext>
            </a:extLst>
          </p:cNvPr>
          <p:cNvSpPr txBox="1"/>
          <p:nvPr/>
        </p:nvSpPr>
        <p:spPr>
          <a:xfrm>
            <a:off x="699661" y="2128205"/>
            <a:ext cx="422565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60</a:t>
            </a:r>
          </a:p>
          <a:p>
            <a:pPr algn="r">
              <a:lnSpc>
                <a:spcPts val="2600"/>
              </a:lnSpc>
            </a:pPr>
            <a:endParaRPr lang="sl-SI" sz="1100" baseline="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40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30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2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A09EAEDB-C19A-4ACC-A422-C73C9F742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5104" y="2562650"/>
            <a:ext cx="6682450" cy="2051791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48A5907B-8F95-4CCD-9A2C-E3CC9EEE1310}"/>
              </a:ext>
            </a:extLst>
          </p:cNvPr>
          <p:cNvSpPr txBox="1"/>
          <p:nvPr/>
        </p:nvSpPr>
        <p:spPr>
          <a:xfrm>
            <a:off x="8303774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B28B47D-102C-424D-9BD9-9E2677170F05}"/>
              </a:ext>
            </a:extLst>
          </p:cNvPr>
          <p:cNvGrpSpPr/>
          <p:nvPr/>
        </p:nvGrpSpPr>
        <p:grpSpPr>
          <a:xfrm>
            <a:off x="1211032" y="2329165"/>
            <a:ext cx="7464626" cy="3320516"/>
            <a:chOff x="1211032" y="2329165"/>
            <a:chExt cx="7302500" cy="3320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5CAC2867-0707-417F-9A36-9C394E14EEBD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660403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48A3CE6-5C44-43E3-A736-5D4697611720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99254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B27215E-5C46-472F-A9D3-89AB57EA5296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324687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26539EA-10B3-40B2-95DB-6084F063FD83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656829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42DAA9E0-5B8B-4365-9EC9-C32346D1B4A6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3988971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43AE7450-5B81-4735-8841-0065C1569DF4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321113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F5BB7290-E2B5-47B0-B60E-CAB74EB5B76E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65325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9682C3E-6807-4C3B-8EFF-0A132CEEE875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4985397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A73A625-98A5-4466-B7E1-EABC5A91FA94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5317539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DA019091-4B75-4922-B3F8-AD48BB18B2E7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5649681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C6BE13E-CE3D-4248-A57C-B719C4B3273B}"/>
                </a:ext>
              </a:extLst>
            </p:cNvPr>
            <p:cNvCxnSpPr>
              <a:cxnSpLocks/>
            </p:cNvCxnSpPr>
            <p:nvPr/>
          </p:nvCxnSpPr>
          <p:spPr>
            <a:xfrm>
              <a:off x="1211032" y="2329165"/>
              <a:ext cx="7302500" cy="0"/>
            </a:xfrm>
            <a:prstGeom prst="line">
              <a:avLst/>
            </a:prstGeom>
            <a:ln w="3175">
              <a:solidFill>
                <a:schemeClr val="accent3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pic>
        <p:nvPicPr>
          <p:cNvPr id="41" name="Graphic 40">
            <a:extLst>
              <a:ext uri="{FF2B5EF4-FFF2-40B4-BE49-F238E27FC236}">
                <a16:creationId xmlns:a16="http://schemas.microsoft.com/office/drawing/2014/main" id="{2F166312-6CAC-4D1D-82B4-9B7269A9C15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25669" y="2296537"/>
            <a:ext cx="550389" cy="1418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792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4B160-7533-403C-AFA0-3E09DC934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Nagrade</a:t>
            </a:r>
            <a:br>
              <a:rPr lang="sl-SI" dirty="0"/>
            </a:b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97FC7-221E-40A7-8B18-34FA71A6C1F7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sl-SI" sz="1800" b="0" i="0" u="none" strike="noStrike" baseline="0" dirty="0"/>
              <a:t>Število Zoisovih, Puhovih nagrad in ambasadorjev znanosti</a:t>
            </a:r>
            <a:endParaRPr lang="sl-SI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FF95D8-BB6B-411F-BECA-4CF774620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Podatki so za obdobje 2000–2024.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96CDDF0-02CB-4834-BE2B-8EB319AD9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22</a:t>
            </a:fld>
            <a:endParaRPr lang="sl-SI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578DF43-E1DA-4025-97E7-FBAC29F82418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F2CB62A-297F-493B-9E92-0CB3474DFCF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124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nagrad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92A45C-B37F-420F-AFDF-015D67F4A207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alphaModFix amt="2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1167" y="3061315"/>
            <a:ext cx="2820796" cy="2780288"/>
          </a:xfrm>
          <a:prstGeom prst="rect">
            <a:avLst/>
          </a:prstGeom>
        </p:spPr>
      </p:pic>
      <p:sp>
        <p:nvSpPr>
          <p:cNvPr id="24" name="Oval 23">
            <a:extLst>
              <a:ext uri="{FF2B5EF4-FFF2-40B4-BE49-F238E27FC236}">
                <a16:creationId xmlns:a16="http://schemas.microsoft.com/office/drawing/2014/main" id="{17854429-A8D9-44DD-82B1-3E61C4C0D9AC}"/>
              </a:ext>
            </a:extLst>
          </p:cNvPr>
          <p:cNvSpPr/>
          <p:nvPr/>
        </p:nvSpPr>
        <p:spPr>
          <a:xfrm>
            <a:off x="813990" y="3204018"/>
            <a:ext cx="1746096" cy="1746096"/>
          </a:xfrm>
          <a:prstGeom prst="ellipse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E65EC07-B455-4130-8FC5-FD732F22FD11}"/>
              </a:ext>
            </a:extLst>
          </p:cNvPr>
          <p:cNvSpPr txBox="1"/>
          <p:nvPr/>
        </p:nvSpPr>
        <p:spPr>
          <a:xfrm>
            <a:off x="1127612" y="3520638"/>
            <a:ext cx="1277028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bg1"/>
                </a:solidFill>
              </a:rPr>
              <a:t>38</a:t>
            </a:r>
          </a:p>
          <a:p>
            <a:pPr>
              <a:defRPr/>
            </a:pPr>
            <a:r>
              <a:rPr lang="sl-SI" dirty="0">
                <a:solidFill>
                  <a:schemeClr val="bg1"/>
                </a:solidFill>
              </a:rPr>
              <a:t>Zoisovih nagrad</a:t>
            </a: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47868A8A-98B3-4B39-B237-2C1D2DFDA1C0}"/>
              </a:ext>
            </a:extLst>
          </p:cNvPr>
          <p:cNvSpPr/>
          <p:nvPr/>
        </p:nvSpPr>
        <p:spPr>
          <a:xfrm>
            <a:off x="2055584" y="2194153"/>
            <a:ext cx="1746096" cy="1746096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8DF27DC-5B0A-4499-B1DF-6FE7B687BF7A}"/>
              </a:ext>
            </a:extLst>
          </p:cNvPr>
          <p:cNvSpPr txBox="1"/>
          <p:nvPr/>
        </p:nvSpPr>
        <p:spPr>
          <a:xfrm>
            <a:off x="2347081" y="2522218"/>
            <a:ext cx="1761554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49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Zoisovih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priznanj</a:t>
            </a: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F50B317-EBB2-4183-8853-D0DA1A2E3746}"/>
              </a:ext>
            </a:extLst>
          </p:cNvPr>
          <p:cNvSpPr/>
          <p:nvPr/>
        </p:nvSpPr>
        <p:spPr>
          <a:xfrm>
            <a:off x="3522325" y="3865424"/>
            <a:ext cx="1746096" cy="174609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1A74FB6-4782-4CE5-A461-5A959E82CEA6}"/>
              </a:ext>
            </a:extLst>
          </p:cNvPr>
          <p:cNvSpPr txBox="1"/>
          <p:nvPr/>
        </p:nvSpPr>
        <p:spPr>
          <a:xfrm>
            <a:off x="3831352" y="4215252"/>
            <a:ext cx="2153650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5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Puhovih 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nagrad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AABE0D2D-6129-401B-91B1-9CC167AE4947}"/>
              </a:ext>
            </a:extLst>
          </p:cNvPr>
          <p:cNvSpPr/>
          <p:nvPr/>
        </p:nvSpPr>
        <p:spPr>
          <a:xfrm>
            <a:off x="6820076" y="2318765"/>
            <a:ext cx="1746096" cy="1746096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D7B15AF1-539C-4EC8-9A2E-7C7ADFD54BF8}"/>
              </a:ext>
            </a:extLst>
          </p:cNvPr>
          <p:cNvSpPr txBox="1"/>
          <p:nvPr/>
        </p:nvSpPr>
        <p:spPr>
          <a:xfrm>
            <a:off x="7096700" y="2632646"/>
            <a:ext cx="1277028" cy="1046440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bg1"/>
                </a:solidFill>
              </a:rPr>
              <a:t>5</a:t>
            </a:r>
          </a:p>
          <a:p>
            <a:pPr>
              <a:defRPr/>
            </a:pPr>
            <a:r>
              <a:rPr lang="sl-SI" dirty="0">
                <a:solidFill>
                  <a:schemeClr val="bg1"/>
                </a:solidFill>
              </a:rPr>
              <a:t>ambasadorji znanosti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4DDC1CA6-0750-4CE4-9766-5D33DCA7CB8A}"/>
              </a:ext>
            </a:extLst>
          </p:cNvPr>
          <p:cNvSpPr/>
          <p:nvPr/>
        </p:nvSpPr>
        <p:spPr>
          <a:xfrm>
            <a:off x="5034111" y="3485402"/>
            <a:ext cx="1746096" cy="1746096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773E148-ECA2-4EC6-9C00-A1E048C0A951}"/>
              </a:ext>
            </a:extLst>
          </p:cNvPr>
          <p:cNvSpPr txBox="1"/>
          <p:nvPr/>
        </p:nvSpPr>
        <p:spPr>
          <a:xfrm>
            <a:off x="5332335" y="3786317"/>
            <a:ext cx="1761554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27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Puhovih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priznanj</a:t>
            </a:r>
          </a:p>
        </p:txBody>
      </p:sp>
    </p:spTree>
    <p:extLst>
      <p:ext uri="{BB962C8B-B14F-4D97-AF65-F5344CB8AC3E}">
        <p14:creationId xmlns:p14="http://schemas.microsoft.com/office/powerpoint/2010/main" val="16096996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3DA277-638F-434B-8C4E-18AC5727A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Izumi</a:t>
            </a:r>
            <a:br>
              <a:rPr lang="sl-SI" dirty="0"/>
            </a:br>
            <a:endParaRPr lang="sl-S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EAA70C-314F-420D-9560-1D47B6BACE7C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sl-SI" sz="1800" b="0" i="0" u="none" strike="noStrike" baseline="0" dirty="0"/>
              <a:t>Število prevzetih izumov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F4F8D3-0FA5-40C3-9B30-2EE0F3349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23</a:t>
            </a:fld>
            <a:endParaRPr lang="sl-SI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578DF43-E1DA-4025-97E7-FBAC29F82418}"/>
              </a:ext>
            </a:extLst>
          </p:cNvPr>
          <p:cNvSpPr/>
          <p:nvPr/>
        </p:nvSpPr>
        <p:spPr>
          <a:xfrm>
            <a:off x="8926317" y="1261628"/>
            <a:ext cx="3333078" cy="1551497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37D5D50-FDA8-4A32-B8E1-961CCA787526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6F2CB62A-297F-493B-9E92-0CB3474DFCFF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261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prevzetih izumov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7C4816-131F-44D1-AAB5-8EBE4B0C2924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6C57A8F-8851-472B-90B4-9F574B4F1B6B}"/>
              </a:ext>
            </a:extLst>
          </p:cNvPr>
          <p:cNvSpPr txBox="1"/>
          <p:nvPr/>
        </p:nvSpPr>
        <p:spPr>
          <a:xfrm>
            <a:off x="23077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11B0903-35BD-4796-B18D-910CE13CDD03}"/>
              </a:ext>
            </a:extLst>
          </p:cNvPr>
          <p:cNvSpPr txBox="1"/>
          <p:nvPr/>
        </p:nvSpPr>
        <p:spPr>
          <a:xfrm>
            <a:off x="382471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43DE67-8F44-4913-BF73-E8F4DD6133C8}"/>
              </a:ext>
            </a:extLst>
          </p:cNvPr>
          <p:cNvSpPr txBox="1"/>
          <p:nvPr/>
        </p:nvSpPr>
        <p:spPr>
          <a:xfrm>
            <a:off x="534173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A9771DF-F467-437E-A6FA-BD02436A2638}"/>
              </a:ext>
            </a:extLst>
          </p:cNvPr>
          <p:cNvSpPr txBox="1"/>
          <p:nvPr/>
        </p:nvSpPr>
        <p:spPr>
          <a:xfrm>
            <a:off x="6858745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767A68A-6880-4D9A-A147-15E06DDCE60D}"/>
              </a:ext>
            </a:extLst>
          </p:cNvPr>
          <p:cNvSpPr txBox="1"/>
          <p:nvPr/>
        </p:nvSpPr>
        <p:spPr>
          <a:xfrm>
            <a:off x="699661" y="1992086"/>
            <a:ext cx="422565" cy="4635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3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</a:t>
            </a:r>
          </a:p>
          <a:p>
            <a:pPr algn="r">
              <a:lnSpc>
                <a:spcPts val="3600"/>
              </a:lnSpc>
            </a:pPr>
            <a:endParaRPr lang="sl-SI" sz="1100" baseline="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15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10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5</a:t>
            </a: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lnSpc>
                <a:spcPts val="3600"/>
              </a:lnSpc>
            </a:pP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4648C1-94B9-4FEF-A3CB-8712CAE39A3D}"/>
              </a:ext>
            </a:extLst>
          </p:cNvPr>
          <p:cNvSpPr txBox="1"/>
          <p:nvPr/>
        </p:nvSpPr>
        <p:spPr>
          <a:xfrm>
            <a:off x="8303774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3F188327-9608-4B05-8738-7A84D817F7E2}"/>
              </a:ext>
            </a:extLst>
          </p:cNvPr>
          <p:cNvCxnSpPr>
            <a:cxnSpLocks/>
          </p:cNvCxnSpPr>
          <p:nvPr/>
        </p:nvCxnSpPr>
        <p:spPr>
          <a:xfrm>
            <a:off x="1211032" y="3249249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9D53640-7C2B-47F3-98AF-0B5FD5463F8D}"/>
              </a:ext>
            </a:extLst>
          </p:cNvPr>
          <p:cNvCxnSpPr>
            <a:cxnSpLocks/>
          </p:cNvCxnSpPr>
          <p:nvPr/>
        </p:nvCxnSpPr>
        <p:spPr>
          <a:xfrm>
            <a:off x="1211032" y="4169333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9355FAE8-8573-4243-AE08-60AD1A7E4A95}"/>
              </a:ext>
            </a:extLst>
          </p:cNvPr>
          <p:cNvCxnSpPr>
            <a:cxnSpLocks/>
          </p:cNvCxnSpPr>
          <p:nvPr/>
        </p:nvCxnSpPr>
        <p:spPr>
          <a:xfrm>
            <a:off x="1211032" y="5089417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D071D8FC-BF7A-407B-80BC-81ABB6C6B8D7}"/>
              </a:ext>
            </a:extLst>
          </p:cNvPr>
          <p:cNvCxnSpPr>
            <a:cxnSpLocks/>
          </p:cNvCxnSpPr>
          <p:nvPr/>
        </p:nvCxnSpPr>
        <p:spPr>
          <a:xfrm>
            <a:off x="1211032" y="232916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2" name="TextBox 51">
            <a:extLst>
              <a:ext uri="{FF2B5EF4-FFF2-40B4-BE49-F238E27FC236}">
                <a16:creationId xmlns:a16="http://schemas.microsoft.com/office/drawing/2014/main" id="{097FF5A8-AEB9-4ACF-954B-307560874557}"/>
              </a:ext>
            </a:extLst>
          </p:cNvPr>
          <p:cNvSpPr txBox="1"/>
          <p:nvPr/>
        </p:nvSpPr>
        <p:spPr>
          <a:xfrm>
            <a:off x="790687" y="6458886"/>
            <a:ext cx="912090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Podatki so za </a:t>
            </a:r>
            <a:r>
              <a:rPr lang="sl-SI" sz="1100" dirty="0">
                <a:solidFill>
                  <a:schemeClr val="bg1">
                    <a:lumMod val="50000"/>
                  </a:schemeClr>
                </a:solidFill>
              </a:rPr>
              <a:t>obdobje 2000–2024.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E80E738-32BA-4F95-B630-7D33DD8BD98E}"/>
              </a:ext>
            </a:extLst>
          </p:cNvPr>
          <p:cNvSpPr/>
          <p:nvPr/>
        </p:nvSpPr>
        <p:spPr>
          <a:xfrm>
            <a:off x="1268818" y="3985850"/>
            <a:ext cx="208289" cy="202087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6ECF34-CE20-4793-8E09-97520817B9CB}"/>
              </a:ext>
            </a:extLst>
          </p:cNvPr>
          <p:cNvSpPr/>
          <p:nvPr/>
        </p:nvSpPr>
        <p:spPr>
          <a:xfrm>
            <a:off x="1578768" y="4169333"/>
            <a:ext cx="208289" cy="18373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3C851DD-C8BE-441D-B809-FB174101E824}"/>
              </a:ext>
            </a:extLst>
          </p:cNvPr>
          <p:cNvSpPr/>
          <p:nvPr/>
        </p:nvSpPr>
        <p:spPr>
          <a:xfrm>
            <a:off x="1888718" y="4325936"/>
            <a:ext cx="208289" cy="16807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D010DF2-2FC7-434D-9524-51DD5D429B7A}"/>
              </a:ext>
            </a:extLst>
          </p:cNvPr>
          <p:cNvSpPr/>
          <p:nvPr/>
        </p:nvSpPr>
        <p:spPr>
          <a:xfrm>
            <a:off x="2198668" y="4169333"/>
            <a:ext cx="208289" cy="183738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E1A99898-6036-4CA3-9C2B-52DE0C9CDF0A}"/>
              </a:ext>
            </a:extLst>
          </p:cNvPr>
          <p:cNvSpPr/>
          <p:nvPr/>
        </p:nvSpPr>
        <p:spPr>
          <a:xfrm>
            <a:off x="2495918" y="4947143"/>
            <a:ext cx="208289" cy="105957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CAE46EB-0E82-4E86-A0ED-1A36E7F0003D}"/>
              </a:ext>
            </a:extLst>
          </p:cNvPr>
          <p:cNvSpPr/>
          <p:nvPr/>
        </p:nvSpPr>
        <p:spPr>
          <a:xfrm>
            <a:off x="2818568" y="4520421"/>
            <a:ext cx="208289" cy="14863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456D367-9355-4AF3-8C85-4DD6BE5C48CD}"/>
              </a:ext>
            </a:extLst>
          </p:cNvPr>
          <p:cNvSpPr/>
          <p:nvPr/>
        </p:nvSpPr>
        <p:spPr>
          <a:xfrm>
            <a:off x="3128518" y="4520421"/>
            <a:ext cx="208289" cy="148630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128EE8D5-BCE8-41F7-B30F-B7B443C20199}"/>
              </a:ext>
            </a:extLst>
          </p:cNvPr>
          <p:cNvSpPr/>
          <p:nvPr/>
        </p:nvSpPr>
        <p:spPr>
          <a:xfrm>
            <a:off x="3438468" y="5246020"/>
            <a:ext cx="208289" cy="76070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F5E7ABA3-0E11-4A70-A670-9F3445F2540B}"/>
              </a:ext>
            </a:extLst>
          </p:cNvPr>
          <p:cNvSpPr/>
          <p:nvPr/>
        </p:nvSpPr>
        <p:spPr>
          <a:xfrm>
            <a:off x="3748418" y="5072149"/>
            <a:ext cx="208289" cy="93457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8B9D61B8-06D9-4E1E-B02A-B04D6173E539}"/>
              </a:ext>
            </a:extLst>
          </p:cNvPr>
          <p:cNvSpPr/>
          <p:nvPr/>
        </p:nvSpPr>
        <p:spPr>
          <a:xfrm>
            <a:off x="4058368" y="2449270"/>
            <a:ext cx="208289" cy="35574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8E5EC030-114A-4B50-AA70-671C6A3B2E99}"/>
              </a:ext>
            </a:extLst>
          </p:cNvPr>
          <p:cNvSpPr/>
          <p:nvPr/>
        </p:nvSpPr>
        <p:spPr>
          <a:xfrm>
            <a:off x="4368318" y="4244563"/>
            <a:ext cx="208289" cy="17621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CE690B91-33D1-4B55-AE31-A278C9688E41}"/>
              </a:ext>
            </a:extLst>
          </p:cNvPr>
          <p:cNvSpPr/>
          <p:nvPr/>
        </p:nvSpPr>
        <p:spPr>
          <a:xfrm>
            <a:off x="4678268" y="3968581"/>
            <a:ext cx="208289" cy="20381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B710E76C-A927-4FD3-ACD0-D2EB4C18B9EB}"/>
              </a:ext>
            </a:extLst>
          </p:cNvPr>
          <p:cNvSpPr/>
          <p:nvPr/>
        </p:nvSpPr>
        <p:spPr>
          <a:xfrm>
            <a:off x="4988218" y="2944841"/>
            <a:ext cx="208289" cy="306188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1327892-7C78-4CA3-AA80-3C3104F09F26}"/>
              </a:ext>
            </a:extLst>
          </p:cNvPr>
          <p:cNvSpPr/>
          <p:nvPr/>
        </p:nvSpPr>
        <p:spPr>
          <a:xfrm>
            <a:off x="5298168" y="3092653"/>
            <a:ext cx="208289" cy="291406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EB0119F0-5A67-40F0-B93B-AE89FA7C8AAD}"/>
              </a:ext>
            </a:extLst>
          </p:cNvPr>
          <p:cNvSpPr/>
          <p:nvPr/>
        </p:nvSpPr>
        <p:spPr>
          <a:xfrm>
            <a:off x="5608118" y="4169336"/>
            <a:ext cx="208289" cy="18373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D375FDB6-88AB-4347-A544-079B487A8C3C}"/>
              </a:ext>
            </a:extLst>
          </p:cNvPr>
          <p:cNvSpPr/>
          <p:nvPr/>
        </p:nvSpPr>
        <p:spPr>
          <a:xfrm>
            <a:off x="5918068" y="3231981"/>
            <a:ext cx="208289" cy="277474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A2DB91AC-7C4F-4B16-86D2-142F496A52DC}"/>
              </a:ext>
            </a:extLst>
          </p:cNvPr>
          <p:cNvSpPr/>
          <p:nvPr/>
        </p:nvSpPr>
        <p:spPr>
          <a:xfrm>
            <a:off x="6228018" y="4456261"/>
            <a:ext cx="208289" cy="155046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2AA9314A-F993-4DCC-966F-D52384320B92}"/>
              </a:ext>
            </a:extLst>
          </p:cNvPr>
          <p:cNvSpPr/>
          <p:nvPr/>
        </p:nvSpPr>
        <p:spPr>
          <a:xfrm>
            <a:off x="6537968" y="4031966"/>
            <a:ext cx="208289" cy="1974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0AD1263F-7CD4-48C7-89D0-16E370E02FFB}"/>
              </a:ext>
            </a:extLst>
          </p:cNvPr>
          <p:cNvSpPr/>
          <p:nvPr/>
        </p:nvSpPr>
        <p:spPr>
          <a:xfrm>
            <a:off x="6847918" y="4031966"/>
            <a:ext cx="208289" cy="197475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C9E33D95-F945-40CE-81A5-987B41C5B6E8}"/>
              </a:ext>
            </a:extLst>
          </p:cNvPr>
          <p:cNvSpPr/>
          <p:nvPr/>
        </p:nvSpPr>
        <p:spPr>
          <a:xfrm>
            <a:off x="7157868" y="2449270"/>
            <a:ext cx="208289" cy="35574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17F3B96F-E38A-46E0-B5FE-67FA2DBEAA70}"/>
              </a:ext>
            </a:extLst>
          </p:cNvPr>
          <p:cNvSpPr/>
          <p:nvPr/>
        </p:nvSpPr>
        <p:spPr>
          <a:xfrm>
            <a:off x="7467818" y="4467970"/>
            <a:ext cx="208289" cy="153875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DC7B38E0-1EE9-46F3-B36C-477E0332BE44}"/>
              </a:ext>
            </a:extLst>
          </p:cNvPr>
          <p:cNvSpPr/>
          <p:nvPr/>
        </p:nvSpPr>
        <p:spPr>
          <a:xfrm>
            <a:off x="7777768" y="3777205"/>
            <a:ext cx="208289" cy="222951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F32A4975-1458-45DD-A90E-15749C649461}"/>
              </a:ext>
            </a:extLst>
          </p:cNvPr>
          <p:cNvSpPr/>
          <p:nvPr/>
        </p:nvSpPr>
        <p:spPr>
          <a:xfrm>
            <a:off x="8087718" y="4717385"/>
            <a:ext cx="208289" cy="12893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C2CEFD79-95B4-401A-AD90-9B0037D03A56}"/>
              </a:ext>
            </a:extLst>
          </p:cNvPr>
          <p:cNvSpPr/>
          <p:nvPr/>
        </p:nvSpPr>
        <p:spPr>
          <a:xfrm>
            <a:off x="8397674" y="4136523"/>
            <a:ext cx="208289" cy="187019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049599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AAA59E29-9CAA-4333-961B-BF067F08E86E}"/>
              </a:ext>
            </a:extLst>
          </p:cNvPr>
          <p:cNvCxnSpPr>
            <a:cxnSpLocks/>
          </p:cNvCxnSpPr>
          <p:nvPr/>
        </p:nvCxnSpPr>
        <p:spPr>
          <a:xfrm>
            <a:off x="1211032" y="539611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Rectangle 63">
            <a:extLst>
              <a:ext uri="{FF2B5EF4-FFF2-40B4-BE49-F238E27FC236}">
                <a16:creationId xmlns:a16="http://schemas.microsoft.com/office/drawing/2014/main" id="{9F9DD497-BC37-4955-AA3C-A9E5EC0852C1}"/>
              </a:ext>
            </a:extLst>
          </p:cNvPr>
          <p:cNvSpPr/>
          <p:nvPr/>
        </p:nvSpPr>
        <p:spPr>
          <a:xfrm>
            <a:off x="5298255" y="5065644"/>
            <a:ext cx="208289" cy="94107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4FEEC9CA-7E59-4F5E-B535-7047EF380DE8}"/>
              </a:ext>
            </a:extLst>
          </p:cNvPr>
          <p:cNvCxnSpPr>
            <a:cxnSpLocks/>
          </p:cNvCxnSpPr>
          <p:nvPr/>
        </p:nvCxnSpPr>
        <p:spPr>
          <a:xfrm>
            <a:off x="1211032" y="416933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B28CBC0-8849-4B2E-8B34-F53400BA24ED}"/>
              </a:ext>
            </a:extLst>
          </p:cNvPr>
          <p:cNvCxnSpPr>
            <a:cxnSpLocks/>
          </p:cNvCxnSpPr>
          <p:nvPr/>
        </p:nvCxnSpPr>
        <p:spPr>
          <a:xfrm>
            <a:off x="1211032" y="478272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E5936117-0056-4C90-8984-4676DEBA9BDE}"/>
              </a:ext>
            </a:extLst>
          </p:cNvPr>
          <p:cNvCxnSpPr>
            <a:cxnSpLocks/>
          </p:cNvCxnSpPr>
          <p:nvPr/>
        </p:nvCxnSpPr>
        <p:spPr>
          <a:xfrm>
            <a:off x="1211032" y="294255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11AE174-0F7D-6190-47B0-FCAFFC575F68}"/>
              </a:ext>
            </a:extLst>
          </p:cNvPr>
          <p:cNvCxnSpPr>
            <a:cxnSpLocks/>
          </p:cNvCxnSpPr>
          <p:nvPr/>
        </p:nvCxnSpPr>
        <p:spPr>
          <a:xfrm>
            <a:off x="1211032" y="355594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BEAC5D-F17A-20DC-DEFB-13FF08C22696}"/>
              </a:ext>
            </a:extLst>
          </p:cNvPr>
          <p:cNvCxnSpPr>
            <a:cxnSpLocks/>
          </p:cNvCxnSpPr>
          <p:nvPr/>
        </p:nvCxnSpPr>
        <p:spPr>
          <a:xfrm>
            <a:off x="1211032" y="2329165"/>
            <a:ext cx="7464626" cy="0"/>
          </a:xfrm>
          <a:prstGeom prst="line">
            <a:avLst/>
          </a:prstGeom>
          <a:ln w="3175">
            <a:solidFill>
              <a:schemeClr val="accent3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4" name="Rectangle 113">
            <a:extLst>
              <a:ext uri="{FF2B5EF4-FFF2-40B4-BE49-F238E27FC236}">
                <a16:creationId xmlns:a16="http://schemas.microsoft.com/office/drawing/2014/main" id="{B5C29FF1-F251-6A8C-0FA1-6575FF39D2E7}"/>
              </a:ext>
            </a:extLst>
          </p:cNvPr>
          <p:cNvSpPr/>
          <p:nvPr/>
        </p:nvSpPr>
        <p:spPr>
          <a:xfrm>
            <a:off x="8672273" y="5272500"/>
            <a:ext cx="208289" cy="6192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3" name="Rectangle 112">
            <a:extLst>
              <a:ext uri="{FF2B5EF4-FFF2-40B4-BE49-F238E27FC236}">
                <a16:creationId xmlns:a16="http://schemas.microsoft.com/office/drawing/2014/main" id="{00B9CB60-9B19-0DC7-AD1D-65458EF44682}"/>
              </a:ext>
            </a:extLst>
          </p:cNvPr>
          <p:cNvSpPr/>
          <p:nvPr/>
        </p:nvSpPr>
        <p:spPr>
          <a:xfrm>
            <a:off x="8384881" y="5157813"/>
            <a:ext cx="208289" cy="7274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2" name="Rectangle 111">
            <a:extLst>
              <a:ext uri="{FF2B5EF4-FFF2-40B4-BE49-F238E27FC236}">
                <a16:creationId xmlns:a16="http://schemas.microsoft.com/office/drawing/2014/main" id="{36B81F86-0535-5B95-72AC-FB1DF36902E8}"/>
              </a:ext>
            </a:extLst>
          </p:cNvPr>
          <p:cNvSpPr/>
          <p:nvPr/>
        </p:nvSpPr>
        <p:spPr>
          <a:xfrm>
            <a:off x="8087810" y="4540890"/>
            <a:ext cx="208289" cy="110045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1" name="Rectangle 110">
            <a:extLst>
              <a:ext uri="{FF2B5EF4-FFF2-40B4-BE49-F238E27FC236}">
                <a16:creationId xmlns:a16="http://schemas.microsoft.com/office/drawing/2014/main" id="{A4A11B6B-7AEE-2D29-EA40-D932CE64D450}"/>
              </a:ext>
            </a:extLst>
          </p:cNvPr>
          <p:cNvSpPr/>
          <p:nvPr/>
        </p:nvSpPr>
        <p:spPr>
          <a:xfrm>
            <a:off x="7777276" y="4660712"/>
            <a:ext cx="208289" cy="11068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01D2CDD8-6F99-B952-C3DF-904D2F933345}"/>
              </a:ext>
            </a:extLst>
          </p:cNvPr>
          <p:cNvSpPr/>
          <p:nvPr/>
        </p:nvSpPr>
        <p:spPr>
          <a:xfrm>
            <a:off x="7467904" y="3432732"/>
            <a:ext cx="208289" cy="172832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6EEF8100-E3F3-AB58-74ED-3CCABE4FDFD7}"/>
              </a:ext>
            </a:extLst>
          </p:cNvPr>
          <p:cNvSpPr/>
          <p:nvPr/>
        </p:nvSpPr>
        <p:spPr>
          <a:xfrm>
            <a:off x="7159246" y="4296895"/>
            <a:ext cx="208289" cy="147486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7FC80CB0-C82B-3649-4627-525D55AD9083}"/>
              </a:ext>
            </a:extLst>
          </p:cNvPr>
          <p:cNvSpPr/>
          <p:nvPr/>
        </p:nvSpPr>
        <p:spPr>
          <a:xfrm>
            <a:off x="6848181" y="4660912"/>
            <a:ext cx="208289" cy="12246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4D027D3E-76B8-94E9-2ED4-C6D858C4BF39}"/>
              </a:ext>
            </a:extLst>
          </p:cNvPr>
          <p:cNvSpPr/>
          <p:nvPr/>
        </p:nvSpPr>
        <p:spPr>
          <a:xfrm>
            <a:off x="6537408" y="4656718"/>
            <a:ext cx="208289" cy="8695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23D6E0AA-272A-99C2-3C9C-7ED35A7C518F}"/>
              </a:ext>
            </a:extLst>
          </p:cNvPr>
          <p:cNvSpPr/>
          <p:nvPr/>
        </p:nvSpPr>
        <p:spPr>
          <a:xfrm>
            <a:off x="6222211" y="3679540"/>
            <a:ext cx="208289" cy="221384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E3663E8A-6963-3B5D-FDC3-5D43FD35D200}"/>
              </a:ext>
            </a:extLst>
          </p:cNvPr>
          <p:cNvSpPr/>
          <p:nvPr/>
        </p:nvSpPr>
        <p:spPr>
          <a:xfrm>
            <a:off x="5916862" y="4056942"/>
            <a:ext cx="208289" cy="172069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FF0E9E0F-AA6A-3B93-8137-570C4C4767B1}"/>
              </a:ext>
            </a:extLst>
          </p:cNvPr>
          <p:cNvSpPr/>
          <p:nvPr/>
        </p:nvSpPr>
        <p:spPr>
          <a:xfrm>
            <a:off x="5609046" y="2588270"/>
            <a:ext cx="208289" cy="19562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908904BC-A61D-FF1E-786E-3D3B683E6F86}"/>
              </a:ext>
            </a:extLst>
          </p:cNvPr>
          <p:cNvSpPr/>
          <p:nvPr/>
        </p:nvSpPr>
        <p:spPr>
          <a:xfrm>
            <a:off x="5298254" y="4041671"/>
            <a:ext cx="208289" cy="110844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12D8330C-86AA-B774-C92B-434B54515F44}"/>
              </a:ext>
            </a:extLst>
          </p:cNvPr>
          <p:cNvSpPr/>
          <p:nvPr/>
        </p:nvSpPr>
        <p:spPr>
          <a:xfrm>
            <a:off x="4679767" y="4165000"/>
            <a:ext cx="208289" cy="98592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A46897B5-3D97-9A07-1FB7-F828D4854239}"/>
              </a:ext>
            </a:extLst>
          </p:cNvPr>
          <p:cNvSpPr/>
          <p:nvPr/>
        </p:nvSpPr>
        <p:spPr>
          <a:xfrm>
            <a:off x="4058454" y="4665598"/>
            <a:ext cx="208289" cy="856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5" name="Rectangle 94">
            <a:extLst>
              <a:ext uri="{FF2B5EF4-FFF2-40B4-BE49-F238E27FC236}">
                <a16:creationId xmlns:a16="http://schemas.microsoft.com/office/drawing/2014/main" id="{98D3C3AD-4A26-7FFF-3E88-15AA0D8B8328}"/>
              </a:ext>
            </a:extLst>
          </p:cNvPr>
          <p:cNvSpPr/>
          <p:nvPr/>
        </p:nvSpPr>
        <p:spPr>
          <a:xfrm>
            <a:off x="2186153" y="4048815"/>
            <a:ext cx="208289" cy="134729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7B6D3F3-5F3F-4E49-BF8E-3067B1480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sl-SI" dirty="0"/>
              <a:t>Patenti</a:t>
            </a:r>
            <a:br>
              <a:rPr lang="sl-SI" dirty="0"/>
            </a:br>
            <a:endParaRPr lang="sl-SI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01A642-AEA8-41BD-9A56-E9C701AAF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Data are for the period </a:t>
            </a:r>
            <a:r>
              <a:rPr lang="sl-SI" dirty="0"/>
              <a:t>2000</a:t>
            </a:r>
            <a:r>
              <a:rPr lang="en-US" dirty="0"/>
              <a:t>–2024</a:t>
            </a:r>
            <a:endParaRPr lang="sl-SI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C626EA3-E163-4354-82CB-F906653DD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24</a:t>
            </a:fld>
            <a:endParaRPr lang="sl-SI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D24592B-2391-4EE9-BB4D-E822296C76A8}"/>
              </a:ext>
            </a:extLst>
          </p:cNvPr>
          <p:cNvSpPr txBox="1"/>
          <p:nvPr/>
        </p:nvSpPr>
        <p:spPr>
          <a:xfrm>
            <a:off x="790688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D30568-94F1-445F-9563-198B889227A3}"/>
              </a:ext>
            </a:extLst>
          </p:cNvPr>
          <p:cNvSpPr txBox="1"/>
          <p:nvPr/>
        </p:nvSpPr>
        <p:spPr>
          <a:xfrm>
            <a:off x="2341397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2005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5B05E07-781D-425F-B9FE-073B82D84ECB}"/>
              </a:ext>
            </a:extLst>
          </p:cNvPr>
          <p:cNvSpPr txBox="1"/>
          <p:nvPr/>
        </p:nvSpPr>
        <p:spPr>
          <a:xfrm>
            <a:off x="3890550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543ABDA-4342-476E-82D5-F6F006D47CD3}"/>
              </a:ext>
            </a:extLst>
          </p:cNvPr>
          <p:cNvSpPr txBox="1"/>
          <p:nvPr/>
        </p:nvSpPr>
        <p:spPr>
          <a:xfrm>
            <a:off x="5439703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FFBF6E3-4B0F-4784-B502-FF368D55953B}"/>
              </a:ext>
            </a:extLst>
          </p:cNvPr>
          <p:cNvSpPr txBox="1"/>
          <p:nvPr/>
        </p:nvSpPr>
        <p:spPr>
          <a:xfrm>
            <a:off x="6990646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8274745-2843-447A-8A4E-754E604B5DB3}"/>
              </a:ext>
            </a:extLst>
          </p:cNvPr>
          <p:cNvSpPr txBox="1"/>
          <p:nvPr/>
        </p:nvSpPr>
        <p:spPr>
          <a:xfrm>
            <a:off x="8506502" y="6101999"/>
            <a:ext cx="11628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19A66101-788B-48A6-995E-7AA206DFE657}"/>
              </a:ext>
            </a:extLst>
          </p:cNvPr>
          <p:cNvSpPr/>
          <p:nvPr/>
        </p:nvSpPr>
        <p:spPr>
          <a:xfrm>
            <a:off x="1268175" y="5149188"/>
            <a:ext cx="208289" cy="85596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588F83C0-5C94-449F-A37F-DDA4A54AD63B}"/>
              </a:ext>
            </a:extLst>
          </p:cNvPr>
          <p:cNvSpPr/>
          <p:nvPr/>
        </p:nvSpPr>
        <p:spPr>
          <a:xfrm>
            <a:off x="1578003" y="5146139"/>
            <a:ext cx="208289" cy="85596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0F200E8-21CA-4F4C-A00D-35077870F8F8}"/>
              </a:ext>
            </a:extLst>
          </p:cNvPr>
          <p:cNvSpPr/>
          <p:nvPr/>
        </p:nvSpPr>
        <p:spPr>
          <a:xfrm>
            <a:off x="1882455" y="5151956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8B71F30-8EB9-4C76-A933-D1DBE6E881ED}"/>
              </a:ext>
            </a:extLst>
          </p:cNvPr>
          <p:cNvSpPr/>
          <p:nvPr/>
        </p:nvSpPr>
        <p:spPr>
          <a:xfrm>
            <a:off x="2186055" y="5394630"/>
            <a:ext cx="208289" cy="612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79609338-43D7-4572-B13B-73C2C87C67A5}"/>
              </a:ext>
            </a:extLst>
          </p:cNvPr>
          <p:cNvSpPr/>
          <p:nvPr/>
        </p:nvSpPr>
        <p:spPr>
          <a:xfrm>
            <a:off x="2508705" y="515075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E82408E-7E2C-491A-AAF6-D5469B16596F}"/>
              </a:ext>
            </a:extLst>
          </p:cNvPr>
          <p:cNvSpPr/>
          <p:nvPr/>
        </p:nvSpPr>
        <p:spPr>
          <a:xfrm>
            <a:off x="2818655" y="5394630"/>
            <a:ext cx="208289" cy="6120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34ADDD6-9696-400A-8E10-CC540D3F4973}"/>
              </a:ext>
            </a:extLst>
          </p:cNvPr>
          <p:cNvSpPr/>
          <p:nvPr/>
        </p:nvSpPr>
        <p:spPr>
          <a:xfrm>
            <a:off x="3128605" y="514526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0ADC2C5-D46B-46D2-9E69-B48C4527CCD1}"/>
              </a:ext>
            </a:extLst>
          </p:cNvPr>
          <p:cNvSpPr/>
          <p:nvPr/>
        </p:nvSpPr>
        <p:spPr>
          <a:xfrm>
            <a:off x="3438555" y="4775455"/>
            <a:ext cx="208289" cy="122577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1574D3FE-300C-4C75-A75A-427E82E2BE42}"/>
              </a:ext>
            </a:extLst>
          </p:cNvPr>
          <p:cNvSpPr/>
          <p:nvPr/>
        </p:nvSpPr>
        <p:spPr>
          <a:xfrm>
            <a:off x="3747105" y="5639986"/>
            <a:ext cx="208289" cy="366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495E5514-9390-428F-8880-4F38B4E0EB25}"/>
              </a:ext>
            </a:extLst>
          </p:cNvPr>
          <p:cNvSpPr/>
          <p:nvPr/>
        </p:nvSpPr>
        <p:spPr>
          <a:xfrm>
            <a:off x="4058454" y="5517308"/>
            <a:ext cx="208289" cy="4894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9641F3A-10A4-4B3B-BC25-4F00E8E503B5}"/>
              </a:ext>
            </a:extLst>
          </p:cNvPr>
          <p:cNvSpPr/>
          <p:nvPr/>
        </p:nvSpPr>
        <p:spPr>
          <a:xfrm>
            <a:off x="4367808" y="4782721"/>
            <a:ext cx="208289" cy="122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5B8FDD9D-6D1A-4453-9525-C79790B36503}"/>
              </a:ext>
            </a:extLst>
          </p:cNvPr>
          <p:cNvSpPr/>
          <p:nvPr/>
        </p:nvSpPr>
        <p:spPr>
          <a:xfrm>
            <a:off x="4679767" y="5150209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07E09F3D-4E97-46CD-AA8B-6E388A61BD6A}"/>
              </a:ext>
            </a:extLst>
          </p:cNvPr>
          <p:cNvSpPr/>
          <p:nvPr/>
        </p:nvSpPr>
        <p:spPr>
          <a:xfrm>
            <a:off x="4988305" y="4537364"/>
            <a:ext cx="208289" cy="14693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DDB06DC8-872D-4E4F-B240-F90DB13F632F}"/>
              </a:ext>
            </a:extLst>
          </p:cNvPr>
          <p:cNvSpPr/>
          <p:nvPr/>
        </p:nvSpPr>
        <p:spPr>
          <a:xfrm>
            <a:off x="5609046" y="4537364"/>
            <a:ext cx="208289" cy="14693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AA5AE2AD-D42A-46B1-85E2-D92CAC0C0C3D}"/>
              </a:ext>
            </a:extLst>
          </p:cNvPr>
          <p:cNvSpPr/>
          <p:nvPr/>
        </p:nvSpPr>
        <p:spPr>
          <a:xfrm>
            <a:off x="5916862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2B1EEFF4-EA5B-4ECB-BC8C-94547BA68665}"/>
              </a:ext>
            </a:extLst>
          </p:cNvPr>
          <p:cNvSpPr/>
          <p:nvPr/>
        </p:nvSpPr>
        <p:spPr>
          <a:xfrm>
            <a:off x="6222212" y="5885342"/>
            <a:ext cx="208289" cy="1213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78A257F3-3897-4EE9-BE4F-45C777695226}"/>
              </a:ext>
            </a:extLst>
          </p:cNvPr>
          <p:cNvSpPr/>
          <p:nvPr/>
        </p:nvSpPr>
        <p:spPr>
          <a:xfrm>
            <a:off x="6537408" y="5517308"/>
            <a:ext cx="208289" cy="48941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DD0A1BB6-48F9-4408-972F-7DEC5F50388C}"/>
              </a:ext>
            </a:extLst>
          </p:cNvPr>
          <p:cNvSpPr/>
          <p:nvPr/>
        </p:nvSpPr>
        <p:spPr>
          <a:xfrm>
            <a:off x="6848005" y="5885342"/>
            <a:ext cx="208289" cy="12138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918706A0-AE75-4E23-BFB4-990DC0D724A9}"/>
              </a:ext>
            </a:extLst>
          </p:cNvPr>
          <p:cNvSpPr/>
          <p:nvPr/>
        </p:nvSpPr>
        <p:spPr>
          <a:xfrm>
            <a:off x="7157955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E708FB5-9688-4F4A-B97A-D7E58ACC00B9}"/>
              </a:ext>
            </a:extLst>
          </p:cNvPr>
          <p:cNvSpPr/>
          <p:nvPr/>
        </p:nvSpPr>
        <p:spPr>
          <a:xfrm>
            <a:off x="7467905" y="5150752"/>
            <a:ext cx="208289" cy="85597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1821A45D-0E79-478F-BBC2-DF70974A8D92}"/>
              </a:ext>
            </a:extLst>
          </p:cNvPr>
          <p:cNvSpPr/>
          <p:nvPr/>
        </p:nvSpPr>
        <p:spPr>
          <a:xfrm>
            <a:off x="7777855" y="5762664"/>
            <a:ext cx="208289" cy="2440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17A65980-3C42-43CB-B589-370753A6494F}"/>
              </a:ext>
            </a:extLst>
          </p:cNvPr>
          <p:cNvSpPr/>
          <p:nvPr/>
        </p:nvSpPr>
        <p:spPr>
          <a:xfrm>
            <a:off x="8087809" y="5640516"/>
            <a:ext cx="208289" cy="3667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5E7B63B8-FFC4-3B5A-0C33-642A5693C201}"/>
              </a:ext>
            </a:extLst>
          </p:cNvPr>
          <p:cNvSpPr txBox="1">
            <a:spLocks/>
          </p:cNvSpPr>
          <p:nvPr/>
        </p:nvSpPr>
        <p:spPr>
          <a:xfrm>
            <a:off x="9191261" y="4689195"/>
            <a:ext cx="1288258" cy="5919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l-SI" dirty="0"/>
              <a:t>Slovenija</a:t>
            </a:r>
          </a:p>
          <a:p>
            <a:pPr algn="ctr"/>
            <a:endParaRPr lang="sl-SI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6643F16A-803C-09EB-2C56-AE5DD13EE75F}"/>
              </a:ext>
            </a:extLst>
          </p:cNvPr>
          <p:cNvSpPr txBox="1">
            <a:spLocks/>
          </p:cNvSpPr>
          <p:nvPr/>
        </p:nvSpPr>
        <p:spPr>
          <a:xfrm>
            <a:off x="10117057" y="4678459"/>
            <a:ext cx="1646631" cy="87099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sl-SI" dirty="0"/>
              <a:t>Tujina</a:t>
            </a:r>
          </a:p>
          <a:p>
            <a:pPr algn="ctr"/>
            <a:endParaRPr lang="sl-SI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6C0297-CB36-B4B2-E0BF-412578B28C8E}"/>
              </a:ext>
            </a:extLst>
          </p:cNvPr>
          <p:cNvSpPr/>
          <p:nvPr/>
        </p:nvSpPr>
        <p:spPr>
          <a:xfrm>
            <a:off x="8384881" y="5885342"/>
            <a:ext cx="208289" cy="12138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3A13AD4-2912-73D5-B180-6ACAEC9A388D}"/>
              </a:ext>
            </a:extLst>
          </p:cNvPr>
          <p:cNvSpPr/>
          <p:nvPr/>
        </p:nvSpPr>
        <p:spPr>
          <a:xfrm>
            <a:off x="8672273" y="5891453"/>
            <a:ext cx="208289" cy="11804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EF6DC43-BCC1-7179-B744-4485C18E57C0}"/>
              </a:ext>
            </a:extLst>
          </p:cNvPr>
          <p:cNvSpPr txBox="1"/>
          <p:nvPr/>
        </p:nvSpPr>
        <p:spPr>
          <a:xfrm>
            <a:off x="747443" y="5284154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1BE36F5-B2C2-8CBE-13A7-5DD12C601F0D}"/>
              </a:ext>
            </a:extLst>
          </p:cNvPr>
          <p:cNvSpPr txBox="1"/>
          <p:nvPr/>
        </p:nvSpPr>
        <p:spPr>
          <a:xfrm>
            <a:off x="747443" y="4664393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926FDFC-88B9-71AC-106E-7B5F8389EDB1}"/>
              </a:ext>
            </a:extLst>
          </p:cNvPr>
          <p:cNvSpPr txBox="1"/>
          <p:nvPr/>
        </p:nvSpPr>
        <p:spPr>
          <a:xfrm>
            <a:off x="745084" y="4044630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15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458AC0-DCCA-A4AE-C4F2-9FB9B29A3826}"/>
              </a:ext>
            </a:extLst>
          </p:cNvPr>
          <p:cNvSpPr txBox="1"/>
          <p:nvPr/>
        </p:nvSpPr>
        <p:spPr>
          <a:xfrm>
            <a:off x="745085" y="3424867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F8196B-D3DA-3EF7-6447-48308F9D4719}"/>
              </a:ext>
            </a:extLst>
          </p:cNvPr>
          <p:cNvSpPr txBox="1"/>
          <p:nvPr/>
        </p:nvSpPr>
        <p:spPr>
          <a:xfrm>
            <a:off x="745085" y="2805104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25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96D1481-DAD0-705C-51C6-86D0D3AD532D}"/>
              </a:ext>
            </a:extLst>
          </p:cNvPr>
          <p:cNvSpPr txBox="1"/>
          <p:nvPr/>
        </p:nvSpPr>
        <p:spPr>
          <a:xfrm>
            <a:off x="746105" y="2185341"/>
            <a:ext cx="3879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l-SI" sz="1100" baseline="0" dirty="0">
                <a:solidFill>
                  <a:schemeClr val="bg1">
                    <a:lumMod val="50000"/>
                  </a:schemeClr>
                </a:solidFill>
              </a:rPr>
              <a:t>30</a:t>
            </a:r>
            <a:endParaRPr lang="sl-SI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13434784-9E4C-7340-7C87-0D67FB0A8BEC}"/>
              </a:ext>
            </a:extLst>
          </p:cNvPr>
          <p:cNvSpPr/>
          <p:nvPr/>
        </p:nvSpPr>
        <p:spPr>
          <a:xfrm>
            <a:off x="1268175" y="4899129"/>
            <a:ext cx="208289" cy="25173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3" name="Rectangle 92">
            <a:extLst>
              <a:ext uri="{FF2B5EF4-FFF2-40B4-BE49-F238E27FC236}">
                <a16:creationId xmlns:a16="http://schemas.microsoft.com/office/drawing/2014/main" id="{F441FB21-6D0D-4471-03A7-D203A437BA36}"/>
              </a:ext>
            </a:extLst>
          </p:cNvPr>
          <p:cNvSpPr/>
          <p:nvPr/>
        </p:nvSpPr>
        <p:spPr>
          <a:xfrm>
            <a:off x="1578003" y="4897087"/>
            <a:ext cx="208289" cy="25173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599DF069-6C3D-E556-B8A3-91E495C35ACA}"/>
              </a:ext>
            </a:extLst>
          </p:cNvPr>
          <p:cNvSpPr/>
          <p:nvPr/>
        </p:nvSpPr>
        <p:spPr>
          <a:xfrm>
            <a:off x="1882454" y="4787265"/>
            <a:ext cx="208289" cy="36512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9DDF2C7A-02A4-EBCF-E9ED-E5FE5D2E93E0}"/>
              </a:ext>
            </a:extLst>
          </p:cNvPr>
          <p:cNvSpPr/>
          <p:nvPr/>
        </p:nvSpPr>
        <p:spPr>
          <a:xfrm>
            <a:off x="3128604" y="4888131"/>
            <a:ext cx="208289" cy="26161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7" name="Rectangle 96">
            <a:extLst>
              <a:ext uri="{FF2B5EF4-FFF2-40B4-BE49-F238E27FC236}">
                <a16:creationId xmlns:a16="http://schemas.microsoft.com/office/drawing/2014/main" id="{45098E64-86C8-D168-B1C4-B23CF20A72B2}"/>
              </a:ext>
            </a:extLst>
          </p:cNvPr>
          <p:cNvSpPr/>
          <p:nvPr/>
        </p:nvSpPr>
        <p:spPr>
          <a:xfrm>
            <a:off x="3438554" y="4275445"/>
            <a:ext cx="208289" cy="50001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016B1936-A40F-0B4C-2E5B-05121AC937EB}"/>
              </a:ext>
            </a:extLst>
          </p:cNvPr>
          <p:cNvSpPr/>
          <p:nvPr/>
        </p:nvSpPr>
        <p:spPr>
          <a:xfrm>
            <a:off x="4367808" y="4658558"/>
            <a:ext cx="208289" cy="12850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02" name="Rectangle 101">
            <a:extLst>
              <a:ext uri="{FF2B5EF4-FFF2-40B4-BE49-F238E27FC236}">
                <a16:creationId xmlns:a16="http://schemas.microsoft.com/office/drawing/2014/main" id="{1F94F2DB-BDD1-2952-DA0D-BD0330FC00E6}"/>
              </a:ext>
            </a:extLst>
          </p:cNvPr>
          <p:cNvSpPr/>
          <p:nvPr/>
        </p:nvSpPr>
        <p:spPr>
          <a:xfrm>
            <a:off x="4988127" y="3687899"/>
            <a:ext cx="208289" cy="85658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FC3D3BF0-25EB-95E2-E5CA-A6E6710430A4}"/>
              </a:ext>
            </a:extLst>
          </p:cNvPr>
          <p:cNvSpPr/>
          <p:nvPr/>
        </p:nvSpPr>
        <p:spPr>
          <a:xfrm>
            <a:off x="2817900" y="4785154"/>
            <a:ext cx="209555" cy="61271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298364C1-BD70-775B-0023-CFA7BA830A9F}"/>
              </a:ext>
            </a:extLst>
          </p:cNvPr>
          <p:cNvSpPr/>
          <p:nvPr/>
        </p:nvSpPr>
        <p:spPr>
          <a:xfrm>
            <a:off x="3747105" y="5284154"/>
            <a:ext cx="209511" cy="35937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4A27B8D4-1025-02B7-0EAA-FF14BECFD6E7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318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vloženih patentnih prijav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56ED7BEF-A8F3-42A4-B283-5612E6DD2345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>
            <a:extLst>
              <a:ext uri="{FF2B5EF4-FFF2-40B4-BE49-F238E27FC236}">
                <a16:creationId xmlns:a16="http://schemas.microsoft.com/office/drawing/2014/main" id="{42147891-B225-E1A8-C71E-86E119073D32}"/>
              </a:ext>
            </a:extLst>
          </p:cNvPr>
          <p:cNvSpPr/>
          <p:nvPr/>
        </p:nvSpPr>
        <p:spPr>
          <a:xfrm>
            <a:off x="9438885" y="3769550"/>
            <a:ext cx="831082" cy="831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50DFB442-BD11-3A3F-1F58-25CEDB77DF56}"/>
              </a:ext>
            </a:extLst>
          </p:cNvPr>
          <p:cNvSpPr/>
          <p:nvPr/>
        </p:nvSpPr>
        <p:spPr>
          <a:xfrm>
            <a:off x="10540923" y="3769550"/>
            <a:ext cx="831082" cy="831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87C541DF-C9C1-D4A6-B272-6A0AA0F060B2}"/>
              </a:ext>
            </a:extLst>
          </p:cNvPr>
          <p:cNvSpPr/>
          <p:nvPr/>
        </p:nvSpPr>
        <p:spPr>
          <a:xfrm>
            <a:off x="10409953" y="3917597"/>
            <a:ext cx="1061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184</a:t>
            </a:r>
            <a:endParaRPr lang="sl-SI" sz="3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797DB49-7B25-89B1-5E35-67A1A1416551}"/>
              </a:ext>
            </a:extLst>
          </p:cNvPr>
          <p:cNvSpPr/>
          <p:nvPr/>
        </p:nvSpPr>
        <p:spPr>
          <a:xfrm>
            <a:off x="9304896" y="3917597"/>
            <a:ext cx="10613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134</a:t>
            </a:r>
            <a:endParaRPr lang="sl-SI" sz="3200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0" name="Content Placeholder 3">
            <a:extLst>
              <a:ext uri="{FF2B5EF4-FFF2-40B4-BE49-F238E27FC236}">
                <a16:creationId xmlns:a16="http://schemas.microsoft.com/office/drawing/2014/main" id="{F44973A8-4924-40D6-8DA9-F67102428A19}"/>
              </a:ext>
            </a:extLst>
          </p:cNvPr>
          <p:cNvSpPr txBox="1">
            <a:spLocks/>
          </p:cNvSpPr>
          <p:nvPr/>
        </p:nvSpPr>
        <p:spPr>
          <a:xfrm>
            <a:off x="854077" y="1658024"/>
            <a:ext cx="5472278" cy="59198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dirty="0"/>
              <a:t>Število vloženih patentnih prijav</a:t>
            </a:r>
          </a:p>
        </p:txBody>
      </p:sp>
    </p:spTree>
    <p:extLst>
      <p:ext uri="{BB962C8B-B14F-4D97-AF65-F5344CB8AC3E}">
        <p14:creationId xmlns:p14="http://schemas.microsoft.com/office/powerpoint/2010/main" val="13785780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>
            <a:extLst>
              <a:ext uri="{FF2B5EF4-FFF2-40B4-BE49-F238E27FC236}">
                <a16:creationId xmlns:a16="http://schemas.microsoft.com/office/drawing/2014/main" id="{5F150A0D-122D-4D80-8953-615A4F9041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l-SI" dirty="0"/>
              <a:t>Izbrana odcepljena podjetja </a:t>
            </a:r>
            <a:br>
              <a:rPr lang="sl-SI" dirty="0"/>
            </a:br>
            <a:endParaRPr lang="sl-SI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CB228B-89F2-4E53-B6E6-7A9F84683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25</a:t>
            </a:fld>
            <a:endParaRPr lang="sl-SI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378289B-A408-40BD-84BF-87FD00FD4126}"/>
              </a:ext>
            </a:extLst>
          </p:cNvPr>
          <p:cNvSpPr txBox="1">
            <a:spLocks/>
          </p:cNvSpPr>
          <p:nvPr/>
        </p:nvSpPr>
        <p:spPr>
          <a:xfrm>
            <a:off x="838200" y="1776044"/>
            <a:ext cx="2357438" cy="843665"/>
          </a:xfrm>
          <a:prstGeom prst="rect">
            <a:avLst/>
          </a:prstGeom>
        </p:spPr>
        <p:txBody>
          <a:bodyPr lIns="0" tIns="0" rIns="0" bIns="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400" b="1" dirty="0" err="1"/>
              <a:t>Plasmadis</a:t>
            </a:r>
            <a:br>
              <a:rPr lang="en-US" sz="1200" dirty="0"/>
            </a:br>
            <a:r>
              <a:rPr lang="sl-SI" sz="1200" dirty="0"/>
              <a:t>Optimizacija reaktorske plazme z laserskim optičnim katalitičnim senzorjem</a:t>
            </a:r>
            <a:r>
              <a:rPr lang="en-US" sz="1200" dirty="0"/>
              <a:t> (LO</a:t>
            </a:r>
            <a:r>
              <a:rPr lang="sl-SI" sz="1200" dirty="0"/>
              <a:t>K</a:t>
            </a:r>
            <a:r>
              <a:rPr lang="en-US" sz="1200" dirty="0"/>
              <a:t>S)</a:t>
            </a:r>
            <a:br>
              <a:rPr lang="en-US" sz="1200" dirty="0"/>
            </a:br>
            <a:r>
              <a:rPr lang="en-US" sz="1200" dirty="0">
                <a:solidFill>
                  <a:schemeClr val="accent1"/>
                </a:solidFill>
              </a:rPr>
              <a:t>http://www.plasmadis.com/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endParaRPr lang="en-GB" sz="1200" dirty="0"/>
          </a:p>
        </p:txBody>
      </p:sp>
      <p:pic>
        <p:nvPicPr>
          <p:cNvPr id="20" name="Picture 14" descr="http://www.startup.si/img/Novice/06_Plasmadis_ekipa_web.jpg">
            <a:extLst>
              <a:ext uri="{FF2B5EF4-FFF2-40B4-BE49-F238E27FC236}">
                <a16:creationId xmlns:a16="http://schemas.microsoft.com/office/drawing/2014/main" id="{E68DA6CE-9DE0-490E-95DE-8630D76608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839788" y="2787939"/>
            <a:ext cx="2368550" cy="1237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550C876-B055-4415-AAA9-EEC4DE791A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8146" y="2619709"/>
            <a:ext cx="1044066" cy="1450091"/>
          </a:xfrm>
          <a:prstGeom prst="rect">
            <a:avLst/>
          </a:prstGeom>
        </p:spPr>
      </p:pic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D57F228E-56E5-4FA6-9570-6D31C6C6E979}"/>
              </a:ext>
            </a:extLst>
          </p:cNvPr>
          <p:cNvSpPr txBox="1">
            <a:spLocks/>
          </p:cNvSpPr>
          <p:nvPr/>
        </p:nvSpPr>
        <p:spPr>
          <a:xfrm>
            <a:off x="3544888" y="1776044"/>
            <a:ext cx="2357438" cy="965786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sz="1400" b="1" dirty="0">
                <a:latin typeface="+mn-lt"/>
              </a:rPr>
              <a:t>Nanos </a:t>
            </a:r>
            <a:r>
              <a:rPr lang="en-GB" sz="1400" b="1" dirty="0" err="1">
                <a:latin typeface="+mn-lt"/>
              </a:rPr>
              <a:t>Scientificae</a:t>
            </a:r>
            <a:r>
              <a:rPr lang="en-GB" sz="1400" dirty="0">
                <a:latin typeface="+mn-lt"/>
              </a:rPr>
              <a:t> </a:t>
            </a:r>
            <a:endParaRPr lang="sl-SI" sz="1400" dirty="0">
              <a:latin typeface="+mn-lt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en-GB" dirty="0" err="1">
                <a:latin typeface="+mn-lt"/>
              </a:rPr>
              <a:t>Nanote</a:t>
            </a:r>
            <a:r>
              <a:rPr lang="sl-SI" dirty="0" err="1">
                <a:latin typeface="+mn-lt"/>
              </a:rPr>
              <a:t>hnološke</a:t>
            </a:r>
            <a:r>
              <a:rPr lang="sl-SI" dirty="0">
                <a:latin typeface="+mn-lt"/>
              </a:rPr>
              <a:t> rešitve, ki temeljijo na grozdih magnetnih nanodelcev -</a:t>
            </a:r>
            <a:r>
              <a:rPr lang="en-GB" dirty="0">
                <a:latin typeface="+mn-lt"/>
              </a:rPr>
              <a:t> magnet</a:t>
            </a:r>
            <a:r>
              <a:rPr lang="sl-SI" dirty="0" err="1">
                <a:latin typeface="+mn-lt"/>
              </a:rPr>
              <a:t>nih</a:t>
            </a:r>
            <a:r>
              <a:rPr lang="en-GB" dirty="0">
                <a:latin typeface="+mn-lt"/>
              </a:rPr>
              <a:t> nano</a:t>
            </a:r>
            <a:r>
              <a:rPr lang="sl-SI" dirty="0">
                <a:latin typeface="+mn-lt"/>
              </a:rPr>
              <a:t>kroglicah</a:t>
            </a:r>
            <a:r>
              <a:rPr lang="en-GB" dirty="0">
                <a:latin typeface="+mn-lt"/>
              </a:rPr>
              <a:t> – </a:t>
            </a:r>
            <a:r>
              <a:rPr lang="en-GB" dirty="0" err="1">
                <a:latin typeface="+mn-lt"/>
              </a:rPr>
              <a:t>iNANOvative</a:t>
            </a:r>
            <a:r>
              <a:rPr lang="en-GB" dirty="0">
                <a:latin typeface="+mn-lt"/>
              </a:rPr>
              <a:t>™ platform</a:t>
            </a:r>
            <a:r>
              <a:rPr lang="sl-SI" dirty="0">
                <a:latin typeface="+mn-lt"/>
              </a:rPr>
              <a:t>a</a:t>
            </a:r>
            <a:r>
              <a:rPr lang="en-GB" dirty="0">
                <a:latin typeface="+mn-lt"/>
              </a:rPr>
              <a:t>.</a:t>
            </a:r>
            <a:br>
              <a:rPr lang="en-GB" dirty="0">
                <a:latin typeface="+mn-lt"/>
              </a:rPr>
            </a:br>
            <a:r>
              <a:rPr lang="en-GB" dirty="0">
                <a:solidFill>
                  <a:schemeClr val="accent1"/>
                </a:solidFill>
                <a:latin typeface="+mn-lt"/>
              </a:rPr>
              <a:t>http://www.nanos-sci.com/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56057FA-49A0-498C-AC83-00A6758FEC1D}"/>
              </a:ext>
            </a:extLst>
          </p:cNvPr>
          <p:cNvCxnSpPr/>
          <p:nvPr/>
        </p:nvCxnSpPr>
        <p:spPr>
          <a:xfrm>
            <a:off x="83978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94843EF-2FE0-4AAA-BEE4-EBFAE168E043}"/>
              </a:ext>
            </a:extLst>
          </p:cNvPr>
          <p:cNvCxnSpPr>
            <a:cxnSpLocks/>
          </p:cNvCxnSpPr>
          <p:nvPr/>
        </p:nvCxnSpPr>
        <p:spPr>
          <a:xfrm>
            <a:off x="83978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1DCA40F7-6364-4EF4-B436-EFDEAE60CE02}"/>
              </a:ext>
            </a:extLst>
          </p:cNvPr>
          <p:cNvCxnSpPr>
            <a:cxnSpLocks/>
          </p:cNvCxnSpPr>
          <p:nvPr/>
        </p:nvCxnSpPr>
        <p:spPr>
          <a:xfrm>
            <a:off x="354488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18" descr="http://www.nanos-sci.com/images/prod-silica.jpg">
            <a:extLst>
              <a:ext uri="{FF2B5EF4-FFF2-40B4-BE49-F238E27FC236}">
                <a16:creationId xmlns:a16="http://schemas.microsoft.com/office/drawing/2014/main" id="{F959744A-3A8D-4734-A9D8-B0275C10BF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grayscl/>
          </a:blip>
          <a:srcRect t="29542"/>
          <a:stretch/>
        </p:blipFill>
        <p:spPr bwMode="auto">
          <a:xfrm>
            <a:off x="3544888" y="2939867"/>
            <a:ext cx="2339056" cy="1085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8DDB305-8B10-429F-BA5B-3A88DA6785DA}"/>
              </a:ext>
            </a:extLst>
          </p:cNvPr>
          <p:cNvCxnSpPr>
            <a:cxnSpLocks/>
          </p:cNvCxnSpPr>
          <p:nvPr/>
        </p:nvCxnSpPr>
        <p:spPr>
          <a:xfrm>
            <a:off x="354488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741A9B4A-63FB-4909-86E1-D05894A46480}"/>
              </a:ext>
            </a:extLst>
          </p:cNvPr>
          <p:cNvSpPr txBox="1">
            <a:spLocks/>
          </p:cNvSpPr>
          <p:nvPr/>
        </p:nvSpPr>
        <p:spPr>
          <a:xfrm>
            <a:off x="626903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 err="1">
                <a:latin typeface="+mn-lt"/>
              </a:rPr>
              <a:t>Particulars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Naprava za tehniko prehodnih tokov (TPT) za preučevanje (študije) različnih polprevodniških naprav in materialov. 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http://particulars.si/</a:t>
            </a:r>
            <a:endParaRPr lang="en-GB" dirty="0">
              <a:latin typeface="+mn-lt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3307D801-CCCE-4987-AF81-B5DAD56A0F7D}"/>
              </a:ext>
            </a:extLst>
          </p:cNvPr>
          <p:cNvCxnSpPr>
            <a:cxnSpLocks/>
          </p:cNvCxnSpPr>
          <p:nvPr/>
        </p:nvCxnSpPr>
        <p:spPr>
          <a:xfrm>
            <a:off x="626903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8A106A1F-2F54-403E-A410-52B46B839696}"/>
              </a:ext>
            </a:extLst>
          </p:cNvPr>
          <p:cNvCxnSpPr>
            <a:cxnSpLocks/>
          </p:cNvCxnSpPr>
          <p:nvPr/>
        </p:nvCxnSpPr>
        <p:spPr>
          <a:xfrm>
            <a:off x="626903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D8ACD10-D2EE-45E2-8A15-584C19F15E4E}"/>
              </a:ext>
            </a:extLst>
          </p:cNvPr>
          <p:cNvCxnSpPr>
            <a:cxnSpLocks/>
          </p:cNvCxnSpPr>
          <p:nvPr/>
        </p:nvCxnSpPr>
        <p:spPr>
          <a:xfrm>
            <a:off x="8974138" y="1690688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1691408-EC36-48A1-BB8C-1023A4395B33}"/>
              </a:ext>
            </a:extLst>
          </p:cNvPr>
          <p:cNvCxnSpPr>
            <a:cxnSpLocks/>
          </p:cNvCxnSpPr>
          <p:nvPr/>
        </p:nvCxnSpPr>
        <p:spPr>
          <a:xfrm>
            <a:off x="8974138" y="4121226"/>
            <a:ext cx="23558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C35276AF-FD1F-424C-AFAD-0121E4FECD17}"/>
              </a:ext>
            </a:extLst>
          </p:cNvPr>
          <p:cNvSpPr txBox="1">
            <a:spLocks/>
          </p:cNvSpPr>
          <p:nvPr/>
        </p:nvSpPr>
        <p:spPr>
          <a:xfrm>
            <a:off x="897413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>
                <a:latin typeface="+mn-lt"/>
              </a:rPr>
              <a:t>Genuine Technologies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Sintetični </a:t>
            </a:r>
            <a:r>
              <a:rPr lang="sl-SI" dirty="0" err="1">
                <a:latin typeface="+mn-lt"/>
              </a:rPr>
              <a:t>biokeramični</a:t>
            </a:r>
            <a:r>
              <a:rPr lang="sl-SI" dirty="0">
                <a:latin typeface="+mn-lt"/>
              </a:rPr>
              <a:t> praškasti material na osnovi kalcijevega </a:t>
            </a:r>
            <a:r>
              <a:rPr lang="sl-SI" dirty="0" err="1">
                <a:latin typeface="+mn-lt"/>
              </a:rPr>
              <a:t>trisilikata</a:t>
            </a:r>
            <a:r>
              <a:rPr lang="sl-SI" dirty="0">
                <a:latin typeface="+mn-lt"/>
              </a:rPr>
              <a:t> z visoko </a:t>
            </a:r>
            <a:r>
              <a:rPr lang="sl-SI" dirty="0" err="1">
                <a:latin typeface="+mn-lt"/>
              </a:rPr>
              <a:t>bioaktivnostjo</a:t>
            </a:r>
            <a:r>
              <a:rPr lang="sl-SI" dirty="0">
                <a:latin typeface="+mn-lt"/>
              </a:rPr>
              <a:t>  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http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s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www.gen-tech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.si/</a:t>
            </a:r>
            <a:endParaRPr lang="en-GB" dirty="0">
              <a:latin typeface="+mn-lt"/>
            </a:endParaRPr>
          </a:p>
        </p:txBody>
      </p:sp>
      <p:sp>
        <p:nvSpPr>
          <p:cNvPr id="36" name="Content Placeholder 2">
            <a:extLst>
              <a:ext uri="{FF2B5EF4-FFF2-40B4-BE49-F238E27FC236}">
                <a16:creationId xmlns:a16="http://schemas.microsoft.com/office/drawing/2014/main" id="{1518E3B6-0E89-4A85-8E8D-430A631C999A}"/>
              </a:ext>
            </a:extLst>
          </p:cNvPr>
          <p:cNvSpPr txBox="1">
            <a:spLocks/>
          </p:cNvSpPr>
          <p:nvPr/>
        </p:nvSpPr>
        <p:spPr>
          <a:xfrm>
            <a:off x="3544888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l-SI" sz="1400" b="1" dirty="0" err="1">
                <a:latin typeface="+mn-lt"/>
              </a:rPr>
              <a:t>Infinite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Testiranje toksičnosti materialov.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it-IT" dirty="0">
                <a:latin typeface="+mn-lt"/>
              </a:rPr>
              <a:t>Nove </a:t>
            </a:r>
            <a:r>
              <a:rPr lang="it-IT" dirty="0" err="1">
                <a:latin typeface="+mn-lt"/>
              </a:rPr>
              <a:t>senzorične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celične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naprave</a:t>
            </a:r>
            <a:r>
              <a:rPr lang="it-IT" dirty="0">
                <a:latin typeface="+mn-lt"/>
              </a:rPr>
              <a:t> za </a:t>
            </a:r>
            <a:r>
              <a:rPr lang="it-IT" dirty="0" err="1">
                <a:latin typeface="+mn-lt"/>
              </a:rPr>
              <a:t>osebno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diagnostiko</a:t>
            </a:r>
            <a:r>
              <a:rPr lang="it-IT" dirty="0">
                <a:latin typeface="+mn-lt"/>
              </a:rPr>
              <a:t>. </a:t>
            </a:r>
            <a:r>
              <a:rPr lang="it-IT" dirty="0" err="1">
                <a:latin typeface="+mn-lt"/>
              </a:rPr>
              <a:t>Znanstveno</a:t>
            </a:r>
            <a:r>
              <a:rPr lang="it-IT" dirty="0">
                <a:latin typeface="+mn-lt"/>
              </a:rPr>
              <a:t> </a:t>
            </a:r>
            <a:r>
              <a:rPr lang="it-IT" dirty="0" err="1">
                <a:latin typeface="+mn-lt"/>
              </a:rPr>
              <a:t>utemeljene</a:t>
            </a:r>
            <a:r>
              <a:rPr lang="it-IT" dirty="0">
                <a:latin typeface="+mn-lt"/>
              </a:rPr>
              <a:t> alternative za </a:t>
            </a:r>
            <a:r>
              <a:rPr lang="it-IT" dirty="0" err="1">
                <a:latin typeface="+mn-lt"/>
              </a:rPr>
              <a:t>živali</a:t>
            </a:r>
            <a:r>
              <a:rPr lang="it-IT" dirty="0">
                <a:latin typeface="+mn-lt"/>
              </a:rPr>
              <a:t>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>
                <a:solidFill>
                  <a:schemeClr val="accent1"/>
                </a:solidFill>
                <a:latin typeface="+mn-lt"/>
              </a:rPr>
              <a:t>http://infinite-biotech.com/</a:t>
            </a:r>
            <a:endParaRPr lang="en-GB" dirty="0">
              <a:latin typeface="+mn-lt"/>
            </a:endParaRPr>
          </a:p>
        </p:txBody>
      </p:sp>
      <p:sp>
        <p:nvSpPr>
          <p:cNvPr id="37" name="Content Placeholder 2">
            <a:extLst>
              <a:ext uri="{FF2B5EF4-FFF2-40B4-BE49-F238E27FC236}">
                <a16:creationId xmlns:a16="http://schemas.microsoft.com/office/drawing/2014/main" id="{D21CFF8D-EF0A-4E44-B801-7C478EEC0795}"/>
              </a:ext>
            </a:extLst>
          </p:cNvPr>
          <p:cNvSpPr txBox="1">
            <a:spLocks/>
          </p:cNvSpPr>
          <p:nvPr/>
        </p:nvSpPr>
        <p:spPr>
          <a:xfrm>
            <a:off x="838199" y="4177812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 err="1">
                <a:latin typeface="+mn-lt"/>
              </a:rPr>
              <a:t>InoVine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Hitro ločevanje usedline kvasovk iz penečega vina.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www.ino-vine.com/</a:t>
            </a:r>
            <a:endParaRPr lang="en-GB" dirty="0">
              <a:latin typeface="+mn-lt"/>
            </a:endParaRPr>
          </a:p>
        </p:txBody>
      </p:sp>
      <p:pic>
        <p:nvPicPr>
          <p:cNvPr id="39" name="Picture 8">
            <a:extLst>
              <a:ext uri="{FF2B5EF4-FFF2-40B4-BE49-F238E27FC236}">
                <a16:creationId xmlns:a16="http://schemas.microsoft.com/office/drawing/2014/main" id="{202DE858-C040-499D-873B-F9BFD6D82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grayscl/>
          </a:blip>
          <a:srcRect/>
          <a:stretch>
            <a:fillRect/>
          </a:stretch>
        </p:blipFill>
        <p:spPr bwMode="auto">
          <a:xfrm>
            <a:off x="6269038" y="5444330"/>
            <a:ext cx="2391744" cy="45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73E08C5-3E8F-411B-BEA7-6DB3C24AAC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078250"/>
            <a:ext cx="2368550" cy="85116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060684E-5D7A-4088-8907-A850E03A0D0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65406" y="2964560"/>
            <a:ext cx="2342020" cy="1060456"/>
          </a:xfrm>
          <a:prstGeom prst="rect">
            <a:avLst/>
          </a:prstGeom>
        </p:spPr>
      </p:pic>
      <p:sp>
        <p:nvSpPr>
          <p:cNvPr id="45" name="Content Placeholder 2">
            <a:extLst>
              <a:ext uri="{FF2B5EF4-FFF2-40B4-BE49-F238E27FC236}">
                <a16:creationId xmlns:a16="http://schemas.microsoft.com/office/drawing/2014/main" id="{77C5FE5C-5AE3-4698-A00F-A5B6D498283E}"/>
              </a:ext>
            </a:extLst>
          </p:cNvPr>
          <p:cNvSpPr txBox="1">
            <a:spLocks/>
          </p:cNvSpPr>
          <p:nvPr/>
        </p:nvSpPr>
        <p:spPr>
          <a:xfrm>
            <a:off x="8974138" y="1776044"/>
            <a:ext cx="2234869" cy="1295839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400" b="1" dirty="0" err="1">
                <a:latin typeface="+mn-lt"/>
              </a:rPr>
              <a:t>FlexHex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Robotski </a:t>
            </a:r>
            <a:r>
              <a:rPr lang="sl-SI" dirty="0" err="1">
                <a:latin typeface="+mn-lt"/>
              </a:rPr>
              <a:t>hexapodi</a:t>
            </a:r>
            <a:r>
              <a:rPr lang="sl-SI" dirty="0">
                <a:latin typeface="+mn-lt"/>
              </a:rPr>
              <a:t> za avtomobilsko industrijo</a:t>
            </a:r>
            <a:br>
              <a:rPr lang="en-US" dirty="0">
                <a:highlight>
                  <a:srgbClr val="FFFF00"/>
                </a:highlight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http://flexhex-robot.com/</a:t>
            </a:r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DE58E559-2880-458A-B8F9-A9691E4032C5}"/>
              </a:ext>
            </a:extLst>
          </p:cNvPr>
          <p:cNvSpPr txBox="1">
            <a:spLocks/>
          </p:cNvSpPr>
          <p:nvPr/>
        </p:nvSpPr>
        <p:spPr>
          <a:xfrm>
            <a:off x="6269038" y="1776044"/>
            <a:ext cx="2357438" cy="843665"/>
          </a:xfrm>
          <a:prstGeom prst="rect">
            <a:avLst/>
          </a:prstGeom>
        </p:spPr>
        <p:txBody>
          <a:bodyPr vert="horz" lIns="0" tIns="0" rIns="0" bIns="0" numCol="1" spcCol="342000" rtlCol="0">
            <a:noAutofit/>
          </a:bodyPr>
          <a:lstStyle>
            <a:lvl1pPr marL="182563" indent="-182563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1pPr>
            <a:lvl2pPr marL="452438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2pPr>
            <a:lvl3pPr marL="722313" indent="-18256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3pPr>
            <a:lvl4pPr marL="981075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4pPr>
            <a:lvl5pPr marL="1250950" indent="-17303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Bai Jamjuree" panose="00000500000000000000" pitchFamily="2" charset="-34"/>
                <a:ea typeface="+mn-ea"/>
                <a:cs typeface="Bai Jamjuree" panose="00000500000000000000" pitchFamily="2" charset="-34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sl-SI" sz="1400" b="1" dirty="0">
                <a:latin typeface="+mn-lt"/>
              </a:rPr>
              <a:t>Atom </a:t>
            </a:r>
            <a:r>
              <a:rPr lang="sl-SI" sz="1400" b="1" dirty="0" err="1">
                <a:latin typeface="+mn-lt"/>
              </a:rPr>
              <a:t>Quantum</a:t>
            </a:r>
            <a:r>
              <a:rPr lang="sl-SI" sz="1400" b="1" dirty="0">
                <a:latin typeface="+mn-lt"/>
              </a:rPr>
              <a:t> </a:t>
            </a:r>
            <a:r>
              <a:rPr lang="sl-SI" sz="1400" b="1" dirty="0" err="1">
                <a:latin typeface="+mn-lt"/>
              </a:rPr>
              <a:t>Labs</a:t>
            </a:r>
            <a:br>
              <a:rPr lang="en-US" dirty="0">
                <a:latin typeface="+mn-lt"/>
              </a:rPr>
            </a:br>
            <a:r>
              <a:rPr lang="sl-SI" dirty="0">
                <a:latin typeface="+mn-lt"/>
              </a:rPr>
              <a:t>Razvoj kvantnih računalnikov s hladnimi nevtralnimi atomi</a:t>
            </a:r>
            <a:br>
              <a:rPr lang="en-US" dirty="0">
                <a:latin typeface="+mn-lt"/>
              </a:rPr>
            </a:br>
            <a:r>
              <a:rPr lang="en-US" dirty="0">
                <a:solidFill>
                  <a:schemeClr val="accent1"/>
                </a:solidFill>
                <a:latin typeface="+mn-lt"/>
              </a:rPr>
              <a:t>http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s</a:t>
            </a:r>
            <a:r>
              <a:rPr lang="en-US" dirty="0">
                <a:solidFill>
                  <a:schemeClr val="accent1"/>
                </a:solidFill>
                <a:latin typeface="+mn-lt"/>
              </a:rPr>
              <a:t>://</a:t>
            </a:r>
            <a:r>
              <a:rPr lang="sl-SI" dirty="0">
                <a:solidFill>
                  <a:schemeClr val="accent1"/>
                </a:solidFill>
                <a:latin typeface="+mn-lt"/>
              </a:rPr>
              <a:t>atomql.com/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5051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9F62F6-5DB7-4F55-B7BB-9208DCAEE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Primerjava</a:t>
            </a:r>
            <a:r>
              <a:rPr lang="en-US" dirty="0"/>
              <a:t> s </a:t>
            </a:r>
            <a:r>
              <a:rPr lang="sl-SI" dirty="0"/>
              <a:t>tujino</a:t>
            </a:r>
            <a:br>
              <a:rPr lang="sl-SI" dirty="0"/>
            </a:br>
            <a:endParaRPr lang="sl-S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1CF9D-3099-436C-8C93-9EEDF0789D05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sl-SI" dirty="0"/>
              <a:t>Primerjava IJS // Maks Planck Institute (MPG) // </a:t>
            </a:r>
            <a:r>
              <a:rPr lang="en-US" dirty="0"/>
              <a:t>French National Centre for Scientific Research</a:t>
            </a:r>
            <a:r>
              <a:rPr lang="sl-SI" dirty="0"/>
              <a:t> (CNRS) </a:t>
            </a:r>
          </a:p>
          <a:p>
            <a:endParaRPr lang="sl-SI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418D4-4E3B-49EE-8669-9A8DD7A83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Podatki so za obdobje 2022-2024.</a:t>
            </a:r>
            <a:endParaRPr lang="sl-SI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0C38B5-E26B-40F1-AC9F-04C221FC6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26</a:t>
            </a:fld>
            <a:endParaRPr lang="sl-SI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AC5D46E-00C2-470E-A1CA-1CB1F2F850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3619891"/>
              </p:ext>
            </p:extLst>
          </p:nvPr>
        </p:nvGraphicFramePr>
        <p:xfrm>
          <a:off x="2906207" y="2359029"/>
          <a:ext cx="8391565" cy="16916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167805">
                  <a:extLst>
                    <a:ext uri="{9D8B030D-6E8A-4147-A177-3AD203B41FA5}">
                      <a16:colId xmlns:a16="http://schemas.microsoft.com/office/drawing/2014/main" val="1948608093"/>
                    </a:ext>
                  </a:extLst>
                </a:gridCol>
                <a:gridCol w="1285837">
                  <a:extLst>
                    <a:ext uri="{9D8B030D-6E8A-4147-A177-3AD203B41FA5}">
                      <a16:colId xmlns:a16="http://schemas.microsoft.com/office/drawing/2014/main" val="3297349526"/>
                    </a:ext>
                  </a:extLst>
                </a:gridCol>
                <a:gridCol w="1610359">
                  <a:extLst>
                    <a:ext uri="{9D8B030D-6E8A-4147-A177-3AD203B41FA5}">
                      <a16:colId xmlns:a16="http://schemas.microsoft.com/office/drawing/2014/main" val="661240353"/>
                    </a:ext>
                  </a:extLst>
                </a:gridCol>
                <a:gridCol w="1923229">
                  <a:extLst>
                    <a:ext uri="{9D8B030D-6E8A-4147-A177-3AD203B41FA5}">
                      <a16:colId xmlns:a16="http://schemas.microsoft.com/office/drawing/2014/main" val="1002807491"/>
                    </a:ext>
                  </a:extLst>
                </a:gridCol>
                <a:gridCol w="2404335">
                  <a:extLst>
                    <a:ext uri="{9D8B030D-6E8A-4147-A177-3AD203B41FA5}">
                      <a16:colId xmlns:a16="http://schemas.microsoft.com/office/drawing/2014/main" val="1852141327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sl-SI" dirty="0"/>
                    </a:p>
                  </a:txBody>
                  <a:tcPr>
                    <a:lnL w="6350" cap="flat" cmpd="sng" algn="ctr">
                      <a:noFill/>
                      <a:prstDash val="solid"/>
                      <a:miter lim="800000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Št. prebivalstva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Št. zaposlenih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Št. zaposlenih </a:t>
                      </a:r>
                    </a:p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glede na št. prebivalstva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14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sl-SI" sz="1600" b="1" dirty="0"/>
                        <a:t>IJS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Slovenija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2,12 mio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1.263</a:t>
                      </a:r>
                      <a:endParaRPr lang="sl-SI" sz="16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0,06 %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057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MPG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Nemčija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84,55 mio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24.650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0,03 %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618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CNRS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Francija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66,55 mio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33.000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0,05 %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5470474"/>
                  </a:ext>
                </a:extLst>
              </a:tr>
            </a:tbl>
          </a:graphicData>
        </a:graphic>
      </p:graphicFrame>
      <p:graphicFrame>
        <p:nvGraphicFramePr>
          <p:cNvPr id="46" name="Table 4">
            <a:extLst>
              <a:ext uri="{FF2B5EF4-FFF2-40B4-BE49-F238E27FC236}">
                <a16:creationId xmlns:a16="http://schemas.microsoft.com/office/drawing/2014/main" id="{8BFFF364-A91B-4D06-877A-1C0C5BF281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681095"/>
              </p:ext>
            </p:extLst>
          </p:nvPr>
        </p:nvGraphicFramePr>
        <p:xfrm>
          <a:off x="2906207" y="4327068"/>
          <a:ext cx="8402322" cy="169164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194699">
                  <a:extLst>
                    <a:ext uri="{9D8B030D-6E8A-4147-A177-3AD203B41FA5}">
                      <a16:colId xmlns:a16="http://schemas.microsoft.com/office/drawing/2014/main" val="1948608093"/>
                    </a:ext>
                  </a:extLst>
                </a:gridCol>
                <a:gridCol w="1283296">
                  <a:extLst>
                    <a:ext uri="{9D8B030D-6E8A-4147-A177-3AD203B41FA5}">
                      <a16:colId xmlns:a16="http://schemas.microsoft.com/office/drawing/2014/main" val="3297349526"/>
                    </a:ext>
                  </a:extLst>
                </a:gridCol>
                <a:gridCol w="3520712">
                  <a:extLst>
                    <a:ext uri="{9D8B030D-6E8A-4147-A177-3AD203B41FA5}">
                      <a16:colId xmlns:a16="http://schemas.microsoft.com/office/drawing/2014/main" val="661240353"/>
                    </a:ext>
                  </a:extLst>
                </a:gridCol>
                <a:gridCol w="2403615">
                  <a:extLst>
                    <a:ext uri="{9D8B030D-6E8A-4147-A177-3AD203B41FA5}">
                      <a16:colId xmlns:a16="http://schemas.microsoft.com/office/drawing/2014/main" val="100280749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sl-SI" dirty="0"/>
                        <a:t>Le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sl-SI" dirty="0"/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Letni prihodki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sz="1600" dirty="0">
                          <a:solidFill>
                            <a:schemeClr val="tx1"/>
                          </a:solidFill>
                        </a:rPr>
                        <a:t>Letni prihodki na zaposlenega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91461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sl-SI" sz="1600" b="1" dirty="0"/>
                        <a:t>IJS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Slovenija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65 mio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53.400 €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80574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MPG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Nemčija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2.300 mio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93.300 €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461808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b="1" dirty="0"/>
                        <a:t>CNRS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sl-SI" sz="1600" dirty="0"/>
                        <a:t>Francija</a:t>
                      </a:r>
                    </a:p>
                  </a:txBody>
                  <a:tcPr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4.000 mio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l-SI" sz="1600" dirty="0"/>
                        <a:t>121.200 €</a:t>
                      </a: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35470474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06EB479-56FF-4A0A-BD5C-29C2A63A6A07}"/>
              </a:ext>
            </a:extLst>
          </p:cNvPr>
          <p:cNvSpPr txBox="1"/>
          <p:nvPr/>
        </p:nvSpPr>
        <p:spPr>
          <a:xfrm>
            <a:off x="768304" y="3674066"/>
            <a:ext cx="202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>
                <a:solidFill>
                  <a:schemeClr val="accent1"/>
                </a:solidFill>
              </a:rPr>
              <a:t>Zaposleni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4AAEC1-DFB9-4451-BB22-0F64A8436E71}"/>
              </a:ext>
            </a:extLst>
          </p:cNvPr>
          <p:cNvSpPr txBox="1"/>
          <p:nvPr/>
        </p:nvSpPr>
        <p:spPr>
          <a:xfrm>
            <a:off x="768304" y="5625624"/>
            <a:ext cx="2022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b="1" dirty="0">
                <a:solidFill>
                  <a:schemeClr val="accent1"/>
                </a:solidFill>
              </a:rPr>
              <a:t>Prihodki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FCEAEC51-6458-4BB9-9778-092AF75FDA61}"/>
              </a:ext>
            </a:extLst>
          </p:cNvPr>
          <p:cNvCxnSpPr>
            <a:cxnSpLocks/>
          </p:cNvCxnSpPr>
          <p:nvPr/>
        </p:nvCxnSpPr>
        <p:spPr>
          <a:xfrm>
            <a:off x="838199" y="6009500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C25E3E7-AF3B-4ACD-B3AC-79CF0F33D886}"/>
              </a:ext>
            </a:extLst>
          </p:cNvPr>
          <p:cNvCxnSpPr>
            <a:cxnSpLocks/>
          </p:cNvCxnSpPr>
          <p:nvPr/>
        </p:nvCxnSpPr>
        <p:spPr>
          <a:xfrm>
            <a:off x="821224" y="4057941"/>
            <a:ext cx="10470330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E8FDDC04-04DB-447E-982C-B03E3AE9588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1087" y="2041606"/>
            <a:ext cx="710507" cy="7105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C083FB3-E614-4D0A-A9F9-7056BACFB780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33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04" y="1935976"/>
            <a:ext cx="847317" cy="83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45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866208F-D2EE-4DA3-B047-EE742D20613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grayscl/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83"/>
          <a:stretch/>
        </p:blipFill>
        <p:spPr>
          <a:xfrm>
            <a:off x="6284883" y="2837333"/>
            <a:ext cx="5023646" cy="31721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88A8C7-7545-4D6D-9482-4034D7CC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Sodelovanje z javnostmi</a:t>
            </a:r>
          </a:p>
        </p:txBody>
      </p:sp>
      <p:sp>
        <p:nvSpPr>
          <p:cNvPr id="28" name="Content Placeholder 2">
            <a:extLst>
              <a:ext uri="{FF2B5EF4-FFF2-40B4-BE49-F238E27FC236}">
                <a16:creationId xmlns:a16="http://schemas.microsoft.com/office/drawing/2014/main" id="{C7AF945C-CC66-4663-A67F-8CEE2EB0DC24}"/>
              </a:ext>
            </a:extLst>
          </p:cNvPr>
          <p:cNvSpPr txBox="1">
            <a:spLocks noGrp="1"/>
          </p:cNvSpPr>
          <p:nvPr>
            <p:ph sz="half" idx="13"/>
          </p:nvPr>
        </p:nvSpPr>
        <p:spPr>
          <a:xfrm>
            <a:off x="838200" y="1569266"/>
            <a:ext cx="6979024" cy="435310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1800" dirty="0"/>
              <a:t>Število obiskovalk in obiskovalcev dogodkov, organiziranih za različne javnosti ter število obiskovalk in obiskovalcev izobraževalnega centra</a:t>
            </a:r>
          </a:p>
          <a:p>
            <a:pPr marL="0" indent="0">
              <a:buNone/>
            </a:pPr>
            <a:endParaRPr lang="sl-SI" sz="18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B8CD8D-BE17-4694-8DEC-FEF435674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Podati za leto 2024 </a:t>
            </a:r>
            <a:endParaRPr lang="sl-SI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F21363-5963-4F07-AFFF-DB8FEE144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27</a:t>
            </a:fld>
            <a:endParaRPr lang="sl-SI"/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id="{9B28C69E-B0BF-4258-AADE-BF90A64D166F}"/>
              </a:ext>
            </a:extLst>
          </p:cNvPr>
          <p:cNvSpPr txBox="1">
            <a:spLocks/>
          </p:cNvSpPr>
          <p:nvPr/>
        </p:nvSpPr>
        <p:spPr>
          <a:xfrm>
            <a:off x="2867432" y="3063892"/>
            <a:ext cx="2115937" cy="26012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b="1" dirty="0"/>
              <a:t>1.200</a:t>
            </a:r>
          </a:p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b="1" dirty="0"/>
              <a:t>9.450</a:t>
            </a:r>
          </a:p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b="1" dirty="0"/>
              <a:t>1.070</a:t>
            </a:r>
            <a:endParaRPr lang="sl-SI" sz="1800" dirty="0"/>
          </a:p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dirty="0">
                <a:latin typeface="+mj-lt"/>
              </a:rPr>
              <a:t>1.00</a:t>
            </a:r>
            <a:r>
              <a:rPr lang="sl-SI" sz="1800" b="1" dirty="0"/>
              <a:t>0</a:t>
            </a:r>
          </a:p>
          <a:p>
            <a:pPr marL="0" indent="0" algn="r">
              <a:lnSpc>
                <a:spcPct val="100000"/>
              </a:lnSpc>
              <a:spcBef>
                <a:spcPts val="600"/>
              </a:spcBef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b="1" dirty="0"/>
              <a:t>2.000</a:t>
            </a:r>
            <a:r>
              <a:rPr lang="sl-SI" sz="1800" dirty="0"/>
              <a:t> 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F83222A-F7F2-49D9-B28E-AACF8FDF36B3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 več kot</a:t>
            </a:r>
          </a:p>
          <a:p>
            <a:r>
              <a:rPr lang="sl-SI" sz="40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21.700+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obiskovalk in obiskovalcev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FBC3CBD3-A7B6-4C10-AC45-D63EDC84F60E}"/>
              </a:ext>
            </a:extLst>
          </p:cNvPr>
          <p:cNvSpPr txBox="1">
            <a:spLocks/>
          </p:cNvSpPr>
          <p:nvPr/>
        </p:nvSpPr>
        <p:spPr>
          <a:xfrm>
            <a:off x="883471" y="2701570"/>
            <a:ext cx="2873928" cy="362322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1800" b="1" dirty="0">
                <a:solidFill>
                  <a:schemeClr val="accent1"/>
                </a:solidFill>
              </a:rPr>
              <a:t>Dogodki 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59468592-26D7-4061-9F0D-9B6244856976}"/>
              </a:ext>
            </a:extLst>
          </p:cNvPr>
          <p:cNvSpPr txBox="1">
            <a:spLocks/>
          </p:cNvSpPr>
          <p:nvPr/>
        </p:nvSpPr>
        <p:spPr>
          <a:xfrm>
            <a:off x="883471" y="5124817"/>
            <a:ext cx="2873928" cy="124580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l-PL" sz="1800" b="1" dirty="0">
                <a:solidFill>
                  <a:schemeClr val="accent1"/>
                </a:solidFill>
              </a:rPr>
              <a:t>Izobraževalni center za jedrsko tehnologijo</a:t>
            </a:r>
            <a:endParaRPr lang="sl-SI" sz="1800" b="1" dirty="0">
              <a:solidFill>
                <a:schemeClr val="accent1"/>
              </a:solidFill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8672873B-E9D7-44DF-BB5B-E89808E12242}"/>
              </a:ext>
            </a:extLst>
          </p:cNvPr>
          <p:cNvSpPr txBox="1">
            <a:spLocks/>
          </p:cNvSpPr>
          <p:nvPr/>
        </p:nvSpPr>
        <p:spPr>
          <a:xfrm>
            <a:off x="2866950" y="5124817"/>
            <a:ext cx="2115937" cy="26012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sl-SI" sz="1800" dirty="0" err="1"/>
              <a:t>pb</a:t>
            </a:r>
            <a:r>
              <a:rPr lang="sl-SI" sz="1800" dirty="0"/>
              <a:t>. </a:t>
            </a:r>
            <a:r>
              <a:rPr lang="sl-SI" sz="1800" b="1" dirty="0"/>
              <a:t>7.020</a:t>
            </a:r>
            <a:endParaRPr lang="sl-SI" sz="18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239CC4-514B-4080-8233-83E97831255B}"/>
              </a:ext>
            </a:extLst>
          </p:cNvPr>
          <p:cNvSpPr txBox="1"/>
          <p:nvPr/>
        </p:nvSpPr>
        <p:spPr>
          <a:xfrm>
            <a:off x="838198" y="3125124"/>
            <a:ext cx="2873928" cy="169277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sl-SI" sz="1800" dirty="0">
                <a:solidFill>
                  <a:schemeClr val="accent1"/>
                </a:solidFill>
              </a:rPr>
              <a:t>Kolokviji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l-SI" sz="1800" dirty="0">
                <a:solidFill>
                  <a:schemeClr val="accent1"/>
                </a:solidFill>
              </a:rPr>
              <a:t>Galerija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l-SI" sz="1800" dirty="0">
                <a:solidFill>
                  <a:schemeClr val="accent1"/>
                </a:solidFill>
              </a:rPr>
              <a:t>Obiski šol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l-SI" sz="1800" dirty="0">
                <a:solidFill>
                  <a:schemeClr val="accent1"/>
                </a:solidFill>
              </a:rPr>
              <a:t>Štefanovi dnevi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sl-SI" sz="1800" dirty="0">
                <a:solidFill>
                  <a:schemeClr val="accent1"/>
                </a:solidFill>
              </a:rPr>
              <a:t>Dan odprtih vrat</a:t>
            </a:r>
          </a:p>
        </p:txBody>
      </p:sp>
    </p:spTree>
    <p:extLst>
      <p:ext uri="{BB962C8B-B14F-4D97-AF65-F5344CB8AC3E}">
        <p14:creationId xmlns:p14="http://schemas.microsoft.com/office/powerpoint/2010/main" val="7829504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8A8C7-7545-4D6D-9482-4034D7CC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Pojavljanje v medijih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B945B0E-E4A5-466B-8546-A1FE52B89FC3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r>
              <a:rPr lang="sl-SI" dirty="0"/>
              <a:t>Pojavnost Instituta ”Jožef Stefan ” in </a:t>
            </a:r>
          </a:p>
          <a:p>
            <a:r>
              <a:rPr lang="sl-SI"/>
              <a:t>direktorja v </a:t>
            </a:r>
            <a:r>
              <a:rPr lang="sl-SI" dirty="0"/>
              <a:t>tiskanih in spletnih medijih</a:t>
            </a:r>
          </a:p>
          <a:p>
            <a:endParaRPr lang="sl-SI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852523-4539-45F5-9A49-284CA01F5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sl-SI"/>
              <a:t>Podati za leto 2024 </a:t>
            </a:r>
            <a:endParaRPr lang="sl-SI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EF80C73-996F-4BD6-AE8D-3CA650D731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28</a:t>
            </a:fld>
            <a:endParaRPr lang="sl-SI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7F83222A-F7F2-49D9-B28E-AACF8FDF36B3}"/>
              </a:ext>
            </a:extLst>
          </p:cNvPr>
          <p:cNvSpPr/>
          <p:nvPr/>
        </p:nvSpPr>
        <p:spPr>
          <a:xfrm>
            <a:off x="9072960" y="1398519"/>
            <a:ext cx="2789133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Skupaj</a:t>
            </a:r>
          </a:p>
          <a:p>
            <a:r>
              <a:rPr lang="sl-SI" sz="4000" b="1" dirty="0">
                <a:solidFill>
                  <a:schemeClr val="bg1"/>
                </a:solidFill>
              </a:rPr>
              <a:t>2.811</a:t>
            </a:r>
          </a:p>
          <a:p>
            <a:r>
              <a:rPr lang="sl-SI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medijskih objav</a:t>
            </a:r>
            <a:endParaRPr lang="sl-SI" dirty="0">
              <a:solidFill>
                <a:srgbClr val="32C0C7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3CC33F-9830-4937-9697-04CEC099EB53}"/>
              </a:ext>
            </a:extLst>
          </p:cNvPr>
          <p:cNvSpPr txBox="1"/>
          <p:nvPr/>
        </p:nvSpPr>
        <p:spPr>
          <a:xfrm>
            <a:off x="6351959" y="4261101"/>
            <a:ext cx="295720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novice.najdi.si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sta.si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Delo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Megafon.si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rtvslo.si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218090-DAA4-4CB9-A5C0-84984C262EAF}"/>
              </a:ext>
            </a:extLst>
          </p:cNvPr>
          <p:cNvSpPr txBox="1"/>
          <p:nvPr/>
        </p:nvSpPr>
        <p:spPr>
          <a:xfrm>
            <a:off x="9037863" y="4234150"/>
            <a:ext cx="2957200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STA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Saša Senica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Marko Medvešček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Branko Janjič</a:t>
            </a:r>
          </a:p>
          <a:p>
            <a:pPr marL="457200" marR="0" lvl="0" indent="-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l-SI" b="1" dirty="0">
                <a:solidFill>
                  <a:schemeClr val="accent1"/>
                </a:solidFill>
              </a:rPr>
              <a:t>G. C.</a:t>
            </a:r>
            <a:endParaRPr lang="sl-SI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4CEBBF1-3578-436E-AA43-D58DEB59E675}"/>
              </a:ext>
            </a:extLst>
          </p:cNvPr>
          <p:cNvSpPr txBox="1"/>
          <p:nvPr/>
        </p:nvSpPr>
        <p:spPr>
          <a:xfrm>
            <a:off x="6266350" y="3322060"/>
            <a:ext cx="2110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/>
              <a:t>M</a:t>
            </a:r>
            <a:r>
              <a:rPr lang="sl-SI" b="1" dirty="0" err="1"/>
              <a:t>edij</a:t>
            </a:r>
            <a:r>
              <a:rPr lang="en-US" b="1" dirty="0" err="1"/>
              <a:t>i</a:t>
            </a:r>
            <a:r>
              <a:rPr lang="sl-SI" dirty="0"/>
              <a:t>, ki so največ pisali o omenjenih temah: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04082D4-63F4-401C-99A6-3E835DB9E403}"/>
              </a:ext>
            </a:extLst>
          </p:cNvPr>
          <p:cNvSpPr txBox="1"/>
          <p:nvPr/>
        </p:nvSpPr>
        <p:spPr>
          <a:xfrm>
            <a:off x="8870212" y="3322060"/>
            <a:ext cx="21107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Avtorice</a:t>
            </a:r>
            <a:r>
              <a:rPr lang="en-US" b="1" dirty="0"/>
              <a:t> </a:t>
            </a:r>
            <a:r>
              <a:rPr lang="sl-SI" b="1" dirty="0"/>
              <a:t>in </a:t>
            </a:r>
            <a:r>
              <a:rPr lang="sl-SI" b="1" dirty="0" err="1"/>
              <a:t>avtorj</a:t>
            </a:r>
            <a:r>
              <a:rPr lang="en-US" b="1" dirty="0" err="1"/>
              <a:t>i</a:t>
            </a:r>
            <a:r>
              <a:rPr lang="sl-SI" dirty="0"/>
              <a:t>, ki so največ pisali o  omenjenih temah: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F546265-749F-4611-A806-557FFCA4BA82}"/>
              </a:ext>
            </a:extLst>
          </p:cNvPr>
          <p:cNvSpPr/>
          <p:nvPr/>
        </p:nvSpPr>
        <p:spPr>
          <a:xfrm>
            <a:off x="774404" y="2521848"/>
            <a:ext cx="3085489" cy="30854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>
              <a:solidFill>
                <a:schemeClr val="accent1"/>
              </a:solidFill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9E96692-57CE-4E03-8F3D-76D8AA83B764}"/>
              </a:ext>
            </a:extLst>
          </p:cNvPr>
          <p:cNvSpPr/>
          <p:nvPr/>
        </p:nvSpPr>
        <p:spPr>
          <a:xfrm>
            <a:off x="2519473" y="2465079"/>
            <a:ext cx="1659526" cy="1659526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16D99C-30C9-463C-AEE9-AF0EB1DAF492}"/>
              </a:ext>
            </a:extLst>
          </p:cNvPr>
          <p:cNvSpPr txBox="1"/>
          <p:nvPr/>
        </p:nvSpPr>
        <p:spPr>
          <a:xfrm>
            <a:off x="4786998" y="2777573"/>
            <a:ext cx="1277028" cy="132343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sl-SI" sz="3200" b="1" dirty="0">
                <a:solidFill>
                  <a:schemeClr val="accent6"/>
                </a:solidFill>
              </a:rPr>
              <a:t>23 %</a:t>
            </a:r>
          </a:p>
          <a:p>
            <a:pPr>
              <a:defRPr/>
            </a:pPr>
            <a:r>
              <a:rPr lang="sl-SI" dirty="0">
                <a:solidFill>
                  <a:schemeClr val="accent6"/>
                </a:solidFill>
              </a:rPr>
              <a:t>objav v </a:t>
            </a:r>
          </a:p>
          <a:p>
            <a:pPr>
              <a:defRPr/>
            </a:pPr>
            <a:r>
              <a:rPr lang="sl-SI" dirty="0">
                <a:solidFill>
                  <a:schemeClr val="accent6"/>
                </a:solidFill>
              </a:rPr>
              <a:t>tiskanih medijih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E2DF901-CD8F-47E3-80AD-7C290A128BD3}"/>
              </a:ext>
            </a:extLst>
          </p:cNvPr>
          <p:cNvSpPr txBox="1"/>
          <p:nvPr/>
        </p:nvSpPr>
        <p:spPr>
          <a:xfrm>
            <a:off x="1267079" y="4002034"/>
            <a:ext cx="1761554" cy="104644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sz="3200" b="1" dirty="0">
                <a:solidFill>
                  <a:schemeClr val="bg1"/>
                </a:solidFill>
              </a:rPr>
              <a:t>77 %</a:t>
            </a:r>
            <a:r>
              <a:rPr lang="sl-SI" sz="2400" b="1" dirty="0">
                <a:solidFill>
                  <a:schemeClr val="bg1"/>
                </a:solidFill>
              </a:rPr>
              <a:t> </a:t>
            </a:r>
          </a:p>
          <a:p>
            <a: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l-SI" dirty="0">
                <a:solidFill>
                  <a:schemeClr val="bg1"/>
                </a:solidFill>
              </a:rPr>
              <a:t>objav v spletnih medijih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E90A1FB-2A2F-4858-937D-FD937D5EE9D3}"/>
              </a:ext>
            </a:extLst>
          </p:cNvPr>
          <p:cNvCxnSpPr>
            <a:cxnSpLocks/>
          </p:cNvCxnSpPr>
          <p:nvPr/>
        </p:nvCxnSpPr>
        <p:spPr>
          <a:xfrm flipH="1">
            <a:off x="3720701" y="3007317"/>
            <a:ext cx="807771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931FB70-8CB9-4350-ACD8-FA25837AEA5F}"/>
              </a:ext>
            </a:extLst>
          </p:cNvPr>
          <p:cNvCxnSpPr>
            <a:cxnSpLocks/>
          </p:cNvCxnSpPr>
          <p:nvPr/>
        </p:nvCxnSpPr>
        <p:spPr>
          <a:xfrm>
            <a:off x="4550616" y="2779507"/>
            <a:ext cx="0" cy="1321505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89115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0121AE-D5BB-4299-87C4-FC106089A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A9C5090-7CD0-4540-9AEC-2207690D1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1B51CE-944E-46F9-A814-250F0E9700E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29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4559868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CB670B2-6254-47C6-A11D-E804515CC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31E17CCD-BC08-4D34-BD85-F7D6F8488B4C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640D99-4309-4F3E-AB54-D7DE37130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C58C5-B627-48D0-A1A2-F881587ADEA7}" type="slidenum">
              <a:rPr lang="sl-SI" smtClean="0"/>
              <a:t>30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13802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E07E612-77F6-4205-A9EF-418AF2181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1904D7E-FE04-47A0-901D-20437E03E77D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035819-52F8-4551-A218-57A3A0926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31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092587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1F66C-7A27-4124-B641-2F47186B1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56B266-3A5B-4A1E-BF3D-49CF7F226E96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F67975-0705-44B0-9BB2-32E7A6DA8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32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1465441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634A1D-49AF-4915-AD6B-701E246D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D789E91-C7D5-4FD0-B2F7-6462080A1F59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19A8C7-902D-46FD-A95D-F2CF2F96E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33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047220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C062B-BFBF-4216-AA63-CFD4375AC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627F68-2752-4469-A9AB-3EDAFF72F5B4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E78657-A689-480C-8A9C-BC50E4B23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34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834986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CE815-CBBC-4613-BB48-EDFB5103E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760676-0E40-4424-8CE4-08A5497BAA7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77D6B6-4F28-43DA-AFA9-93B9C7A7A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t>35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495537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9050897-63F5-4469-9FF0-CF2F954EF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B3B8484-CF25-4779-9B21-7307606DE313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A205D-5E03-412C-B6FA-258B255F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536C58C5-B627-48D0-A1A2-F881587ADEA7}" type="slidenum">
              <a:rPr lang="sl-SI" smtClean="0"/>
              <a:pPr/>
              <a:t>36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819590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751130F0-E7D8-4753-AD77-74B26A673C9F}"/>
              </a:ext>
            </a:extLst>
          </p:cNvPr>
          <p:cNvSpPr txBox="1">
            <a:spLocks/>
          </p:cNvSpPr>
          <p:nvPr/>
        </p:nvSpPr>
        <p:spPr>
          <a:xfrm>
            <a:off x="838199" y="1124159"/>
            <a:ext cx="5046233" cy="5236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dirty="0">
                <a:solidFill>
                  <a:schemeClr val="bg1"/>
                </a:solidFill>
              </a:rPr>
              <a:t>Hvala za pozornost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B3D7D8-4E3C-4416-8B92-3B5B47338B06}"/>
              </a:ext>
            </a:extLst>
          </p:cNvPr>
          <p:cNvCxnSpPr>
            <a:cxnSpLocks/>
          </p:cNvCxnSpPr>
          <p:nvPr/>
        </p:nvCxnSpPr>
        <p:spPr>
          <a:xfrm>
            <a:off x="838199" y="1027906"/>
            <a:ext cx="1227221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F5C9912-D089-43E5-AFFD-749B8E527EDB}"/>
              </a:ext>
            </a:extLst>
          </p:cNvPr>
          <p:cNvSpPr txBox="1"/>
          <p:nvPr/>
        </p:nvSpPr>
        <p:spPr>
          <a:xfrm>
            <a:off x="838200" y="4292750"/>
            <a:ext cx="6874565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 err="1">
                <a:solidFill>
                  <a:schemeClr val="bg1"/>
                </a:solidFill>
              </a:rPr>
              <a:t>Institu</a:t>
            </a:r>
            <a:r>
              <a:rPr lang="en-US" dirty="0">
                <a:solidFill>
                  <a:schemeClr val="bg1"/>
                </a:solidFill>
              </a:rPr>
              <a:t>t “</a:t>
            </a:r>
            <a:r>
              <a:rPr lang="en-US" dirty="0" err="1">
                <a:solidFill>
                  <a:schemeClr val="bg1"/>
                </a:solidFill>
              </a:rPr>
              <a:t>Jožef</a:t>
            </a:r>
            <a:r>
              <a:rPr lang="en-US" dirty="0">
                <a:solidFill>
                  <a:schemeClr val="bg1"/>
                </a:solidFill>
              </a:rPr>
              <a:t> Stefan”</a:t>
            </a:r>
            <a:br>
              <a:rPr lang="sl-SI" dirty="0">
                <a:solidFill>
                  <a:schemeClr val="bg1"/>
                </a:solidFill>
              </a:rPr>
            </a:br>
            <a:r>
              <a:rPr lang="sl-SI" dirty="0">
                <a:solidFill>
                  <a:schemeClr val="bg1"/>
                </a:solidFill>
              </a:rPr>
              <a:t>Jamova cesta 39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1000 Ljubljana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</a:rPr>
              <a:t>Sloveni</a:t>
            </a:r>
            <a:r>
              <a:rPr lang="en-US" dirty="0">
                <a:solidFill>
                  <a:schemeClr val="bg1"/>
                </a:solidFill>
              </a:rPr>
              <a:t>j</a:t>
            </a:r>
            <a:r>
              <a:rPr lang="sl-SI" dirty="0">
                <a:solidFill>
                  <a:schemeClr val="bg1"/>
                </a:solidFill>
              </a:rPr>
              <a:t>a</a:t>
            </a:r>
            <a:br>
              <a:rPr lang="sl-SI" dirty="0">
                <a:solidFill>
                  <a:schemeClr val="bg1"/>
                </a:solidFill>
              </a:rPr>
            </a:br>
            <a:endParaRPr lang="sl-SI" dirty="0">
              <a:solidFill>
                <a:schemeClr val="bg1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sl-SI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https://www.ijs.si/</a:t>
            </a:r>
            <a:endParaRPr lang="en-GB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729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amo za notranja izobraževanja">
      <a:dk1>
        <a:sysClr val="windowText" lastClr="000000"/>
      </a:dk1>
      <a:lt1>
        <a:sysClr val="window" lastClr="FFFFFF"/>
      </a:lt1>
      <a:dk2>
        <a:srgbClr val="233B45"/>
      </a:dk2>
      <a:lt2>
        <a:srgbClr val="E7E6E6"/>
      </a:lt2>
      <a:accent1>
        <a:srgbClr val="57828E"/>
      </a:accent1>
      <a:accent2>
        <a:srgbClr val="757369"/>
      </a:accent2>
      <a:accent3>
        <a:srgbClr val="97A5A7"/>
      </a:accent3>
      <a:accent4>
        <a:srgbClr val="93B8C8"/>
      </a:accent4>
      <a:accent5>
        <a:srgbClr val="908D81"/>
      </a:accent5>
      <a:accent6>
        <a:srgbClr val="273F56"/>
      </a:accent6>
      <a:hlink>
        <a:srgbClr val="586A78"/>
      </a:hlink>
      <a:folHlink>
        <a:srgbClr val="BFBFBF"/>
      </a:folHlink>
    </a:clrScheme>
    <a:fontScheme name="IJS splošna predstavitev">
      <a:majorFont>
        <a:latin typeface="Titillium Web Bold"/>
        <a:ea typeface=""/>
        <a:cs typeface=""/>
      </a:majorFont>
      <a:minorFont>
        <a:latin typeface="Titillium We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DD2635FD-2FDB-4616-BB8C-5968211C6770}" vid="{C8E952E5-DA45-4004-8EA8-135DD416E44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1875</Words>
  <Application>Microsoft Office PowerPoint</Application>
  <PresentationFormat>Widescreen</PresentationFormat>
  <Paragraphs>589</Paragraphs>
  <Slides>37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5" baseType="lpstr">
      <vt:lpstr>Calibri</vt:lpstr>
      <vt:lpstr>Verdana</vt:lpstr>
      <vt:lpstr>Wingdings</vt:lpstr>
      <vt:lpstr>Titillium Web</vt:lpstr>
      <vt:lpstr>Titillium Web Bold</vt:lpstr>
      <vt:lpstr>Arial</vt:lpstr>
      <vt:lpstr>Avenir Book</vt:lpstr>
      <vt:lpstr>Office Theme</vt:lpstr>
      <vt:lpstr>Institut “Jožef Stefan” (IJS)</vt:lpstr>
      <vt:lpstr>Institut “Jožef Stefan” (IJS)</vt:lpstr>
      <vt:lpstr>Institut “Jožef Stefan” (IJS)</vt:lpstr>
      <vt:lpstr>Institut “Jožef Stefan” (IJS)</vt:lpstr>
      <vt:lpstr>Poslanstvo</vt:lpstr>
      <vt:lpstr> </vt:lpstr>
      <vt:lpstr>Zgodovina</vt:lpstr>
      <vt:lpstr>Lokacije</vt:lpstr>
      <vt:lpstr>Institut v številkah</vt:lpstr>
      <vt:lpstr>Osebje </vt:lpstr>
      <vt:lpstr>Osebje</vt:lpstr>
      <vt:lpstr>Glavna področja raziskav</vt:lpstr>
      <vt:lpstr>Glavna področja raziskav </vt:lpstr>
      <vt:lpstr> </vt:lpstr>
      <vt:lpstr> </vt:lpstr>
      <vt:lpstr>Projekti</vt:lpstr>
      <vt:lpstr>Institut in Evropski raziskovalni svet (ERC)</vt:lpstr>
      <vt:lpstr>Raziskovalni programi</vt:lpstr>
      <vt:lpstr>Prihodki iz naslova programov </vt:lpstr>
      <vt:lpstr>Mlade raziskovalke in raziskovalci </vt:lpstr>
      <vt:lpstr>Doktorska dela</vt:lpstr>
      <vt:lpstr>Nagrade </vt:lpstr>
      <vt:lpstr>Izumi </vt:lpstr>
      <vt:lpstr>Patenti </vt:lpstr>
      <vt:lpstr>Izbrana odcepljena podjetja  </vt:lpstr>
      <vt:lpstr>Primerjava s tujino </vt:lpstr>
      <vt:lpstr>Sodelovanje z javnostmi</vt:lpstr>
      <vt:lpstr>Pojavljanje v medijih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 “Jožef Stefan” (IJS)</dc:title>
  <dc:creator>Lenka</dc:creator>
  <cp:lastModifiedBy>Lenka</cp:lastModifiedBy>
  <cp:revision>11</cp:revision>
  <dcterms:created xsi:type="dcterms:W3CDTF">2025-10-16T07:24:37Z</dcterms:created>
  <dcterms:modified xsi:type="dcterms:W3CDTF">2025-10-16T09:40:14Z</dcterms:modified>
</cp:coreProperties>
</file>