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6858000" cy="9906000" type="A4"/>
  <p:notesSz cx="6864350" cy="9998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61" d="100"/>
          <a:sy n="61" d="100"/>
        </p:scale>
        <p:origin x="2635" y="65"/>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1A061BA-CD6E-47F6-B889-B117ACC08745}" type="datetimeFigureOut">
              <a:rPr lang="sl-SI" smtClean="0"/>
              <a:t>4. 05. 2021</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B76D1536-E579-4EB0-B91E-2A41AEFB2DF3}" type="slidenum">
              <a:rPr lang="sl-SI" smtClean="0"/>
              <a:t>‹#›</a:t>
            </a:fld>
            <a:endParaRPr lang="sl-SI"/>
          </a:p>
        </p:txBody>
      </p:sp>
    </p:spTree>
    <p:extLst>
      <p:ext uri="{BB962C8B-B14F-4D97-AF65-F5344CB8AC3E}">
        <p14:creationId xmlns:p14="http://schemas.microsoft.com/office/powerpoint/2010/main" val="1258136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A061BA-CD6E-47F6-B889-B117ACC08745}" type="datetimeFigureOut">
              <a:rPr lang="sl-SI" smtClean="0"/>
              <a:t>4. 05. 2021</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B76D1536-E579-4EB0-B91E-2A41AEFB2DF3}" type="slidenum">
              <a:rPr lang="sl-SI" smtClean="0"/>
              <a:t>‹#›</a:t>
            </a:fld>
            <a:endParaRPr lang="sl-SI"/>
          </a:p>
        </p:txBody>
      </p:sp>
    </p:spTree>
    <p:extLst>
      <p:ext uri="{BB962C8B-B14F-4D97-AF65-F5344CB8AC3E}">
        <p14:creationId xmlns:p14="http://schemas.microsoft.com/office/powerpoint/2010/main" val="3233193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A061BA-CD6E-47F6-B889-B117ACC08745}" type="datetimeFigureOut">
              <a:rPr lang="sl-SI" smtClean="0"/>
              <a:t>4. 05. 2021</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B76D1536-E579-4EB0-B91E-2A41AEFB2DF3}" type="slidenum">
              <a:rPr lang="sl-SI" smtClean="0"/>
              <a:t>‹#›</a:t>
            </a:fld>
            <a:endParaRPr lang="sl-SI"/>
          </a:p>
        </p:txBody>
      </p:sp>
    </p:spTree>
    <p:extLst>
      <p:ext uri="{BB962C8B-B14F-4D97-AF65-F5344CB8AC3E}">
        <p14:creationId xmlns:p14="http://schemas.microsoft.com/office/powerpoint/2010/main" val="713613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A061BA-CD6E-47F6-B889-B117ACC08745}" type="datetimeFigureOut">
              <a:rPr lang="sl-SI" smtClean="0"/>
              <a:t>4. 05. 2021</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B76D1536-E579-4EB0-B91E-2A41AEFB2DF3}" type="slidenum">
              <a:rPr lang="sl-SI" smtClean="0"/>
              <a:t>‹#›</a:t>
            </a:fld>
            <a:endParaRPr lang="sl-SI"/>
          </a:p>
        </p:txBody>
      </p:sp>
    </p:spTree>
    <p:extLst>
      <p:ext uri="{BB962C8B-B14F-4D97-AF65-F5344CB8AC3E}">
        <p14:creationId xmlns:p14="http://schemas.microsoft.com/office/powerpoint/2010/main" val="2802227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1A061BA-CD6E-47F6-B889-B117ACC08745}" type="datetimeFigureOut">
              <a:rPr lang="sl-SI" smtClean="0"/>
              <a:t>4. 05. 2021</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B76D1536-E579-4EB0-B91E-2A41AEFB2DF3}" type="slidenum">
              <a:rPr lang="sl-SI" smtClean="0"/>
              <a:t>‹#›</a:t>
            </a:fld>
            <a:endParaRPr lang="sl-SI"/>
          </a:p>
        </p:txBody>
      </p:sp>
    </p:spTree>
    <p:extLst>
      <p:ext uri="{BB962C8B-B14F-4D97-AF65-F5344CB8AC3E}">
        <p14:creationId xmlns:p14="http://schemas.microsoft.com/office/powerpoint/2010/main" val="2218095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1A061BA-CD6E-47F6-B889-B117ACC08745}" type="datetimeFigureOut">
              <a:rPr lang="sl-SI" smtClean="0"/>
              <a:t>4. 05. 2021</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B76D1536-E579-4EB0-B91E-2A41AEFB2DF3}" type="slidenum">
              <a:rPr lang="sl-SI" smtClean="0"/>
              <a:t>‹#›</a:t>
            </a:fld>
            <a:endParaRPr lang="sl-SI"/>
          </a:p>
        </p:txBody>
      </p:sp>
    </p:spTree>
    <p:extLst>
      <p:ext uri="{BB962C8B-B14F-4D97-AF65-F5344CB8AC3E}">
        <p14:creationId xmlns:p14="http://schemas.microsoft.com/office/powerpoint/2010/main" val="1337375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1A061BA-CD6E-47F6-B889-B117ACC08745}" type="datetimeFigureOut">
              <a:rPr lang="sl-SI" smtClean="0"/>
              <a:t>4. 05. 2021</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B76D1536-E579-4EB0-B91E-2A41AEFB2DF3}" type="slidenum">
              <a:rPr lang="sl-SI" smtClean="0"/>
              <a:t>‹#›</a:t>
            </a:fld>
            <a:endParaRPr lang="sl-SI"/>
          </a:p>
        </p:txBody>
      </p:sp>
    </p:spTree>
    <p:extLst>
      <p:ext uri="{BB962C8B-B14F-4D97-AF65-F5344CB8AC3E}">
        <p14:creationId xmlns:p14="http://schemas.microsoft.com/office/powerpoint/2010/main" val="863683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1A061BA-CD6E-47F6-B889-B117ACC08745}" type="datetimeFigureOut">
              <a:rPr lang="sl-SI" smtClean="0"/>
              <a:t>4. 05. 2021</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B76D1536-E579-4EB0-B91E-2A41AEFB2DF3}" type="slidenum">
              <a:rPr lang="sl-SI" smtClean="0"/>
              <a:t>‹#›</a:t>
            </a:fld>
            <a:endParaRPr lang="sl-SI"/>
          </a:p>
        </p:txBody>
      </p:sp>
    </p:spTree>
    <p:extLst>
      <p:ext uri="{BB962C8B-B14F-4D97-AF65-F5344CB8AC3E}">
        <p14:creationId xmlns:p14="http://schemas.microsoft.com/office/powerpoint/2010/main" val="2538192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A061BA-CD6E-47F6-B889-B117ACC08745}" type="datetimeFigureOut">
              <a:rPr lang="sl-SI" smtClean="0"/>
              <a:t>4. 05. 2021</a:t>
            </a:fld>
            <a:endParaRPr lang="sl-SI"/>
          </a:p>
        </p:txBody>
      </p:sp>
      <p:sp>
        <p:nvSpPr>
          <p:cNvPr id="3" name="Footer Placeholder 2"/>
          <p:cNvSpPr>
            <a:spLocks noGrp="1"/>
          </p:cNvSpPr>
          <p:nvPr>
            <p:ph type="ftr" sz="quarter" idx="11"/>
          </p:nvPr>
        </p:nvSpPr>
        <p:spPr/>
        <p:txBody>
          <a:bodyPr/>
          <a:lstStyle/>
          <a:p>
            <a:endParaRPr lang="sl-SI"/>
          </a:p>
        </p:txBody>
      </p:sp>
      <p:sp>
        <p:nvSpPr>
          <p:cNvPr id="4" name="Slide Number Placeholder 3"/>
          <p:cNvSpPr>
            <a:spLocks noGrp="1"/>
          </p:cNvSpPr>
          <p:nvPr>
            <p:ph type="sldNum" sz="quarter" idx="12"/>
          </p:nvPr>
        </p:nvSpPr>
        <p:spPr/>
        <p:txBody>
          <a:bodyPr/>
          <a:lstStyle/>
          <a:p>
            <a:fld id="{B76D1536-E579-4EB0-B91E-2A41AEFB2DF3}" type="slidenum">
              <a:rPr lang="sl-SI" smtClean="0"/>
              <a:t>‹#›</a:t>
            </a:fld>
            <a:endParaRPr lang="sl-SI"/>
          </a:p>
        </p:txBody>
      </p:sp>
    </p:spTree>
    <p:extLst>
      <p:ext uri="{BB962C8B-B14F-4D97-AF65-F5344CB8AC3E}">
        <p14:creationId xmlns:p14="http://schemas.microsoft.com/office/powerpoint/2010/main" val="1214133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1A061BA-CD6E-47F6-B889-B117ACC08745}" type="datetimeFigureOut">
              <a:rPr lang="sl-SI" smtClean="0"/>
              <a:t>4. 05. 2021</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B76D1536-E579-4EB0-B91E-2A41AEFB2DF3}" type="slidenum">
              <a:rPr lang="sl-SI" smtClean="0"/>
              <a:t>‹#›</a:t>
            </a:fld>
            <a:endParaRPr lang="sl-SI"/>
          </a:p>
        </p:txBody>
      </p:sp>
    </p:spTree>
    <p:extLst>
      <p:ext uri="{BB962C8B-B14F-4D97-AF65-F5344CB8AC3E}">
        <p14:creationId xmlns:p14="http://schemas.microsoft.com/office/powerpoint/2010/main" val="2778551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1A061BA-CD6E-47F6-B889-B117ACC08745}" type="datetimeFigureOut">
              <a:rPr lang="sl-SI" smtClean="0"/>
              <a:t>4. 05. 2021</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B76D1536-E579-4EB0-B91E-2A41AEFB2DF3}" type="slidenum">
              <a:rPr lang="sl-SI" smtClean="0"/>
              <a:t>‹#›</a:t>
            </a:fld>
            <a:endParaRPr lang="sl-SI"/>
          </a:p>
        </p:txBody>
      </p:sp>
    </p:spTree>
    <p:extLst>
      <p:ext uri="{BB962C8B-B14F-4D97-AF65-F5344CB8AC3E}">
        <p14:creationId xmlns:p14="http://schemas.microsoft.com/office/powerpoint/2010/main" val="2121495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31A061BA-CD6E-47F6-B889-B117ACC08745}" type="datetimeFigureOut">
              <a:rPr lang="sl-SI" smtClean="0"/>
              <a:t>4. 05. 2021</a:t>
            </a:fld>
            <a:endParaRPr lang="sl-SI"/>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sl-SI"/>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B76D1536-E579-4EB0-B91E-2A41AEFB2DF3}" type="slidenum">
              <a:rPr lang="sl-SI" smtClean="0"/>
              <a:t>‹#›</a:t>
            </a:fld>
            <a:endParaRPr lang="sl-SI"/>
          </a:p>
        </p:txBody>
      </p:sp>
    </p:spTree>
    <p:extLst>
      <p:ext uri="{BB962C8B-B14F-4D97-AF65-F5344CB8AC3E}">
        <p14:creationId xmlns:p14="http://schemas.microsoft.com/office/powerpoint/2010/main" val="19509960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hyperlink" Target="mailto:maja.ponikvar-svet@ijs.si" TargetMode="Externa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C18197C-A335-44CF-8145-40BB01F18239}"/>
              </a:ext>
            </a:extLst>
          </p:cNvPr>
          <p:cNvSpPr txBox="1"/>
          <p:nvPr/>
        </p:nvSpPr>
        <p:spPr>
          <a:xfrm>
            <a:off x="458345" y="1299196"/>
            <a:ext cx="6056563" cy="353943"/>
          </a:xfrm>
          <a:prstGeom prst="rect">
            <a:avLst/>
          </a:prstGeom>
          <a:noFill/>
        </p:spPr>
        <p:txBody>
          <a:bodyPr wrap="square" rtlCol="0">
            <a:spAutoFit/>
          </a:bodyPr>
          <a:lstStyle/>
          <a:p>
            <a:pPr algn="ctr"/>
            <a:r>
              <a:rPr lang="sl-SI" sz="1700" b="1" dirty="0">
                <a:latin typeface="Bahnschrift Light" panose="020B0502040204020203" pitchFamily="34" charset="0"/>
                <a:cs typeface="Arial" panose="020B0604020202020204" pitchFamily="34" charset="0"/>
              </a:rPr>
              <a:t>Iščemo mlado raziskovalko ali mladega raziskovalca!</a:t>
            </a:r>
          </a:p>
        </p:txBody>
      </p:sp>
      <p:sp>
        <p:nvSpPr>
          <p:cNvPr id="7" name="TextBox 6">
            <a:extLst>
              <a:ext uri="{FF2B5EF4-FFF2-40B4-BE49-F238E27FC236}">
                <a16:creationId xmlns:a16="http://schemas.microsoft.com/office/drawing/2014/main" id="{63E93B4D-21F9-41C2-ADC0-7BF5DF429086}"/>
              </a:ext>
            </a:extLst>
          </p:cNvPr>
          <p:cNvSpPr txBox="1"/>
          <p:nvPr/>
        </p:nvSpPr>
        <p:spPr>
          <a:xfrm>
            <a:off x="259856" y="7847268"/>
            <a:ext cx="6434718" cy="861774"/>
          </a:xfrm>
          <a:prstGeom prst="rect">
            <a:avLst/>
          </a:prstGeom>
          <a:noFill/>
        </p:spPr>
        <p:txBody>
          <a:bodyPr wrap="square" rtlCol="0">
            <a:spAutoFit/>
          </a:bodyPr>
          <a:lstStyle/>
          <a:p>
            <a:r>
              <a:rPr lang="sl-SI" sz="1600" b="1" dirty="0">
                <a:latin typeface="Bahnschrift Light" panose="020B0502040204020203" pitchFamily="34" charset="0"/>
              </a:rPr>
              <a:t>Več informacij na</a:t>
            </a:r>
            <a:r>
              <a:rPr lang="sl-SI" sz="1600" dirty="0">
                <a:latin typeface="Bahnschrift Light" panose="020B0502040204020203" pitchFamily="34" charset="0"/>
              </a:rPr>
              <a:t>:</a:t>
            </a:r>
          </a:p>
          <a:p>
            <a:r>
              <a:rPr lang="sl-SI" sz="1600" dirty="0">
                <a:latin typeface="Bahnschrift Light" panose="020B0502040204020203" pitchFamily="34" charset="0"/>
              </a:rPr>
              <a:t>E-pošta: </a:t>
            </a:r>
            <a:r>
              <a:rPr lang="sl-SI" sz="1600" dirty="0">
                <a:latin typeface="Bahnschrift Light" panose="020B0502040204020203" pitchFamily="34" charset="0"/>
                <a:hlinkClick r:id="rId2"/>
              </a:rPr>
              <a:t>maja.ponikvar-svet@ijs.si</a:t>
            </a:r>
            <a:endParaRPr lang="sl-SI" sz="1600" dirty="0">
              <a:latin typeface="Bahnschrift Light" panose="020B0502040204020203" pitchFamily="34" charset="0"/>
            </a:endParaRPr>
          </a:p>
          <a:p>
            <a:r>
              <a:rPr lang="sl-SI" sz="1600" dirty="0">
                <a:latin typeface="Bahnschrift Light" panose="020B0502040204020203" pitchFamily="34" charset="0"/>
              </a:rPr>
              <a:t>Tel: 01 477 32 03</a:t>
            </a:r>
          </a:p>
        </p:txBody>
      </p:sp>
      <p:sp>
        <p:nvSpPr>
          <p:cNvPr id="8" name="TextBox 7">
            <a:extLst>
              <a:ext uri="{FF2B5EF4-FFF2-40B4-BE49-F238E27FC236}">
                <a16:creationId xmlns:a16="http://schemas.microsoft.com/office/drawing/2014/main" id="{FFE16688-A00D-4598-8A14-A35E242E795F}"/>
              </a:ext>
            </a:extLst>
          </p:cNvPr>
          <p:cNvSpPr txBox="1"/>
          <p:nvPr/>
        </p:nvSpPr>
        <p:spPr>
          <a:xfrm>
            <a:off x="204176" y="8876406"/>
            <a:ext cx="6170212" cy="1061829"/>
          </a:xfrm>
          <a:prstGeom prst="rect">
            <a:avLst/>
          </a:prstGeom>
          <a:noFill/>
        </p:spPr>
        <p:txBody>
          <a:bodyPr wrap="square" rtlCol="0">
            <a:spAutoFit/>
          </a:bodyPr>
          <a:lstStyle/>
          <a:p>
            <a:r>
              <a:rPr lang="sl-SI" sz="900" dirty="0">
                <a:latin typeface="Bahnschrift Light" panose="020B0502040204020203" pitchFamily="34" charset="0"/>
              </a:rPr>
              <a:t>Mladi raziskovalec mora izpolnjevati naslednje pogoje:</a:t>
            </a:r>
          </a:p>
          <a:p>
            <a:r>
              <a:rPr lang="sl-SI" sz="900" dirty="0">
                <a:latin typeface="Bahnschrift Light" panose="020B0502040204020203" pitchFamily="34" charset="0"/>
              </a:rPr>
              <a:t>– ima najmanj univerzitetno izobrazbo ustrezne smeri;</a:t>
            </a:r>
          </a:p>
          <a:p>
            <a:r>
              <a:rPr lang="sl-SI" sz="900" dirty="0">
                <a:latin typeface="Bahnschrift Light" panose="020B0502040204020203" pitchFamily="34" charset="0"/>
              </a:rPr>
              <a:t>– ima povprečno študijsko oceno vseh izpitov in vaj (brez diplome) najmanj 8,00; če je mladi raziskovalec že vpisan na podiplomski študij ali ima zaključen magisterij, povprečna ocena dodiplomskega študija ni pomembna;</a:t>
            </a:r>
          </a:p>
          <a:p>
            <a:r>
              <a:rPr lang="sl-SI" sz="900" dirty="0">
                <a:latin typeface="Bahnschrift Light" panose="020B0502040204020203" pitchFamily="34" charset="0"/>
              </a:rPr>
              <a:t>– starost do vključno 28 let (upošteva se letnica rojstva); če je mladi raziskovalec brez finančne podpore agencije ali ministrstva, pristojnega za znanost, že vpisan na podiplomski študij, se starostna meja dvigne nad 28 let, in sicer se za vsak vpisani letnik doda eno leto.</a:t>
            </a:r>
          </a:p>
        </p:txBody>
      </p:sp>
      <p:sp>
        <p:nvSpPr>
          <p:cNvPr id="10" name="TextBox 9">
            <a:extLst>
              <a:ext uri="{FF2B5EF4-FFF2-40B4-BE49-F238E27FC236}">
                <a16:creationId xmlns:a16="http://schemas.microsoft.com/office/drawing/2014/main" id="{E341A460-5E03-49F7-92EA-584FFDCECAE1}"/>
              </a:ext>
            </a:extLst>
          </p:cNvPr>
          <p:cNvSpPr txBox="1"/>
          <p:nvPr/>
        </p:nvSpPr>
        <p:spPr>
          <a:xfrm>
            <a:off x="2774330" y="7235385"/>
            <a:ext cx="809892" cy="338554"/>
          </a:xfrm>
          <a:prstGeom prst="rect">
            <a:avLst/>
          </a:prstGeom>
          <a:noFill/>
        </p:spPr>
        <p:txBody>
          <a:bodyPr wrap="square" rtlCol="0">
            <a:spAutoFit/>
          </a:bodyPr>
          <a:lstStyle/>
          <a:p>
            <a:r>
              <a:rPr lang="sl-SI" sz="1600" dirty="0">
                <a:latin typeface="Bahnschrift Light" panose="020B0502040204020203" pitchFamily="34" charset="0"/>
              </a:rPr>
              <a:t>AlF</a:t>
            </a:r>
            <a:r>
              <a:rPr lang="sl-SI" sz="1600" baseline="-25000" dirty="0">
                <a:latin typeface="Bahnschrift Light" panose="020B0502040204020203" pitchFamily="34" charset="0"/>
              </a:rPr>
              <a:t>4</a:t>
            </a:r>
            <a:r>
              <a:rPr lang="sl-SI" sz="1600" baseline="30000" dirty="0">
                <a:latin typeface="Bahnschrift Light" panose="020B0502040204020203" pitchFamily="34" charset="0"/>
              </a:rPr>
              <a:t>–</a:t>
            </a:r>
          </a:p>
        </p:txBody>
      </p:sp>
      <p:pic>
        <p:nvPicPr>
          <p:cNvPr id="11" name="Picture 10">
            <a:extLst>
              <a:ext uri="{FF2B5EF4-FFF2-40B4-BE49-F238E27FC236}">
                <a16:creationId xmlns:a16="http://schemas.microsoft.com/office/drawing/2014/main" id="{08A8DB37-89BF-4875-99AD-5322C891E74C}"/>
              </a:ext>
            </a:extLst>
          </p:cNvPr>
          <p:cNvPicPr>
            <a:picLocks noChangeAspect="1"/>
          </p:cNvPicPr>
          <p:nvPr/>
        </p:nvPicPr>
        <p:blipFill>
          <a:blip r:embed="rId3"/>
          <a:stretch>
            <a:fillRect/>
          </a:stretch>
        </p:blipFill>
        <p:spPr>
          <a:xfrm>
            <a:off x="1623280" y="4211979"/>
            <a:ext cx="3513986" cy="1964763"/>
          </a:xfrm>
          <a:prstGeom prst="rect">
            <a:avLst/>
          </a:prstGeom>
        </p:spPr>
      </p:pic>
      <p:pic>
        <p:nvPicPr>
          <p:cNvPr id="230" name="Picture 229">
            <a:extLst>
              <a:ext uri="{FF2B5EF4-FFF2-40B4-BE49-F238E27FC236}">
                <a16:creationId xmlns:a16="http://schemas.microsoft.com/office/drawing/2014/main" id="{87E1D639-1ECB-4962-A095-B40D2B6368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8279" y="4373794"/>
            <a:ext cx="1409975" cy="1879965"/>
          </a:xfrm>
          <a:prstGeom prst="rect">
            <a:avLst/>
          </a:prstGeom>
        </p:spPr>
      </p:pic>
      <p:sp>
        <p:nvSpPr>
          <p:cNvPr id="231" name="TextBox 230">
            <a:extLst>
              <a:ext uri="{FF2B5EF4-FFF2-40B4-BE49-F238E27FC236}">
                <a16:creationId xmlns:a16="http://schemas.microsoft.com/office/drawing/2014/main" id="{A4AFA773-DE36-4D39-80AC-229E4EE4BB80}"/>
              </a:ext>
            </a:extLst>
          </p:cNvPr>
          <p:cNvSpPr txBox="1"/>
          <p:nvPr/>
        </p:nvSpPr>
        <p:spPr>
          <a:xfrm>
            <a:off x="267236" y="6253759"/>
            <a:ext cx="1527402" cy="769441"/>
          </a:xfrm>
          <a:prstGeom prst="rect">
            <a:avLst/>
          </a:prstGeom>
          <a:noFill/>
        </p:spPr>
        <p:txBody>
          <a:bodyPr wrap="square" rtlCol="0">
            <a:spAutoFit/>
          </a:bodyPr>
          <a:lstStyle/>
          <a:p>
            <a:pPr algn="ctr"/>
            <a:r>
              <a:rPr lang="sl-SI" sz="1100" dirty="0">
                <a:latin typeface="Bahnschrift Light" panose="020B0502040204020203" pitchFamily="34" charset="0"/>
              </a:rPr>
              <a:t>Določanje fluorida s </a:t>
            </a:r>
            <a:r>
              <a:rPr lang="sl-SI" sz="1100" dirty="0" err="1">
                <a:latin typeface="Bahnschrift Light" panose="020B0502040204020203" pitchFamily="34" charset="0"/>
              </a:rPr>
              <a:t>fluoridno</a:t>
            </a:r>
            <a:r>
              <a:rPr lang="sl-SI" sz="1100" dirty="0">
                <a:latin typeface="Bahnschrift Light" panose="020B0502040204020203" pitchFamily="34" charset="0"/>
              </a:rPr>
              <a:t> </a:t>
            </a:r>
            <a:r>
              <a:rPr lang="sl-SI" sz="1100" dirty="0" err="1">
                <a:latin typeface="Bahnschrift Light" panose="020B0502040204020203" pitchFamily="34" charset="0"/>
              </a:rPr>
              <a:t>ionskoselektivno</a:t>
            </a:r>
            <a:r>
              <a:rPr lang="sl-SI" sz="1100" dirty="0">
                <a:latin typeface="Bahnschrift Light" panose="020B0502040204020203" pitchFamily="34" charset="0"/>
              </a:rPr>
              <a:t> elektrodo</a:t>
            </a:r>
          </a:p>
        </p:txBody>
      </p:sp>
      <p:pic>
        <p:nvPicPr>
          <p:cNvPr id="233" name="Picture 232">
            <a:extLst>
              <a:ext uri="{FF2B5EF4-FFF2-40B4-BE49-F238E27FC236}">
                <a16:creationId xmlns:a16="http://schemas.microsoft.com/office/drawing/2014/main" id="{D41336C7-AF76-4EDD-855A-4EF85B9E75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25379" y="7120700"/>
            <a:ext cx="1854758" cy="1391069"/>
          </a:xfrm>
          <a:prstGeom prst="rect">
            <a:avLst/>
          </a:prstGeom>
        </p:spPr>
      </p:pic>
      <p:sp>
        <p:nvSpPr>
          <p:cNvPr id="235" name="TextBox 234">
            <a:extLst>
              <a:ext uri="{FF2B5EF4-FFF2-40B4-BE49-F238E27FC236}">
                <a16:creationId xmlns:a16="http://schemas.microsoft.com/office/drawing/2014/main" id="{2077FE62-E5AB-40E1-9050-5A41D01F4ADF}"/>
              </a:ext>
            </a:extLst>
          </p:cNvPr>
          <p:cNvSpPr txBox="1"/>
          <p:nvPr/>
        </p:nvSpPr>
        <p:spPr>
          <a:xfrm>
            <a:off x="5016125" y="8548058"/>
            <a:ext cx="1673265" cy="430887"/>
          </a:xfrm>
          <a:prstGeom prst="rect">
            <a:avLst/>
          </a:prstGeom>
          <a:noFill/>
        </p:spPr>
        <p:txBody>
          <a:bodyPr wrap="square" rtlCol="0">
            <a:spAutoFit/>
          </a:bodyPr>
          <a:lstStyle/>
          <a:p>
            <a:pPr algn="ctr"/>
            <a:r>
              <a:rPr lang="sl-SI" sz="1100" dirty="0">
                <a:latin typeface="Bahnschrift Light" panose="020B0502040204020203" pitchFamily="34" charset="0"/>
              </a:rPr>
              <a:t>Določanje kovin z </a:t>
            </a:r>
            <a:br>
              <a:rPr lang="sl-SI" sz="1100" dirty="0">
                <a:latin typeface="Bahnschrift Light" panose="020B0502040204020203" pitchFamily="34" charset="0"/>
              </a:rPr>
            </a:br>
            <a:r>
              <a:rPr lang="sl-SI" sz="1100" dirty="0">
                <a:latin typeface="Bahnschrift Light" panose="020B0502040204020203" pitchFamily="34" charset="0"/>
              </a:rPr>
              <a:t>ICP-AES</a:t>
            </a:r>
          </a:p>
        </p:txBody>
      </p:sp>
      <p:pic>
        <p:nvPicPr>
          <p:cNvPr id="236" name="Picture 235">
            <a:extLst>
              <a:ext uri="{FF2B5EF4-FFF2-40B4-BE49-F238E27FC236}">
                <a16:creationId xmlns:a16="http://schemas.microsoft.com/office/drawing/2014/main" id="{B07CFC20-76C8-4403-B58B-1CF46C78E15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89973" y="4373794"/>
            <a:ext cx="1409975" cy="1879967"/>
          </a:xfrm>
          <a:prstGeom prst="rect">
            <a:avLst/>
          </a:prstGeom>
        </p:spPr>
      </p:pic>
      <p:sp>
        <p:nvSpPr>
          <p:cNvPr id="238" name="TextBox 237">
            <a:extLst>
              <a:ext uri="{FF2B5EF4-FFF2-40B4-BE49-F238E27FC236}">
                <a16:creationId xmlns:a16="http://schemas.microsoft.com/office/drawing/2014/main" id="{DEEF6DBB-A114-4B75-B964-9E068A973F9E}"/>
              </a:ext>
            </a:extLst>
          </p:cNvPr>
          <p:cNvSpPr txBox="1"/>
          <p:nvPr/>
        </p:nvSpPr>
        <p:spPr>
          <a:xfrm>
            <a:off x="5254947" y="6232294"/>
            <a:ext cx="1291302" cy="430887"/>
          </a:xfrm>
          <a:prstGeom prst="rect">
            <a:avLst/>
          </a:prstGeom>
          <a:noFill/>
        </p:spPr>
        <p:txBody>
          <a:bodyPr wrap="square" rtlCol="0">
            <a:spAutoFit/>
          </a:bodyPr>
          <a:lstStyle/>
          <a:p>
            <a:pPr algn="ctr"/>
            <a:r>
              <a:rPr lang="sl-SI" sz="1100" dirty="0">
                <a:latin typeface="Bahnschrift Light" panose="020B0502040204020203" pitchFamily="34" charset="0"/>
              </a:rPr>
              <a:t>Mikrovalovni razklop</a:t>
            </a:r>
          </a:p>
        </p:txBody>
      </p:sp>
      <p:grpSp>
        <p:nvGrpSpPr>
          <p:cNvPr id="243" name="Group 242">
            <a:extLst>
              <a:ext uri="{FF2B5EF4-FFF2-40B4-BE49-F238E27FC236}">
                <a16:creationId xmlns:a16="http://schemas.microsoft.com/office/drawing/2014/main" id="{11B35A1F-7B31-4195-B41A-9C80B48816D9}"/>
              </a:ext>
            </a:extLst>
          </p:cNvPr>
          <p:cNvGrpSpPr>
            <a:grpSpLocks noChangeAspect="1"/>
          </p:cNvGrpSpPr>
          <p:nvPr/>
        </p:nvGrpSpPr>
        <p:grpSpPr>
          <a:xfrm>
            <a:off x="2616114" y="6430476"/>
            <a:ext cx="1876055" cy="900000"/>
            <a:chOff x="1954800" y="600691"/>
            <a:chExt cx="2160000" cy="1036217"/>
          </a:xfrm>
        </p:grpSpPr>
        <p:pic>
          <p:nvPicPr>
            <p:cNvPr id="241" name="Picture 240">
              <a:extLst>
                <a:ext uri="{FF2B5EF4-FFF2-40B4-BE49-F238E27FC236}">
                  <a16:creationId xmlns:a16="http://schemas.microsoft.com/office/drawing/2014/main" id="{39285442-0A51-480C-AEFD-1AD80AA98CCA}"/>
                </a:ext>
              </a:extLst>
            </p:cNvPr>
            <p:cNvPicPr>
              <a:picLocks noChangeAspect="1"/>
            </p:cNvPicPr>
            <p:nvPr/>
          </p:nvPicPr>
          <p:blipFill rotWithShape="1">
            <a:blip r:embed="rId7">
              <a:extLst>
                <a:ext uri="{28A0092B-C50C-407E-A947-70E740481C1C}">
                  <a14:useLocalDpi xmlns:a14="http://schemas.microsoft.com/office/drawing/2010/main" val="0"/>
                </a:ext>
              </a:extLst>
            </a:blip>
            <a:srcRect l="36572" t="32250" r="34666" b="38498"/>
            <a:stretch/>
          </p:blipFill>
          <p:spPr>
            <a:xfrm>
              <a:off x="1954800" y="600691"/>
              <a:ext cx="1101892" cy="1036217"/>
            </a:xfrm>
            <a:prstGeom prst="rect">
              <a:avLst/>
            </a:prstGeom>
          </p:spPr>
        </p:pic>
        <p:pic>
          <p:nvPicPr>
            <p:cNvPr id="242" name="Picture 241">
              <a:extLst>
                <a:ext uri="{FF2B5EF4-FFF2-40B4-BE49-F238E27FC236}">
                  <a16:creationId xmlns:a16="http://schemas.microsoft.com/office/drawing/2014/main" id="{F8541947-0051-4291-A692-8157B2F34B8D}"/>
                </a:ext>
              </a:extLst>
            </p:cNvPr>
            <p:cNvPicPr>
              <a:picLocks noChangeAspect="1"/>
            </p:cNvPicPr>
            <p:nvPr/>
          </p:nvPicPr>
          <p:blipFill rotWithShape="1">
            <a:blip r:embed="rId8">
              <a:extLst>
                <a:ext uri="{28A0092B-C50C-407E-A947-70E740481C1C}">
                  <a14:useLocalDpi xmlns:a14="http://schemas.microsoft.com/office/drawing/2010/main" val="0"/>
                </a:ext>
              </a:extLst>
            </a:blip>
            <a:srcRect l="40191" t="36164" r="37333" b="41588"/>
            <a:stretch/>
          </p:blipFill>
          <p:spPr>
            <a:xfrm>
              <a:off x="3253719" y="724745"/>
              <a:ext cx="861081" cy="788109"/>
            </a:xfrm>
            <a:prstGeom prst="rect">
              <a:avLst/>
            </a:prstGeom>
          </p:spPr>
        </p:pic>
      </p:grpSp>
      <p:sp>
        <p:nvSpPr>
          <p:cNvPr id="244" name="Rectangle: Rounded Corners 243">
            <a:extLst>
              <a:ext uri="{FF2B5EF4-FFF2-40B4-BE49-F238E27FC236}">
                <a16:creationId xmlns:a16="http://schemas.microsoft.com/office/drawing/2014/main" id="{B7C4B2AD-4174-4107-9A9A-ECE529C0F0F2}"/>
              </a:ext>
            </a:extLst>
          </p:cNvPr>
          <p:cNvSpPr/>
          <p:nvPr/>
        </p:nvSpPr>
        <p:spPr>
          <a:xfrm>
            <a:off x="2336638" y="6370551"/>
            <a:ext cx="2475824" cy="1248930"/>
          </a:xfrm>
          <a:prstGeom prst="roundRect">
            <a:avLst>
              <a:gd name="adj" fmla="val 8105"/>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latin typeface="Bahnschrift Light" panose="020B0502040204020203" pitchFamily="34" charset="0"/>
            </a:endParaRPr>
          </a:p>
        </p:txBody>
      </p:sp>
      <p:sp>
        <p:nvSpPr>
          <p:cNvPr id="6" name="PoljeZBesedilom 5">
            <a:extLst>
              <a:ext uri="{FF2B5EF4-FFF2-40B4-BE49-F238E27FC236}">
                <a16:creationId xmlns:a16="http://schemas.microsoft.com/office/drawing/2014/main" id="{2411DFB3-0BF0-4D1E-BAF9-927AFD8A8146}"/>
              </a:ext>
            </a:extLst>
          </p:cNvPr>
          <p:cNvSpPr txBox="1"/>
          <p:nvPr/>
        </p:nvSpPr>
        <p:spPr>
          <a:xfrm>
            <a:off x="235945" y="1861296"/>
            <a:ext cx="6434718" cy="861774"/>
          </a:xfrm>
          <a:prstGeom prst="rect">
            <a:avLst/>
          </a:prstGeom>
          <a:noFill/>
        </p:spPr>
        <p:txBody>
          <a:bodyPr wrap="square" rtlCol="0">
            <a:spAutoFit/>
          </a:bodyPr>
          <a:lstStyle/>
          <a:p>
            <a:pPr algn="ctr"/>
            <a:r>
              <a:rPr lang="sl-SI" sz="1600" dirty="0">
                <a:latin typeface="Bahnschrift Light" panose="020B0502040204020203" pitchFamily="34" charset="0"/>
              </a:rPr>
              <a:t>V </a:t>
            </a:r>
            <a:r>
              <a:rPr lang="sl-SI" sz="1600" b="1" i="1" dirty="0">
                <a:latin typeface="Bahnschrift Light" panose="020B0502040204020203" pitchFamily="34" charset="0"/>
              </a:rPr>
              <a:t>analiznem laboratoriju</a:t>
            </a:r>
            <a:r>
              <a:rPr lang="sl-SI" sz="1600" b="1" dirty="0">
                <a:latin typeface="Bahnschrift Light" panose="020B0502040204020203" pitchFamily="34" charset="0"/>
              </a:rPr>
              <a:t> </a:t>
            </a:r>
            <a:r>
              <a:rPr lang="sl-SI" sz="1600" dirty="0">
                <a:latin typeface="Bahnschrift Light" panose="020B0502040204020203" pitchFamily="34" charset="0"/>
              </a:rPr>
              <a:t>Odseka za anorgansko kemijo in kemijsko tehnologijo iščemo kandidatko oziroma kandidata za mesto</a:t>
            </a:r>
            <a:endParaRPr lang="en-US" sz="1600" dirty="0">
              <a:latin typeface="Bahnschrift Light" panose="020B0502040204020203" pitchFamily="34" charset="0"/>
            </a:endParaRPr>
          </a:p>
          <a:p>
            <a:pPr algn="ctr"/>
            <a:r>
              <a:rPr lang="sl-SI" sz="1600" b="1" i="1" dirty="0">
                <a:latin typeface="Bahnschrift Light" panose="020B0502040204020203" pitchFamily="34" charset="0"/>
              </a:rPr>
              <a:t>mlade raziskovalke </a:t>
            </a:r>
            <a:r>
              <a:rPr lang="sl-SI" sz="1600" i="1" dirty="0">
                <a:latin typeface="Bahnschrift Light" panose="020B0502040204020203" pitchFamily="34" charset="0"/>
              </a:rPr>
              <a:t>oziroma</a:t>
            </a:r>
            <a:r>
              <a:rPr lang="sl-SI" sz="1600" b="1" i="1" dirty="0">
                <a:latin typeface="Bahnschrift Light" panose="020B0502040204020203" pitchFamily="34" charset="0"/>
              </a:rPr>
              <a:t> mladega raziskovalca</a:t>
            </a:r>
            <a:r>
              <a:rPr lang="sl-SI" sz="1600" dirty="0">
                <a:latin typeface="Bahnschrift Light" panose="020B0502040204020203" pitchFamily="34" charset="0"/>
              </a:rPr>
              <a:t>.</a:t>
            </a:r>
          </a:p>
        </p:txBody>
      </p:sp>
      <p:sp>
        <p:nvSpPr>
          <p:cNvPr id="9" name="PoljeZBesedilom 8">
            <a:extLst>
              <a:ext uri="{FF2B5EF4-FFF2-40B4-BE49-F238E27FC236}">
                <a16:creationId xmlns:a16="http://schemas.microsoft.com/office/drawing/2014/main" id="{E0D3C187-998F-43C8-B80F-6232BA13D52B}"/>
              </a:ext>
            </a:extLst>
          </p:cNvPr>
          <p:cNvSpPr txBox="1"/>
          <p:nvPr/>
        </p:nvSpPr>
        <p:spPr>
          <a:xfrm>
            <a:off x="262493" y="2908634"/>
            <a:ext cx="6240811" cy="584775"/>
          </a:xfrm>
          <a:prstGeom prst="rect">
            <a:avLst/>
          </a:prstGeom>
          <a:noFill/>
        </p:spPr>
        <p:txBody>
          <a:bodyPr wrap="none" rtlCol="0">
            <a:spAutoFit/>
          </a:bodyPr>
          <a:lstStyle/>
          <a:p>
            <a:pPr algn="ctr"/>
            <a:r>
              <a:rPr lang="sl-SI" sz="1600" dirty="0">
                <a:latin typeface="Bahnschrift Light" panose="020B0502040204020203" pitchFamily="34" charset="0"/>
              </a:rPr>
              <a:t>Tema raziskovalnega dela bo osredotočena </a:t>
            </a:r>
            <a:r>
              <a:rPr lang="sl-SI" sz="1600" i="1" dirty="0">
                <a:latin typeface="Bahnschrift Light" panose="020B0502040204020203" pitchFamily="34" charset="0"/>
              </a:rPr>
              <a:t>na</a:t>
            </a:r>
            <a:r>
              <a:rPr lang="en-US" sz="1600" i="1" dirty="0">
                <a:latin typeface="Bahnschrift Light" panose="020B0502040204020203" pitchFamily="34" charset="0"/>
              </a:rPr>
              <a:t> </a:t>
            </a:r>
            <a:r>
              <a:rPr lang="en-US" sz="1600" dirty="0" err="1">
                <a:latin typeface="Bahnschrift Light" panose="020B0502040204020203" pitchFamily="34" charset="0"/>
              </a:rPr>
              <a:t>iskanje</a:t>
            </a:r>
            <a:endParaRPr lang="en-US" sz="1600" dirty="0">
              <a:latin typeface="Bahnschrift Light" panose="020B0502040204020203" pitchFamily="34" charset="0"/>
            </a:endParaRPr>
          </a:p>
          <a:p>
            <a:pPr algn="ctr"/>
            <a:r>
              <a:rPr lang="sl-SI" sz="1600" b="1" i="1" dirty="0">
                <a:latin typeface="Bahnschrift Light" panose="020B0502040204020203" pitchFamily="34" charset="0"/>
              </a:rPr>
              <a:t>povezav med fluorom in nekaterimi kovinami v bioloških sistemih</a:t>
            </a:r>
            <a:r>
              <a:rPr lang="sl-SI" sz="1600" dirty="0">
                <a:latin typeface="Bahnschrift Light" panose="020B0502040204020203" pitchFamily="34" charset="0"/>
              </a:rPr>
              <a:t>.</a:t>
            </a:r>
          </a:p>
        </p:txBody>
      </p:sp>
      <p:sp>
        <p:nvSpPr>
          <p:cNvPr id="12" name="PoljeZBesedilom 11">
            <a:extLst>
              <a:ext uri="{FF2B5EF4-FFF2-40B4-BE49-F238E27FC236}">
                <a16:creationId xmlns:a16="http://schemas.microsoft.com/office/drawing/2014/main" id="{4FCF3D85-74A3-45DF-9EF2-48F0B875DF46}"/>
              </a:ext>
            </a:extLst>
          </p:cNvPr>
          <p:cNvSpPr txBox="1"/>
          <p:nvPr/>
        </p:nvSpPr>
        <p:spPr>
          <a:xfrm>
            <a:off x="813753" y="3672704"/>
            <a:ext cx="5189241" cy="338554"/>
          </a:xfrm>
          <a:prstGeom prst="rect">
            <a:avLst/>
          </a:prstGeom>
          <a:noFill/>
        </p:spPr>
        <p:txBody>
          <a:bodyPr wrap="none" rtlCol="0">
            <a:spAutoFit/>
          </a:bodyPr>
          <a:lstStyle/>
          <a:p>
            <a:r>
              <a:rPr lang="sl-SI" sz="1600" dirty="0">
                <a:latin typeface="Bahnschrift Light" panose="020B0502040204020203" pitchFamily="34" charset="0"/>
              </a:rPr>
              <a:t>Začetek usposabljanja je predviden s</a:t>
            </a:r>
            <a:r>
              <a:rPr lang="sl-SI" sz="1600" b="1" dirty="0">
                <a:latin typeface="Bahnschrift Light" panose="020B0502040204020203" pitchFamily="34" charset="0"/>
              </a:rPr>
              <a:t> 1. oktobrom 2021</a:t>
            </a:r>
            <a:r>
              <a:rPr lang="sl-SI" sz="1600" dirty="0">
                <a:latin typeface="Bahnschrift Light" panose="020B0502040204020203" pitchFamily="34" charset="0"/>
              </a:rPr>
              <a:t>.</a:t>
            </a:r>
          </a:p>
        </p:txBody>
      </p:sp>
      <p:sp>
        <p:nvSpPr>
          <p:cNvPr id="13" name="PoljeZBesedilom 12">
            <a:extLst>
              <a:ext uri="{FF2B5EF4-FFF2-40B4-BE49-F238E27FC236}">
                <a16:creationId xmlns:a16="http://schemas.microsoft.com/office/drawing/2014/main" id="{03CBC941-C133-4692-86C9-317F19192FFE}"/>
              </a:ext>
            </a:extLst>
          </p:cNvPr>
          <p:cNvSpPr txBox="1"/>
          <p:nvPr/>
        </p:nvSpPr>
        <p:spPr>
          <a:xfrm>
            <a:off x="3808613" y="7237492"/>
            <a:ext cx="673582" cy="338554"/>
          </a:xfrm>
          <a:prstGeom prst="rect">
            <a:avLst/>
          </a:prstGeom>
          <a:noFill/>
        </p:spPr>
        <p:txBody>
          <a:bodyPr wrap="none" rtlCol="0">
            <a:spAutoFit/>
          </a:bodyPr>
          <a:lstStyle/>
          <a:p>
            <a:r>
              <a:rPr lang="sl-SI" sz="1600" dirty="0">
                <a:latin typeface="Bahnschrift Light" panose="020B0502040204020203" pitchFamily="34" charset="0"/>
              </a:rPr>
              <a:t>PO</a:t>
            </a:r>
            <a:r>
              <a:rPr lang="sl-SI" sz="1600" baseline="-25000" dirty="0">
                <a:latin typeface="Bahnschrift Light" panose="020B0502040204020203" pitchFamily="34" charset="0"/>
              </a:rPr>
              <a:t>4</a:t>
            </a:r>
            <a:r>
              <a:rPr lang="sl-SI" sz="1600" baseline="30000" dirty="0">
                <a:latin typeface="Bahnschrift Light" panose="020B0502040204020203" pitchFamily="34" charset="0"/>
              </a:rPr>
              <a:t>3–</a:t>
            </a:r>
            <a:endParaRPr lang="en-GB" sz="1600" dirty="0">
              <a:latin typeface="Bahnschrift Light" panose="020B0502040204020203" pitchFamily="34" charset="0"/>
            </a:endParaRPr>
          </a:p>
        </p:txBody>
      </p:sp>
      <p:pic>
        <p:nvPicPr>
          <p:cNvPr id="33" name="Slika 32">
            <a:extLst>
              <a:ext uri="{FF2B5EF4-FFF2-40B4-BE49-F238E27FC236}">
                <a16:creationId xmlns:a16="http://schemas.microsoft.com/office/drawing/2014/main" id="{4513124F-102B-4D1D-B46C-0257A85D9E96}"/>
              </a:ext>
            </a:extLst>
          </p:cNvPr>
          <p:cNvPicPr>
            <a:picLocks noChangeAspect="1"/>
          </p:cNvPicPr>
          <p:nvPr/>
        </p:nvPicPr>
        <p:blipFill rotWithShape="1">
          <a:blip r:embed="rId9">
            <a:extLst>
              <a:ext uri="{28A0092B-C50C-407E-A947-70E740481C1C}">
                <a14:useLocalDpi xmlns:a14="http://schemas.microsoft.com/office/drawing/2010/main" val="0"/>
              </a:ext>
            </a:extLst>
          </a:blip>
          <a:srcRect r="80044"/>
          <a:stretch/>
        </p:blipFill>
        <p:spPr>
          <a:xfrm>
            <a:off x="356030" y="168940"/>
            <a:ext cx="577525" cy="910688"/>
          </a:xfrm>
          <a:prstGeom prst="rect">
            <a:avLst/>
          </a:prstGeom>
        </p:spPr>
      </p:pic>
      <p:sp>
        <p:nvSpPr>
          <p:cNvPr id="35" name="PoljeZBesedilom 34">
            <a:extLst>
              <a:ext uri="{FF2B5EF4-FFF2-40B4-BE49-F238E27FC236}">
                <a16:creationId xmlns:a16="http://schemas.microsoft.com/office/drawing/2014/main" id="{F655A5B5-0B29-411F-86E2-FC137F663BB6}"/>
              </a:ext>
            </a:extLst>
          </p:cNvPr>
          <p:cNvSpPr txBox="1"/>
          <p:nvPr/>
        </p:nvSpPr>
        <p:spPr>
          <a:xfrm>
            <a:off x="1030937" y="151319"/>
            <a:ext cx="5428569" cy="923330"/>
          </a:xfrm>
          <a:prstGeom prst="rect">
            <a:avLst/>
          </a:prstGeom>
          <a:noFill/>
        </p:spPr>
        <p:txBody>
          <a:bodyPr wrap="square" rtlCol="0">
            <a:spAutoFit/>
          </a:bodyPr>
          <a:lstStyle/>
          <a:p>
            <a:r>
              <a:rPr lang="sl-SI" b="1" dirty="0">
                <a:solidFill>
                  <a:prstClr val="black"/>
                </a:solidFill>
                <a:latin typeface="Bahnschrift Light" panose="020B0502040204020203" pitchFamily="34" charset="0"/>
                <a:ea typeface="Gadugi" panose="020B0502040204020203" pitchFamily="34" charset="0"/>
              </a:rPr>
              <a:t>Institut </a:t>
            </a:r>
            <a:r>
              <a:rPr lang="en-US" b="1" dirty="0">
                <a:solidFill>
                  <a:prstClr val="black"/>
                </a:solidFill>
                <a:latin typeface="Bahnschrift Light" panose="020B0502040204020203" pitchFamily="34" charset="0"/>
                <a:ea typeface="Gadugi" panose="020B0502040204020203" pitchFamily="34" charset="0"/>
              </a:rPr>
              <a:t>“</a:t>
            </a:r>
            <a:r>
              <a:rPr lang="sl-SI" b="1" dirty="0">
                <a:solidFill>
                  <a:prstClr val="black"/>
                </a:solidFill>
                <a:latin typeface="Bahnschrift Light" panose="020B0502040204020203" pitchFamily="34" charset="0"/>
                <a:ea typeface="Gadugi" panose="020B0502040204020203" pitchFamily="34" charset="0"/>
              </a:rPr>
              <a:t>Jožef Stefan“</a:t>
            </a:r>
          </a:p>
          <a:p>
            <a:r>
              <a:rPr lang="sl-SI" b="1" dirty="0">
                <a:solidFill>
                  <a:prstClr val="black"/>
                </a:solidFill>
                <a:latin typeface="Bahnschrift Light" panose="020B0502040204020203" pitchFamily="34" charset="0"/>
                <a:ea typeface="Gadugi" panose="020B0502040204020203" pitchFamily="34" charset="0"/>
              </a:rPr>
              <a:t>K1 - Odsek za anorgansko kemijo in tehnologijo</a:t>
            </a:r>
          </a:p>
          <a:p>
            <a:r>
              <a:rPr lang="sl-SI" b="1" dirty="0">
                <a:solidFill>
                  <a:prstClr val="black"/>
                </a:solidFill>
                <a:latin typeface="Bahnschrift Light" panose="020B0502040204020203" pitchFamily="34" charset="0"/>
                <a:ea typeface="Gadugi" panose="020B0502040204020203" pitchFamily="34" charset="0"/>
              </a:rPr>
              <a:t>Analizni laboratorij</a:t>
            </a:r>
            <a:endParaRPr lang="en-GB" b="1" dirty="0">
              <a:solidFill>
                <a:prstClr val="black"/>
              </a:solidFill>
              <a:latin typeface="Bahnschrift Light" panose="020B0502040204020203" pitchFamily="34" charset="0"/>
              <a:ea typeface="Gadugi" panose="020B0502040204020203" pitchFamily="34" charset="0"/>
            </a:endParaRPr>
          </a:p>
        </p:txBody>
      </p:sp>
      <p:sp>
        <p:nvSpPr>
          <p:cNvPr id="14" name="Pravokotnik: zaokroženi vogali 13">
            <a:extLst>
              <a:ext uri="{FF2B5EF4-FFF2-40B4-BE49-F238E27FC236}">
                <a16:creationId xmlns:a16="http://schemas.microsoft.com/office/drawing/2014/main" id="{70CED1D0-70B9-475B-9709-AE97853C4C1B}"/>
              </a:ext>
            </a:extLst>
          </p:cNvPr>
          <p:cNvSpPr/>
          <p:nvPr/>
        </p:nvSpPr>
        <p:spPr>
          <a:xfrm>
            <a:off x="235945" y="169370"/>
            <a:ext cx="6327040" cy="902458"/>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Bahnschrift Light" panose="020B0502040204020203" pitchFamily="34" charset="0"/>
            </a:endParaRPr>
          </a:p>
        </p:txBody>
      </p:sp>
    </p:spTree>
    <p:extLst>
      <p:ext uri="{BB962C8B-B14F-4D97-AF65-F5344CB8AC3E}">
        <p14:creationId xmlns:p14="http://schemas.microsoft.com/office/powerpoint/2010/main" val="116893428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253</TotalTime>
  <Words>211</Words>
  <Application>Microsoft Office PowerPoint</Application>
  <PresentationFormat>A4 Paper (210x297 mm)</PresentationFormat>
  <Paragraphs>21</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Bahnschrift Light</vt:lpstr>
      <vt:lpstr>Calibri</vt:lpstr>
      <vt:lpstr>Calibri Light</vt:lpstr>
      <vt:lpstr>Gadugi</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Maja Ponikvar-Svet</dc:creator>
  <cp:lastModifiedBy>Maja Ponikvar-Svet</cp:lastModifiedBy>
  <cp:revision>17</cp:revision>
  <cp:lastPrinted>2021-05-04T10:40:19Z</cp:lastPrinted>
  <dcterms:created xsi:type="dcterms:W3CDTF">2021-05-04T07:10:09Z</dcterms:created>
  <dcterms:modified xsi:type="dcterms:W3CDTF">2021-05-04T12:57:37Z</dcterms:modified>
</cp:coreProperties>
</file>