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"/>
  </p:notesMasterIdLst>
  <p:sldIdLst>
    <p:sldId id="264" r:id="rId2"/>
  </p:sldIdLst>
  <p:sldSz cx="6858000" cy="9906000" type="A4"/>
  <p:notesSz cx="7099300" cy="102346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E6E6E6"/>
    <a:srgbClr val="955855"/>
    <a:srgbClr val="42848D"/>
    <a:srgbClr val="FEF6F0"/>
    <a:srgbClr val="EAEAEA"/>
    <a:srgbClr val="F0F0F0"/>
    <a:srgbClr val="E2E4EA"/>
    <a:srgbClr val="F1F2F5"/>
    <a:srgbClr val="BC3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65" autoAdjust="0"/>
  </p:normalViewPr>
  <p:slideViewPr>
    <p:cSldViewPr>
      <p:cViewPr varScale="1">
        <p:scale>
          <a:sx n="114" d="100"/>
          <a:sy n="114" d="100"/>
        </p:scale>
        <p:origin x="4176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0328C-8F1F-47AC-90BA-E217342F0DB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20E03-1677-4770-9DDF-C6A0D1028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4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0C53-A8C2-482A-9D8A-E58F661D5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84195F-C5A3-4E7F-B607-F8BF19CA1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2E125-5161-4E1F-A7EE-F0DD91E2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A2803-9394-4432-8C79-DFAD0FB0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23BA8-A4D3-4A69-B756-4C947299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737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07455-F026-46F8-B3FB-48B8AEEB3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6315A-0AA2-4E42-B2A2-8E548C9AD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7F960-9267-4A8A-B0AE-0896D5C6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8BA9C-2209-4A7E-9737-B69E916E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9662A-2791-47B7-8ED2-3D0A6103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751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1A43B1-04F2-458E-8E82-F3170F6C0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F5724-F669-408C-BE4D-41178236E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96C8C-C142-4A7D-901F-F620E5A76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E7A13-E2D7-4467-B3EA-F6C6D27A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8327E-A131-4A37-B96C-BB13F5D7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356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65B3F-3643-457F-BC71-E06B1E7B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5015F-A7EA-43C3-90D1-9422928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40774-5C49-4247-A516-C8A656C7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F959D-583A-4378-9AC5-07BD5598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C18F0-E51B-47D8-B960-BB5C3C090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8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EFDF-39E2-4343-80B1-60BA53096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557C0-D95D-4855-B50C-DBE775FD8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74CEC-F4C5-4EFD-8537-43F7C17C2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9B4B9-F7B1-4802-9FF9-22264553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D670B-26E4-4860-8292-CF3E116B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901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845C-5189-4ACB-BEAF-3015B330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24B20-D63C-43C2-A0DE-941F8849E6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7C46B-D621-4BD7-A4E5-1222DC398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06EF9-8217-416C-8BBF-FEA9B338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74666-24E4-4CB9-BCD5-E5688840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2127B-0221-4345-99E5-EC046546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654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CB7C5-225D-4506-A347-5EC7F81A8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88A22-C381-4C04-A396-2322FFC1A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0298A-7B52-460D-95B9-0A733E816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7920A-995C-4C24-AD0A-4C32A475A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0E2384-6BF3-416B-B50D-D0882A268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F22FA-69EE-46DA-A35A-782E84731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6CE19C-E9F4-4A33-BE64-9E4E636E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3F8AC6-BCBB-4C37-A249-CDF4449D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225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3A1BB-D749-4CE0-A4CA-4C4EC3FD9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B113B-F632-4C9B-96AA-48BB85ADC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CAFAA-5EA7-419B-BCBC-28CE30D21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F2CC3-980E-48C0-9992-9C318C38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08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AF1EF0-EADA-4A86-A5C8-18E18308C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19CE5F-D93E-4B02-8E52-C8B80038C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F1FD7-ABF6-490E-8665-5BBE5D9D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830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35208-9A3F-43A3-8FFD-A73915CA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96981-1131-4B22-B245-414D57EAB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E57C1-EE3B-41D5-8EC9-38300232D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B804B-B15D-4506-95E2-DE5220CF0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1D157-3261-4BDE-BC14-C09A7B10E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59881-29E1-4A92-90BB-E872554D0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592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8CDD1-7C56-4DE7-A41E-788D5186E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394F2-9CD8-4E4A-BFC0-968EBFAF7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019D0-E055-485D-A033-49EA7C233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5BDAC-0D70-4E93-BF85-ABF8F6BBF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686D7-3340-49C9-B3B7-0642E8839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FEDBFB-E610-4CE0-998F-4ED7D7A10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507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8E230-3363-4E11-B288-6A313E08F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0E95F-63E1-461E-842E-B1E332A6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10C-FD94-4502-A128-E6BB74826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ECC0A-7A10-48FA-B55E-A339D4BC47EA}" type="datetimeFigureOut">
              <a:rPr lang="sl-SI" smtClean="0"/>
              <a:t>28. 12. 2021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E0955-2C03-455D-8683-6355DA178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42FD6-2D14-4DEB-ABDA-EEB6E6157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3A350-0CAD-4831-BBD5-F46822FE720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580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k9.ijs.si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EA7A7837-5F07-439F-88FA-6A331A5FB637}"/>
              </a:ext>
            </a:extLst>
          </p:cNvPr>
          <p:cNvSpPr/>
          <p:nvPr/>
        </p:nvSpPr>
        <p:spPr>
          <a:xfrm>
            <a:off x="-1" y="4540670"/>
            <a:ext cx="7146867" cy="2028071"/>
          </a:xfrm>
          <a:prstGeom prst="ellipse">
            <a:avLst/>
          </a:prstGeom>
          <a:solidFill>
            <a:schemeClr val="tx1"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900" dirty="0">
              <a:latin typeface="Gill Sans MT" panose="020B0502020104020203" pitchFamily="34" charset="-18"/>
            </a:endParaRPr>
          </a:p>
        </p:txBody>
      </p:sp>
      <p:sp>
        <p:nvSpPr>
          <p:cNvPr id="29" name="Flowchart: Manual Input 6">
            <a:extLst>
              <a:ext uri="{FF2B5EF4-FFF2-40B4-BE49-F238E27FC236}">
                <a16:creationId xmlns:a16="http://schemas.microsoft.com/office/drawing/2014/main" id="{5A3134B0-25FD-4758-8FA3-06DE738517EE}"/>
              </a:ext>
            </a:extLst>
          </p:cNvPr>
          <p:cNvSpPr/>
          <p:nvPr/>
        </p:nvSpPr>
        <p:spPr>
          <a:xfrm rot="21384552">
            <a:off x="-22489" y="6511012"/>
            <a:ext cx="9012063" cy="196796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26169"/>
              <a:gd name="connsiteY0" fmla="*/ 2000 h 10000"/>
              <a:gd name="connsiteX1" fmla="*/ 10000 w 26169"/>
              <a:gd name="connsiteY1" fmla="*/ 0 h 10000"/>
              <a:gd name="connsiteX2" fmla="*/ 26169 w 26169"/>
              <a:gd name="connsiteY2" fmla="*/ 7536 h 10000"/>
              <a:gd name="connsiteX3" fmla="*/ 0 w 26169"/>
              <a:gd name="connsiteY3" fmla="*/ 10000 h 10000"/>
              <a:gd name="connsiteX4" fmla="*/ 0 w 26169"/>
              <a:gd name="connsiteY4" fmla="*/ 2000 h 10000"/>
              <a:gd name="connsiteX0" fmla="*/ 0 w 26169"/>
              <a:gd name="connsiteY0" fmla="*/ 0 h 8000"/>
              <a:gd name="connsiteX1" fmla="*/ 9105 w 26169"/>
              <a:gd name="connsiteY1" fmla="*/ 849 h 8000"/>
              <a:gd name="connsiteX2" fmla="*/ 26169 w 26169"/>
              <a:gd name="connsiteY2" fmla="*/ 5536 h 8000"/>
              <a:gd name="connsiteX3" fmla="*/ 0 w 26169"/>
              <a:gd name="connsiteY3" fmla="*/ 8000 h 8000"/>
              <a:gd name="connsiteX4" fmla="*/ 0 w 26169"/>
              <a:gd name="connsiteY4" fmla="*/ 0 h 8000"/>
              <a:gd name="connsiteX0" fmla="*/ 0 w 10000"/>
              <a:gd name="connsiteY0" fmla="*/ 0 h 7759"/>
              <a:gd name="connsiteX1" fmla="*/ 3479 w 10000"/>
              <a:gd name="connsiteY1" fmla="*/ 1061 h 7759"/>
              <a:gd name="connsiteX2" fmla="*/ 10000 w 10000"/>
              <a:gd name="connsiteY2" fmla="*/ 6920 h 7759"/>
              <a:gd name="connsiteX3" fmla="*/ 1653 w 10000"/>
              <a:gd name="connsiteY3" fmla="*/ 7759 h 7759"/>
              <a:gd name="connsiteX4" fmla="*/ 0 w 10000"/>
              <a:gd name="connsiteY4" fmla="*/ 0 h 7759"/>
              <a:gd name="connsiteX0" fmla="*/ 0 w 9518"/>
              <a:gd name="connsiteY0" fmla="*/ 0 h 10000"/>
              <a:gd name="connsiteX1" fmla="*/ 3479 w 9518"/>
              <a:gd name="connsiteY1" fmla="*/ 1367 h 10000"/>
              <a:gd name="connsiteX2" fmla="*/ 9518 w 9518"/>
              <a:gd name="connsiteY2" fmla="*/ 7062 h 10000"/>
              <a:gd name="connsiteX3" fmla="*/ 1653 w 9518"/>
              <a:gd name="connsiteY3" fmla="*/ 10000 h 10000"/>
              <a:gd name="connsiteX4" fmla="*/ 0 w 9518"/>
              <a:gd name="connsiteY4" fmla="*/ 0 h 10000"/>
              <a:gd name="connsiteX0" fmla="*/ 0 w 10000"/>
              <a:gd name="connsiteY0" fmla="*/ 0 h 10000"/>
              <a:gd name="connsiteX1" fmla="*/ 3655 w 10000"/>
              <a:gd name="connsiteY1" fmla="*/ 1367 h 10000"/>
              <a:gd name="connsiteX2" fmla="*/ 10000 w 10000"/>
              <a:gd name="connsiteY2" fmla="*/ 7062 h 10000"/>
              <a:gd name="connsiteX3" fmla="*/ 1737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9294"/>
              <a:gd name="connsiteX1" fmla="*/ 3655 w 10000"/>
              <a:gd name="connsiteY1" fmla="*/ 1367 h 9294"/>
              <a:gd name="connsiteX2" fmla="*/ 10000 w 10000"/>
              <a:gd name="connsiteY2" fmla="*/ 7062 h 9294"/>
              <a:gd name="connsiteX3" fmla="*/ 1936 w 10000"/>
              <a:gd name="connsiteY3" fmla="*/ 9294 h 9294"/>
              <a:gd name="connsiteX4" fmla="*/ 0 w 10000"/>
              <a:gd name="connsiteY4" fmla="*/ 0 h 9294"/>
              <a:gd name="connsiteX0" fmla="*/ 0 w 9631"/>
              <a:gd name="connsiteY0" fmla="*/ 1638 h 8529"/>
              <a:gd name="connsiteX1" fmla="*/ 3286 w 9631"/>
              <a:gd name="connsiteY1" fmla="*/ 0 h 8529"/>
              <a:gd name="connsiteX2" fmla="*/ 9631 w 9631"/>
              <a:gd name="connsiteY2" fmla="*/ 6127 h 8529"/>
              <a:gd name="connsiteX3" fmla="*/ 1567 w 9631"/>
              <a:gd name="connsiteY3" fmla="*/ 8529 h 8529"/>
              <a:gd name="connsiteX4" fmla="*/ 0 w 9631"/>
              <a:gd name="connsiteY4" fmla="*/ 1638 h 8529"/>
              <a:gd name="connsiteX0" fmla="*/ 0 w 9383"/>
              <a:gd name="connsiteY0" fmla="*/ 1921 h 10000"/>
              <a:gd name="connsiteX1" fmla="*/ 3412 w 9383"/>
              <a:gd name="connsiteY1" fmla="*/ 0 h 10000"/>
              <a:gd name="connsiteX2" fmla="*/ 9383 w 9383"/>
              <a:gd name="connsiteY2" fmla="*/ 7563 h 10000"/>
              <a:gd name="connsiteX3" fmla="*/ 1627 w 9383"/>
              <a:gd name="connsiteY3" fmla="*/ 10000 h 10000"/>
              <a:gd name="connsiteX4" fmla="*/ 0 w 9383"/>
              <a:gd name="connsiteY4" fmla="*/ 1921 h 10000"/>
              <a:gd name="connsiteX0" fmla="*/ 0 w 10000"/>
              <a:gd name="connsiteY0" fmla="*/ 1516 h 9595"/>
              <a:gd name="connsiteX1" fmla="*/ 4043 w 10000"/>
              <a:gd name="connsiteY1" fmla="*/ 0 h 9595"/>
              <a:gd name="connsiteX2" fmla="*/ 10000 w 10000"/>
              <a:gd name="connsiteY2" fmla="*/ 7158 h 9595"/>
              <a:gd name="connsiteX3" fmla="*/ 1734 w 10000"/>
              <a:gd name="connsiteY3" fmla="*/ 9595 h 9595"/>
              <a:gd name="connsiteX4" fmla="*/ 0 w 10000"/>
              <a:gd name="connsiteY4" fmla="*/ 1516 h 9595"/>
              <a:gd name="connsiteX0" fmla="*/ 0 w 10000"/>
              <a:gd name="connsiteY0" fmla="*/ 1580 h 9951"/>
              <a:gd name="connsiteX1" fmla="*/ 4043 w 10000"/>
              <a:gd name="connsiteY1" fmla="*/ 0 h 9951"/>
              <a:gd name="connsiteX2" fmla="*/ 10000 w 10000"/>
              <a:gd name="connsiteY2" fmla="*/ 7460 h 9951"/>
              <a:gd name="connsiteX3" fmla="*/ 1563 w 10000"/>
              <a:gd name="connsiteY3" fmla="*/ 9951 h 9951"/>
              <a:gd name="connsiteX4" fmla="*/ 0 w 10000"/>
              <a:gd name="connsiteY4" fmla="*/ 1580 h 9951"/>
              <a:gd name="connsiteX0" fmla="*/ 0 w 10000"/>
              <a:gd name="connsiteY0" fmla="*/ 1588 h 9915"/>
              <a:gd name="connsiteX1" fmla="*/ 4043 w 10000"/>
              <a:gd name="connsiteY1" fmla="*/ 0 h 9915"/>
              <a:gd name="connsiteX2" fmla="*/ 10000 w 10000"/>
              <a:gd name="connsiteY2" fmla="*/ 7497 h 9915"/>
              <a:gd name="connsiteX3" fmla="*/ 1266 w 10000"/>
              <a:gd name="connsiteY3" fmla="*/ 9915 h 9915"/>
              <a:gd name="connsiteX4" fmla="*/ 0 w 10000"/>
              <a:gd name="connsiteY4" fmla="*/ 1588 h 9915"/>
              <a:gd name="connsiteX0" fmla="*/ 0 w 9575"/>
              <a:gd name="connsiteY0" fmla="*/ 1602 h 10000"/>
              <a:gd name="connsiteX1" fmla="*/ 4043 w 9575"/>
              <a:gd name="connsiteY1" fmla="*/ 0 h 10000"/>
              <a:gd name="connsiteX2" fmla="*/ 9575 w 9575"/>
              <a:gd name="connsiteY2" fmla="*/ 8491 h 10000"/>
              <a:gd name="connsiteX3" fmla="*/ 1266 w 9575"/>
              <a:gd name="connsiteY3" fmla="*/ 10000 h 10000"/>
              <a:gd name="connsiteX4" fmla="*/ 0 w 9575"/>
              <a:gd name="connsiteY4" fmla="*/ 1602 h 10000"/>
              <a:gd name="connsiteX0" fmla="*/ 0 w 10000"/>
              <a:gd name="connsiteY0" fmla="*/ 1523 h 9921"/>
              <a:gd name="connsiteX1" fmla="*/ 4125 w 10000"/>
              <a:gd name="connsiteY1" fmla="*/ 0 h 9921"/>
              <a:gd name="connsiteX2" fmla="*/ 10000 w 10000"/>
              <a:gd name="connsiteY2" fmla="*/ 8412 h 9921"/>
              <a:gd name="connsiteX3" fmla="*/ 1322 w 10000"/>
              <a:gd name="connsiteY3" fmla="*/ 9921 h 9921"/>
              <a:gd name="connsiteX4" fmla="*/ 0 w 10000"/>
              <a:gd name="connsiteY4" fmla="*/ 1523 h 9921"/>
              <a:gd name="connsiteX0" fmla="*/ 0 w 10000"/>
              <a:gd name="connsiteY0" fmla="*/ 1433 h 9898"/>
              <a:gd name="connsiteX1" fmla="*/ 3920 w 10000"/>
              <a:gd name="connsiteY1" fmla="*/ 0 h 9898"/>
              <a:gd name="connsiteX2" fmla="*/ 10000 w 10000"/>
              <a:gd name="connsiteY2" fmla="*/ 8377 h 9898"/>
              <a:gd name="connsiteX3" fmla="*/ 1322 w 10000"/>
              <a:gd name="connsiteY3" fmla="*/ 9898 h 9898"/>
              <a:gd name="connsiteX4" fmla="*/ 0 w 10000"/>
              <a:gd name="connsiteY4" fmla="*/ 1433 h 9898"/>
              <a:gd name="connsiteX0" fmla="*/ 0 w 10000"/>
              <a:gd name="connsiteY0" fmla="*/ 1501 h 10053"/>
              <a:gd name="connsiteX1" fmla="*/ 3921 w 10000"/>
              <a:gd name="connsiteY1" fmla="*/ 0 h 10053"/>
              <a:gd name="connsiteX2" fmla="*/ 10000 w 10000"/>
              <a:gd name="connsiteY2" fmla="*/ 8516 h 10053"/>
              <a:gd name="connsiteX3" fmla="*/ 1322 w 10000"/>
              <a:gd name="connsiteY3" fmla="*/ 10053 h 10053"/>
              <a:gd name="connsiteX4" fmla="*/ 0 w 10000"/>
              <a:gd name="connsiteY4" fmla="*/ 1501 h 10053"/>
              <a:gd name="connsiteX0" fmla="*/ 0 w 10042"/>
              <a:gd name="connsiteY0" fmla="*/ 1061 h 10053"/>
              <a:gd name="connsiteX1" fmla="*/ 3963 w 10042"/>
              <a:gd name="connsiteY1" fmla="*/ 0 h 10053"/>
              <a:gd name="connsiteX2" fmla="*/ 10042 w 10042"/>
              <a:gd name="connsiteY2" fmla="*/ 8516 h 10053"/>
              <a:gd name="connsiteX3" fmla="*/ 1364 w 10042"/>
              <a:gd name="connsiteY3" fmla="*/ 10053 h 10053"/>
              <a:gd name="connsiteX4" fmla="*/ 0 w 10042"/>
              <a:gd name="connsiteY4" fmla="*/ 1061 h 10053"/>
              <a:gd name="connsiteX0" fmla="*/ 0 w 10124"/>
              <a:gd name="connsiteY0" fmla="*/ 1061 h 10053"/>
              <a:gd name="connsiteX1" fmla="*/ 3963 w 10124"/>
              <a:gd name="connsiteY1" fmla="*/ 0 h 10053"/>
              <a:gd name="connsiteX2" fmla="*/ 10124 w 10124"/>
              <a:gd name="connsiteY2" fmla="*/ 7789 h 10053"/>
              <a:gd name="connsiteX3" fmla="*/ 1364 w 10124"/>
              <a:gd name="connsiteY3" fmla="*/ 10053 h 10053"/>
              <a:gd name="connsiteX4" fmla="*/ 0 w 10124"/>
              <a:gd name="connsiteY4" fmla="*/ 1061 h 10053"/>
              <a:gd name="connsiteX0" fmla="*/ 0 w 10124"/>
              <a:gd name="connsiteY0" fmla="*/ 954 h 9946"/>
              <a:gd name="connsiteX1" fmla="*/ 3962 w 10124"/>
              <a:gd name="connsiteY1" fmla="*/ 0 h 9946"/>
              <a:gd name="connsiteX2" fmla="*/ 10124 w 10124"/>
              <a:gd name="connsiteY2" fmla="*/ 7682 h 9946"/>
              <a:gd name="connsiteX3" fmla="*/ 1364 w 10124"/>
              <a:gd name="connsiteY3" fmla="*/ 9946 h 9946"/>
              <a:gd name="connsiteX4" fmla="*/ 0 w 10124"/>
              <a:gd name="connsiteY4" fmla="*/ 954 h 9946"/>
              <a:gd name="connsiteX0" fmla="*/ 0 w 10000"/>
              <a:gd name="connsiteY0" fmla="*/ 858 h 9899"/>
              <a:gd name="connsiteX1" fmla="*/ 3888 w 10000"/>
              <a:gd name="connsiteY1" fmla="*/ 0 h 9899"/>
              <a:gd name="connsiteX2" fmla="*/ 10000 w 10000"/>
              <a:gd name="connsiteY2" fmla="*/ 7623 h 9899"/>
              <a:gd name="connsiteX3" fmla="*/ 1347 w 10000"/>
              <a:gd name="connsiteY3" fmla="*/ 9899 h 9899"/>
              <a:gd name="connsiteX4" fmla="*/ 0 w 10000"/>
              <a:gd name="connsiteY4" fmla="*/ 858 h 9899"/>
              <a:gd name="connsiteX0" fmla="*/ 0 w 10000"/>
              <a:gd name="connsiteY0" fmla="*/ 921 h 10054"/>
              <a:gd name="connsiteX1" fmla="*/ 3889 w 10000"/>
              <a:gd name="connsiteY1" fmla="*/ 0 h 10054"/>
              <a:gd name="connsiteX2" fmla="*/ 10000 w 10000"/>
              <a:gd name="connsiteY2" fmla="*/ 7755 h 10054"/>
              <a:gd name="connsiteX3" fmla="*/ 1347 w 10000"/>
              <a:gd name="connsiteY3" fmla="*/ 10054 h 10054"/>
              <a:gd name="connsiteX4" fmla="*/ 0 w 10000"/>
              <a:gd name="connsiteY4" fmla="*/ 921 h 10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54">
                <a:moveTo>
                  <a:pt x="0" y="921"/>
                </a:moveTo>
                <a:lnTo>
                  <a:pt x="3889" y="0"/>
                </a:lnTo>
                <a:lnTo>
                  <a:pt x="10000" y="7755"/>
                </a:lnTo>
                <a:lnTo>
                  <a:pt x="1347" y="10054"/>
                </a:lnTo>
                <a:lnTo>
                  <a:pt x="0" y="921"/>
                </a:lnTo>
                <a:close/>
              </a:path>
            </a:pathLst>
          </a:cu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4B0087D-DCE5-49F1-AFD9-683F2CE4AD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28" t="49285" b="709"/>
          <a:stretch/>
        </p:blipFill>
        <p:spPr>
          <a:xfrm>
            <a:off x="0" y="2989926"/>
            <a:ext cx="1814821" cy="1188000"/>
          </a:xfrm>
          <a:prstGeom prst="ellipse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729459-906E-4124-954C-CE059F03AE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7" r="36350" b="7288"/>
          <a:stretch/>
        </p:blipFill>
        <p:spPr>
          <a:xfrm>
            <a:off x="-12709" y="0"/>
            <a:ext cx="3672408" cy="16108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Right Triangle 2">
            <a:extLst>
              <a:ext uri="{FF2B5EF4-FFF2-40B4-BE49-F238E27FC236}">
                <a16:creationId xmlns:a16="http://schemas.microsoft.com/office/drawing/2014/main" id="{D341CF97-7A94-4093-8795-B5F1025C4412}"/>
              </a:ext>
            </a:extLst>
          </p:cNvPr>
          <p:cNvSpPr/>
          <p:nvPr/>
        </p:nvSpPr>
        <p:spPr>
          <a:xfrm>
            <a:off x="-368342" y="-32298"/>
            <a:ext cx="2410099" cy="1733011"/>
          </a:xfrm>
          <a:prstGeom prst="rtTriangle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93634CF-6119-4185-B2CA-AA7D6C214D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1" t="11734" r="10101" b="14397"/>
          <a:stretch/>
        </p:blipFill>
        <p:spPr>
          <a:xfrm>
            <a:off x="3659698" y="-1838"/>
            <a:ext cx="4320480" cy="161805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43527FB-1A4D-4861-B647-C1E8971ED0D6}"/>
              </a:ext>
            </a:extLst>
          </p:cNvPr>
          <p:cNvSpPr/>
          <p:nvPr/>
        </p:nvSpPr>
        <p:spPr>
          <a:xfrm>
            <a:off x="-617418" y="8695614"/>
            <a:ext cx="62510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sl-SI" sz="1400" dirty="0">
                <a:solidFill>
                  <a:schemeClr val="bg1"/>
                </a:solidFill>
              </a:rPr>
            </a:br>
            <a:r>
              <a:rPr lang="sl-SI" sz="1400" dirty="0">
                <a:latin typeface="Gill Sans MT" panose="020B0502020104020203" pitchFamily="34" charset="-18"/>
              </a:rPr>
              <a:t>Prijave pošljite do vključno </a:t>
            </a:r>
            <a:r>
              <a:rPr lang="en-GB" sz="1400" b="1" dirty="0">
                <a:latin typeface="Gill Sans MT" panose="020B0502020104020203" pitchFamily="34" charset="-18"/>
              </a:rPr>
              <a:t>20</a:t>
            </a:r>
            <a:r>
              <a:rPr lang="sl-SI" sz="1400" b="1" dirty="0">
                <a:latin typeface="Gill Sans MT" panose="020B0502020104020203" pitchFamily="34" charset="-18"/>
              </a:rPr>
              <a:t>. </a:t>
            </a:r>
            <a:r>
              <a:rPr lang="en-US" sz="1400" b="1" dirty="0">
                <a:latin typeface="Gill Sans MT" panose="020B0502020104020203" pitchFamily="34" charset="-18"/>
              </a:rPr>
              <a:t>1</a:t>
            </a:r>
            <a:r>
              <a:rPr lang="sl-SI" sz="1400" b="1">
                <a:latin typeface="Gill Sans MT" panose="020B0502020104020203" pitchFamily="34" charset="-18"/>
              </a:rPr>
              <a:t>. </a:t>
            </a:r>
            <a:r>
              <a:rPr lang="sl-SI" sz="1400" b="1" dirty="0">
                <a:latin typeface="Gill Sans MT" panose="020B0502020104020203" pitchFamily="34" charset="-18"/>
              </a:rPr>
              <a:t>20</a:t>
            </a:r>
            <a:r>
              <a:rPr lang="en-GB" sz="1400" b="1" dirty="0">
                <a:latin typeface="Gill Sans MT" panose="020B0502020104020203" pitchFamily="34" charset="-18"/>
              </a:rPr>
              <a:t>22</a:t>
            </a:r>
            <a:r>
              <a:rPr lang="sl-SI" sz="1400" dirty="0">
                <a:latin typeface="Gill Sans MT" panose="020B0502020104020203" pitchFamily="34" charset="-18"/>
              </a:rPr>
              <a:t> na </a:t>
            </a:r>
            <a:r>
              <a:rPr lang="sl-SI" sz="1400" b="1" dirty="0">
                <a:latin typeface="Gill Sans MT" panose="020B0502020104020203" pitchFamily="34" charset="-18"/>
              </a:rPr>
              <a:t>matjaz.spreitzer@ijs.si</a:t>
            </a:r>
            <a:r>
              <a:rPr lang="sl-SI" sz="1400" dirty="0">
                <a:latin typeface="Gill Sans MT" panose="020B0502020104020203" pitchFamily="34" charset="-18"/>
              </a:rPr>
              <a:t>  </a:t>
            </a:r>
            <a:br>
              <a:rPr lang="en-US" sz="1400" dirty="0">
                <a:latin typeface="Gill Sans MT" panose="020B0502020104020203" pitchFamily="34" charset="-18"/>
              </a:rPr>
            </a:br>
            <a:r>
              <a:rPr lang="sl-SI" sz="1400" dirty="0">
                <a:latin typeface="Gill Sans MT" panose="020B0502020104020203" pitchFamily="34" charset="-18"/>
              </a:rPr>
              <a:t>s pripisom – </a:t>
            </a:r>
            <a:r>
              <a:rPr lang="en-GB" sz="1400" b="1" dirty="0">
                <a:latin typeface="Gill Sans MT" panose="020B0502020104020203" pitchFamily="34" charset="-18"/>
              </a:rPr>
              <a:t>Š</a:t>
            </a:r>
            <a:r>
              <a:rPr lang="sl-SI" sz="1400" b="1" dirty="0" err="1">
                <a:latin typeface="Gill Sans MT" panose="020B0502020104020203" pitchFamily="34" charset="-18"/>
              </a:rPr>
              <a:t>tipendija</a:t>
            </a:r>
            <a:r>
              <a:rPr lang="sl-SI" sz="1400" b="1" dirty="0">
                <a:latin typeface="Gill Sans MT" panose="020B0502020104020203" pitchFamily="34" charset="-18"/>
              </a:rPr>
              <a:t> –PRIIMEK IME</a:t>
            </a:r>
            <a:r>
              <a:rPr lang="sl-SI" sz="1400" dirty="0">
                <a:latin typeface="Gill Sans MT" panose="020B0502020104020203" pitchFamily="34" charset="-18"/>
              </a:rPr>
              <a:t>. </a:t>
            </a:r>
            <a:br>
              <a:rPr lang="en-US" sz="1400" dirty="0">
                <a:solidFill>
                  <a:schemeClr val="bg1"/>
                </a:solidFill>
                <a:latin typeface="Gill Sans MT" panose="020B0502020104020203" pitchFamily="34" charset="-18"/>
              </a:rPr>
            </a:br>
            <a:endParaRPr lang="sl-SI" sz="14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722A9A86-E5D5-41F1-B59F-E8FFB839F2F1}"/>
              </a:ext>
            </a:extLst>
          </p:cNvPr>
          <p:cNvSpPr/>
          <p:nvPr/>
        </p:nvSpPr>
        <p:spPr>
          <a:xfrm rot="10430986">
            <a:off x="3393810" y="1428919"/>
            <a:ext cx="4128378" cy="909170"/>
          </a:xfrm>
          <a:prstGeom prst="rtTriangle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9E69F302-E1B4-4CB1-82A8-2CD9885DC0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662" y="1298548"/>
            <a:ext cx="1739355" cy="82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C2FD001-CE39-4BBF-A849-D6A93A41D311}"/>
              </a:ext>
            </a:extLst>
          </p:cNvPr>
          <p:cNvSpPr/>
          <p:nvPr/>
        </p:nvSpPr>
        <p:spPr>
          <a:xfrm>
            <a:off x="4585129" y="1520797"/>
            <a:ext cx="22300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rgbClr val="00B0F0"/>
                </a:solidFill>
                <a:latin typeface="OCR A Extended" panose="02010509020102010303" pitchFamily="50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l-SI" sz="1200" dirty="0">
                <a:solidFill>
                  <a:srgbClr val="00B0F0"/>
                </a:solidFill>
                <a:latin typeface="OCR A Extended" panose="02010509020102010303" pitchFamily="50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http://www-k9.ijs.si/</a:t>
            </a:r>
            <a:endParaRPr lang="sl-SI" sz="1200" dirty="0">
              <a:solidFill>
                <a:srgbClr val="00B0F0"/>
              </a:solidFill>
              <a:latin typeface="OCR A Extended" panose="02010509020102010303" pitchFamily="50" charset="0"/>
            </a:endParaRPr>
          </a:p>
        </p:txBody>
      </p: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D0240F72-90EB-45A2-B18D-15CDD5575D9D}"/>
              </a:ext>
            </a:extLst>
          </p:cNvPr>
          <p:cNvSpPr/>
          <p:nvPr/>
        </p:nvSpPr>
        <p:spPr>
          <a:xfrm rot="10602618">
            <a:off x="-61126" y="2120736"/>
            <a:ext cx="7097306" cy="406153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6366E54-BC7E-4794-A58C-FF2127BA2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07" y="1644831"/>
            <a:ext cx="5915025" cy="1914702"/>
          </a:xfrm>
        </p:spPr>
        <p:txBody>
          <a:bodyPr>
            <a:normAutofit/>
          </a:bodyPr>
          <a:lstStyle/>
          <a:p>
            <a:r>
              <a:rPr lang="sl-SI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 zanima</a:t>
            </a:r>
            <a:r>
              <a:rPr lang="en-GB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IJS</a:t>
            </a:r>
            <a:r>
              <a:rPr lang="sl-SI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štipendija </a:t>
            </a:r>
            <a:r>
              <a:rPr lang="en-GB" sz="1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</a:t>
            </a:r>
            <a:r>
              <a:rPr lang="en-GB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en-GB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l-PL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Odseku za raziskave sodobnih materialov</a:t>
            </a:r>
            <a:r>
              <a:rPr lang="sl-SI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SI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80FC51C8-C8CC-44A1-8E57-7452FAA771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" r="66205" b="896"/>
          <a:stretch/>
        </p:blipFill>
        <p:spPr>
          <a:xfrm rot="21188425">
            <a:off x="5366129" y="8086068"/>
            <a:ext cx="1690560" cy="1908000"/>
          </a:xfrm>
          <a:prstGeom prst="rect">
            <a:avLst/>
          </a:prstGeom>
        </p:spPr>
      </p:pic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48FFAA11-DFBD-47E5-ABF4-FE295B42CE27}"/>
              </a:ext>
            </a:extLst>
          </p:cNvPr>
          <p:cNvSpPr/>
          <p:nvPr/>
        </p:nvSpPr>
        <p:spPr>
          <a:xfrm rot="10204074">
            <a:off x="-119463" y="2973686"/>
            <a:ext cx="7813373" cy="1718271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26169"/>
              <a:gd name="connsiteY0" fmla="*/ 2000 h 10000"/>
              <a:gd name="connsiteX1" fmla="*/ 10000 w 26169"/>
              <a:gd name="connsiteY1" fmla="*/ 0 h 10000"/>
              <a:gd name="connsiteX2" fmla="*/ 26169 w 26169"/>
              <a:gd name="connsiteY2" fmla="*/ 7536 h 10000"/>
              <a:gd name="connsiteX3" fmla="*/ 0 w 26169"/>
              <a:gd name="connsiteY3" fmla="*/ 10000 h 10000"/>
              <a:gd name="connsiteX4" fmla="*/ 0 w 26169"/>
              <a:gd name="connsiteY4" fmla="*/ 2000 h 10000"/>
              <a:gd name="connsiteX0" fmla="*/ 0 w 26169"/>
              <a:gd name="connsiteY0" fmla="*/ 0 h 8000"/>
              <a:gd name="connsiteX1" fmla="*/ 9105 w 26169"/>
              <a:gd name="connsiteY1" fmla="*/ 849 h 8000"/>
              <a:gd name="connsiteX2" fmla="*/ 26169 w 26169"/>
              <a:gd name="connsiteY2" fmla="*/ 5536 h 8000"/>
              <a:gd name="connsiteX3" fmla="*/ 0 w 26169"/>
              <a:gd name="connsiteY3" fmla="*/ 8000 h 8000"/>
              <a:gd name="connsiteX4" fmla="*/ 0 w 26169"/>
              <a:gd name="connsiteY4" fmla="*/ 0 h 8000"/>
              <a:gd name="connsiteX0" fmla="*/ 0 w 10000"/>
              <a:gd name="connsiteY0" fmla="*/ 0 h 7759"/>
              <a:gd name="connsiteX1" fmla="*/ 3479 w 10000"/>
              <a:gd name="connsiteY1" fmla="*/ 1061 h 7759"/>
              <a:gd name="connsiteX2" fmla="*/ 10000 w 10000"/>
              <a:gd name="connsiteY2" fmla="*/ 6920 h 7759"/>
              <a:gd name="connsiteX3" fmla="*/ 1653 w 10000"/>
              <a:gd name="connsiteY3" fmla="*/ 7759 h 7759"/>
              <a:gd name="connsiteX4" fmla="*/ 0 w 10000"/>
              <a:gd name="connsiteY4" fmla="*/ 0 h 7759"/>
              <a:gd name="connsiteX0" fmla="*/ 0 w 9518"/>
              <a:gd name="connsiteY0" fmla="*/ 0 h 10000"/>
              <a:gd name="connsiteX1" fmla="*/ 3479 w 9518"/>
              <a:gd name="connsiteY1" fmla="*/ 1367 h 10000"/>
              <a:gd name="connsiteX2" fmla="*/ 9518 w 9518"/>
              <a:gd name="connsiteY2" fmla="*/ 7062 h 10000"/>
              <a:gd name="connsiteX3" fmla="*/ 1653 w 9518"/>
              <a:gd name="connsiteY3" fmla="*/ 10000 h 10000"/>
              <a:gd name="connsiteX4" fmla="*/ 0 w 9518"/>
              <a:gd name="connsiteY4" fmla="*/ 0 h 10000"/>
              <a:gd name="connsiteX0" fmla="*/ 0 w 10000"/>
              <a:gd name="connsiteY0" fmla="*/ 0 h 10000"/>
              <a:gd name="connsiteX1" fmla="*/ 3655 w 10000"/>
              <a:gd name="connsiteY1" fmla="*/ 1367 h 10000"/>
              <a:gd name="connsiteX2" fmla="*/ 10000 w 10000"/>
              <a:gd name="connsiteY2" fmla="*/ 7062 h 10000"/>
              <a:gd name="connsiteX3" fmla="*/ 1737 w 10000"/>
              <a:gd name="connsiteY3" fmla="*/ 10000 h 10000"/>
              <a:gd name="connsiteX4" fmla="*/ 0 w 10000"/>
              <a:gd name="connsiteY4" fmla="*/ 0 h 10000"/>
              <a:gd name="connsiteX0" fmla="*/ 0 w 10149"/>
              <a:gd name="connsiteY0" fmla="*/ 0 h 10000"/>
              <a:gd name="connsiteX1" fmla="*/ 3655 w 10149"/>
              <a:gd name="connsiteY1" fmla="*/ 1367 h 10000"/>
              <a:gd name="connsiteX2" fmla="*/ 10149 w 10149"/>
              <a:gd name="connsiteY2" fmla="*/ 5529 h 10000"/>
              <a:gd name="connsiteX3" fmla="*/ 1737 w 10149"/>
              <a:gd name="connsiteY3" fmla="*/ 10000 h 10000"/>
              <a:gd name="connsiteX4" fmla="*/ 0 w 10149"/>
              <a:gd name="connsiteY4" fmla="*/ 0 h 10000"/>
              <a:gd name="connsiteX0" fmla="*/ 0 w 10149"/>
              <a:gd name="connsiteY0" fmla="*/ 0 h 10000"/>
              <a:gd name="connsiteX1" fmla="*/ 3701 w 10149"/>
              <a:gd name="connsiteY1" fmla="*/ 1560 h 10000"/>
              <a:gd name="connsiteX2" fmla="*/ 10149 w 10149"/>
              <a:gd name="connsiteY2" fmla="*/ 5529 h 10000"/>
              <a:gd name="connsiteX3" fmla="*/ 1737 w 10149"/>
              <a:gd name="connsiteY3" fmla="*/ 10000 h 10000"/>
              <a:gd name="connsiteX4" fmla="*/ 0 w 10149"/>
              <a:gd name="connsiteY4" fmla="*/ 0 h 10000"/>
              <a:gd name="connsiteX0" fmla="*/ 0 w 10149"/>
              <a:gd name="connsiteY0" fmla="*/ 0 h 10000"/>
              <a:gd name="connsiteX1" fmla="*/ 3685 w 10149"/>
              <a:gd name="connsiteY1" fmla="*/ 1594 h 10000"/>
              <a:gd name="connsiteX2" fmla="*/ 10149 w 10149"/>
              <a:gd name="connsiteY2" fmla="*/ 5529 h 10000"/>
              <a:gd name="connsiteX3" fmla="*/ 1737 w 10149"/>
              <a:gd name="connsiteY3" fmla="*/ 10000 h 10000"/>
              <a:gd name="connsiteX4" fmla="*/ 0 w 10149"/>
              <a:gd name="connsiteY4" fmla="*/ 0 h 10000"/>
              <a:gd name="connsiteX0" fmla="*/ 0 w 10863"/>
              <a:gd name="connsiteY0" fmla="*/ 0 h 10621"/>
              <a:gd name="connsiteX1" fmla="*/ 4399 w 10863"/>
              <a:gd name="connsiteY1" fmla="*/ 2215 h 10621"/>
              <a:gd name="connsiteX2" fmla="*/ 10863 w 10863"/>
              <a:gd name="connsiteY2" fmla="*/ 6150 h 10621"/>
              <a:gd name="connsiteX3" fmla="*/ 2451 w 10863"/>
              <a:gd name="connsiteY3" fmla="*/ 10621 h 10621"/>
              <a:gd name="connsiteX4" fmla="*/ 0 w 10863"/>
              <a:gd name="connsiteY4" fmla="*/ 0 h 10621"/>
              <a:gd name="connsiteX0" fmla="*/ 0 w 10951"/>
              <a:gd name="connsiteY0" fmla="*/ 0 h 10836"/>
              <a:gd name="connsiteX1" fmla="*/ 4487 w 10951"/>
              <a:gd name="connsiteY1" fmla="*/ 2430 h 10836"/>
              <a:gd name="connsiteX2" fmla="*/ 10951 w 10951"/>
              <a:gd name="connsiteY2" fmla="*/ 6365 h 10836"/>
              <a:gd name="connsiteX3" fmla="*/ 2539 w 10951"/>
              <a:gd name="connsiteY3" fmla="*/ 10836 h 10836"/>
              <a:gd name="connsiteX4" fmla="*/ 0 w 10951"/>
              <a:gd name="connsiteY4" fmla="*/ 0 h 10836"/>
              <a:gd name="connsiteX0" fmla="*/ 0 w 10951"/>
              <a:gd name="connsiteY0" fmla="*/ 0 h 10061"/>
              <a:gd name="connsiteX1" fmla="*/ 4487 w 10951"/>
              <a:gd name="connsiteY1" fmla="*/ 2430 h 10061"/>
              <a:gd name="connsiteX2" fmla="*/ 10951 w 10951"/>
              <a:gd name="connsiteY2" fmla="*/ 6365 h 10061"/>
              <a:gd name="connsiteX3" fmla="*/ 4001 w 10951"/>
              <a:gd name="connsiteY3" fmla="*/ 10061 h 10061"/>
              <a:gd name="connsiteX4" fmla="*/ 0 w 10951"/>
              <a:gd name="connsiteY4" fmla="*/ 0 h 10061"/>
              <a:gd name="connsiteX0" fmla="*/ 0 w 12302"/>
              <a:gd name="connsiteY0" fmla="*/ 2046 h 7631"/>
              <a:gd name="connsiteX1" fmla="*/ 5838 w 12302"/>
              <a:gd name="connsiteY1" fmla="*/ 0 h 7631"/>
              <a:gd name="connsiteX2" fmla="*/ 12302 w 12302"/>
              <a:gd name="connsiteY2" fmla="*/ 3935 h 7631"/>
              <a:gd name="connsiteX3" fmla="*/ 5352 w 12302"/>
              <a:gd name="connsiteY3" fmla="*/ 7631 h 7631"/>
              <a:gd name="connsiteX4" fmla="*/ 0 w 12302"/>
              <a:gd name="connsiteY4" fmla="*/ 2046 h 7631"/>
              <a:gd name="connsiteX0" fmla="*/ 0 w 10000"/>
              <a:gd name="connsiteY0" fmla="*/ 2681 h 11377"/>
              <a:gd name="connsiteX1" fmla="*/ 4746 w 10000"/>
              <a:gd name="connsiteY1" fmla="*/ 0 h 11377"/>
              <a:gd name="connsiteX2" fmla="*/ 10000 w 10000"/>
              <a:gd name="connsiteY2" fmla="*/ 5157 h 11377"/>
              <a:gd name="connsiteX3" fmla="*/ 5208 w 10000"/>
              <a:gd name="connsiteY3" fmla="*/ 11377 h 11377"/>
              <a:gd name="connsiteX4" fmla="*/ 0 w 10000"/>
              <a:gd name="connsiteY4" fmla="*/ 2681 h 11377"/>
              <a:gd name="connsiteX0" fmla="*/ 0 w 10000"/>
              <a:gd name="connsiteY0" fmla="*/ 961 h 9657"/>
              <a:gd name="connsiteX1" fmla="*/ 4823 w 10000"/>
              <a:gd name="connsiteY1" fmla="*/ 0 h 9657"/>
              <a:gd name="connsiteX2" fmla="*/ 10000 w 10000"/>
              <a:gd name="connsiteY2" fmla="*/ 3437 h 9657"/>
              <a:gd name="connsiteX3" fmla="*/ 5208 w 10000"/>
              <a:gd name="connsiteY3" fmla="*/ 9657 h 9657"/>
              <a:gd name="connsiteX4" fmla="*/ 0 w 10000"/>
              <a:gd name="connsiteY4" fmla="*/ 961 h 9657"/>
              <a:gd name="connsiteX0" fmla="*/ 0 w 9933"/>
              <a:gd name="connsiteY0" fmla="*/ 995 h 10000"/>
              <a:gd name="connsiteX1" fmla="*/ 4823 w 9933"/>
              <a:gd name="connsiteY1" fmla="*/ 0 h 10000"/>
              <a:gd name="connsiteX2" fmla="*/ 9933 w 9933"/>
              <a:gd name="connsiteY2" fmla="*/ 3855 h 10000"/>
              <a:gd name="connsiteX3" fmla="*/ 5208 w 9933"/>
              <a:gd name="connsiteY3" fmla="*/ 10000 h 10000"/>
              <a:gd name="connsiteX4" fmla="*/ 0 w 9933"/>
              <a:gd name="connsiteY4" fmla="*/ 995 h 10000"/>
              <a:gd name="connsiteX0" fmla="*/ 0 w 10000"/>
              <a:gd name="connsiteY0" fmla="*/ 148 h 9153"/>
              <a:gd name="connsiteX1" fmla="*/ 4834 w 10000"/>
              <a:gd name="connsiteY1" fmla="*/ 0 h 9153"/>
              <a:gd name="connsiteX2" fmla="*/ 10000 w 10000"/>
              <a:gd name="connsiteY2" fmla="*/ 3008 h 9153"/>
              <a:gd name="connsiteX3" fmla="*/ 5243 w 10000"/>
              <a:gd name="connsiteY3" fmla="*/ 9153 h 9153"/>
              <a:gd name="connsiteX4" fmla="*/ 0 w 10000"/>
              <a:gd name="connsiteY4" fmla="*/ 148 h 9153"/>
              <a:gd name="connsiteX0" fmla="*/ 0 w 10027"/>
              <a:gd name="connsiteY0" fmla="*/ 162 h 10000"/>
              <a:gd name="connsiteX1" fmla="*/ 4834 w 10027"/>
              <a:gd name="connsiteY1" fmla="*/ 0 h 10000"/>
              <a:gd name="connsiteX2" fmla="*/ 10027 w 10027"/>
              <a:gd name="connsiteY2" fmla="*/ 3307 h 10000"/>
              <a:gd name="connsiteX3" fmla="*/ 5243 w 10027"/>
              <a:gd name="connsiteY3" fmla="*/ 10000 h 10000"/>
              <a:gd name="connsiteX4" fmla="*/ 0 w 10027"/>
              <a:gd name="connsiteY4" fmla="*/ 1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7" h="10000">
                <a:moveTo>
                  <a:pt x="0" y="162"/>
                </a:moveTo>
                <a:lnTo>
                  <a:pt x="4834" y="0"/>
                </a:lnTo>
                <a:lnTo>
                  <a:pt x="10027" y="3307"/>
                </a:lnTo>
                <a:lnTo>
                  <a:pt x="5243" y="10000"/>
                </a:lnTo>
                <a:lnTo>
                  <a:pt x="0" y="162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1C287-8204-4690-8F99-9C487E18A4B0}"/>
              </a:ext>
            </a:extLst>
          </p:cNvPr>
          <p:cNvSpPr/>
          <p:nvPr/>
        </p:nvSpPr>
        <p:spPr>
          <a:xfrm>
            <a:off x="1684693" y="3662852"/>
            <a:ext cx="519020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R</a:t>
            </a:r>
            <a:r>
              <a:rPr lang="sl-SI" sz="1400" dirty="0" err="1">
                <a:solidFill>
                  <a:schemeClr val="bg1"/>
                </a:solidFill>
                <a:latin typeface="Gill Sans MT" panose="020B0502020104020203" pitchFamily="34" charset="-18"/>
              </a:rPr>
              <a:t>azpisujemo</a:t>
            </a:r>
            <a:r>
              <a:rPr lang="sl-SI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 štipendijo za študijsko leto </a:t>
            </a:r>
            <a:r>
              <a:rPr lang="sl-SI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20</a:t>
            </a:r>
            <a:r>
              <a:rPr lang="en-GB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21</a:t>
            </a:r>
            <a:r>
              <a:rPr lang="sl-SI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/2</a:t>
            </a:r>
            <a:r>
              <a:rPr lang="en-GB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2</a:t>
            </a:r>
            <a:r>
              <a:rPr lang="sl-SI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 </a:t>
            </a:r>
            <a:r>
              <a:rPr lang="sl-SI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za študente</a:t>
            </a:r>
            <a:br>
              <a:rPr lang="en-US" sz="1400" dirty="0">
                <a:solidFill>
                  <a:schemeClr val="bg1"/>
                </a:solidFill>
                <a:latin typeface="Gill Sans MT" panose="020B0502020104020203" pitchFamily="34" charset="-18"/>
              </a:rPr>
            </a:br>
            <a:r>
              <a:rPr lang="sl-SI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 </a:t>
            </a:r>
            <a:r>
              <a:rPr lang="sl-SI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FKKT UL</a:t>
            </a:r>
            <a:r>
              <a:rPr lang="en-GB" sz="1400" b="1" dirty="0">
                <a:solidFill>
                  <a:schemeClr val="bg1"/>
                </a:solidFill>
                <a:latin typeface="Gill Sans MT" panose="020B0502020104020203" pitchFamily="34" charset="-18"/>
              </a:rPr>
              <a:t>, FKKT UM, FMF </a:t>
            </a:r>
            <a:r>
              <a:rPr lang="en-GB" sz="1400" b="1">
                <a:solidFill>
                  <a:schemeClr val="bg1"/>
                </a:solidFill>
                <a:latin typeface="Gill Sans MT" panose="020B0502020104020203" pitchFamily="34" charset="-18"/>
              </a:rPr>
              <a:t>UL in NTF UL</a:t>
            </a:r>
            <a:r>
              <a:rPr lang="sl-SI" sz="1400">
                <a:solidFill>
                  <a:schemeClr val="bg1"/>
                </a:solidFill>
                <a:latin typeface="Gill Sans MT" panose="020B0502020104020203" pitchFamily="34" charset="-18"/>
              </a:rPr>
              <a:t>, </a:t>
            </a:r>
            <a:r>
              <a:rPr lang="sl-SI" sz="1400" dirty="0">
                <a:solidFill>
                  <a:schemeClr val="bg1"/>
                </a:solidFill>
                <a:latin typeface="Gill Sans MT" panose="020B0502020104020203" pitchFamily="34" charset="-18"/>
              </a:rPr>
              <a:t>ki so zaključili vsaj 1. letnik (1. stopnja).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401E43-9B3D-4499-9E3D-5B751F6FFC00}"/>
              </a:ext>
            </a:extLst>
          </p:cNvPr>
          <p:cNvSpPr/>
          <p:nvPr/>
        </p:nvSpPr>
        <p:spPr>
          <a:xfrm>
            <a:off x="635453" y="7032893"/>
            <a:ext cx="504056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sl-SI" sz="1200" b="1" dirty="0">
                <a:latin typeface="Gill Sans MT" panose="020B0502020104020203" pitchFamily="34" charset="-18"/>
              </a:rPr>
              <a:t>Motivacijsko pismo (področje študija, posebne izkušnje, interesno področje), </a:t>
            </a:r>
            <a:endParaRPr lang="en-US" sz="1200" b="1" dirty="0">
              <a:latin typeface="Gill Sans MT" panose="020B0502020104020203" pitchFamily="34" charset="-18"/>
            </a:endParaRP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sl-SI" sz="1200" b="1" dirty="0">
                <a:latin typeface="Gill Sans MT" panose="020B0502020104020203" pitchFamily="34" charset="-18"/>
              </a:rPr>
              <a:t>Kratek življenjepis (tudi izkušnje in dosežki),</a:t>
            </a:r>
            <a:endParaRPr lang="en-US" sz="1200" b="1" dirty="0">
              <a:latin typeface="Gill Sans MT" panose="020B0502020104020203" pitchFamily="34" charset="-18"/>
            </a:endParaRP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sl-SI" sz="1200" b="1" dirty="0">
                <a:latin typeface="Gill Sans MT" panose="020B0502020104020203" pitchFamily="34" charset="-18"/>
              </a:rPr>
              <a:t>Potrdilo o vpisu v tekoči letnik,</a:t>
            </a:r>
            <a:endParaRPr lang="en-US" sz="1200" b="1" dirty="0">
              <a:latin typeface="Gill Sans MT" panose="020B0502020104020203" pitchFamily="34" charset="-18"/>
            </a:endParaRP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sl-SI" sz="1200" b="1" dirty="0">
                <a:latin typeface="Gill Sans MT" panose="020B0502020104020203" pitchFamily="34" charset="-18"/>
              </a:rPr>
              <a:t>Dokazilo o študijskem uspehu predhodnih študijskih let</a:t>
            </a:r>
            <a:endParaRPr lang="en-US" sz="1200" b="1" dirty="0">
              <a:latin typeface="Gill Sans MT" panose="020B0502020104020203" pitchFamily="34" charset="-18"/>
            </a:endParaRP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GB" sz="1100" b="1" dirty="0">
                <a:latin typeface="Gill Sans MT" panose="020B0502020104020203" pitchFamily="34" charset="-18"/>
              </a:rPr>
              <a:t> </a:t>
            </a:r>
            <a:r>
              <a:rPr lang="en-GB" sz="1050" b="1" i="1" dirty="0">
                <a:latin typeface="Gill Sans MT" panose="020B0502020104020203" pitchFamily="34" charset="-18"/>
              </a:rPr>
              <a:t>(</a:t>
            </a:r>
            <a:r>
              <a:rPr lang="en-GB" sz="1050" b="1" i="1" dirty="0" err="1">
                <a:latin typeface="Gill Sans MT" panose="020B0502020104020203" pitchFamily="34" charset="-18"/>
              </a:rPr>
              <a:t>pogoj</a:t>
            </a:r>
            <a:r>
              <a:rPr lang="en-GB" sz="1050" b="1" i="1" dirty="0">
                <a:latin typeface="Gill Sans MT" panose="020B0502020104020203" pitchFamily="34" charset="-18"/>
              </a:rPr>
              <a:t> za </a:t>
            </a:r>
            <a:r>
              <a:rPr lang="en-GB" sz="1050" b="1" i="1" dirty="0" err="1">
                <a:latin typeface="Gill Sans MT" panose="020B0502020104020203" pitchFamily="34" charset="-18"/>
              </a:rPr>
              <a:t>pridobitev</a:t>
            </a:r>
            <a:r>
              <a:rPr lang="en-GB" sz="1050" b="1" i="1" dirty="0">
                <a:latin typeface="Gill Sans MT" panose="020B0502020104020203" pitchFamily="34" charset="-18"/>
              </a:rPr>
              <a:t> </a:t>
            </a:r>
            <a:r>
              <a:rPr lang="en-GB" sz="1050" b="1" i="1" dirty="0" err="1">
                <a:latin typeface="Gill Sans MT" panose="020B0502020104020203" pitchFamily="34" charset="-18"/>
              </a:rPr>
              <a:t>štipendije</a:t>
            </a:r>
            <a:r>
              <a:rPr lang="en-GB" sz="1050" b="1" i="1" dirty="0">
                <a:latin typeface="Gill Sans MT" panose="020B0502020104020203" pitchFamily="34" charset="-18"/>
              </a:rPr>
              <a:t> je </a:t>
            </a:r>
            <a:r>
              <a:rPr lang="en-GB" sz="1050" b="1" i="1" dirty="0" err="1">
                <a:latin typeface="Gill Sans MT" panose="020B0502020104020203" pitchFamily="34" charset="-18"/>
              </a:rPr>
              <a:t>povprečna</a:t>
            </a:r>
            <a:r>
              <a:rPr lang="en-GB" sz="1050" b="1" i="1" dirty="0">
                <a:latin typeface="Gill Sans MT" panose="020B0502020104020203" pitchFamily="34" charset="-18"/>
              </a:rPr>
              <a:t> </a:t>
            </a:r>
            <a:r>
              <a:rPr lang="en-GB" sz="1050" b="1" i="1" dirty="0" err="1">
                <a:latin typeface="Gill Sans MT" panose="020B0502020104020203" pitchFamily="34" charset="-18"/>
              </a:rPr>
              <a:t>ocena</a:t>
            </a:r>
            <a:r>
              <a:rPr lang="en-GB" sz="1050" b="1" i="1" dirty="0">
                <a:latin typeface="Gill Sans MT" panose="020B0502020104020203" pitchFamily="34" charset="-18"/>
              </a:rPr>
              <a:t> </a:t>
            </a:r>
            <a:r>
              <a:rPr lang="en-GB" sz="1050" b="1" i="1" dirty="0" err="1">
                <a:latin typeface="Gill Sans MT" panose="020B0502020104020203" pitchFamily="34" charset="-18"/>
              </a:rPr>
              <a:t>izpitov</a:t>
            </a:r>
            <a:r>
              <a:rPr lang="en-GB" sz="1050" b="1" i="1" dirty="0">
                <a:latin typeface="Gill Sans MT" panose="020B0502020104020203" pitchFamily="34" charset="-18"/>
              </a:rPr>
              <a:t> </a:t>
            </a:r>
            <a:r>
              <a:rPr lang="en-GB" sz="1050" b="1" i="1" dirty="0" err="1">
                <a:latin typeface="Gill Sans MT" panose="020B0502020104020203" pitchFamily="34" charset="-18"/>
              </a:rPr>
              <a:t>najmanj</a:t>
            </a:r>
            <a:r>
              <a:rPr lang="en-GB" sz="1050" b="1" i="1" dirty="0">
                <a:latin typeface="Gill Sans MT" panose="020B0502020104020203" pitchFamily="34" charset="-18"/>
              </a:rPr>
              <a:t> 8,0</a:t>
            </a:r>
            <a:r>
              <a:rPr lang="sl-SI" sz="1050" b="1" i="1" dirty="0">
                <a:latin typeface="Gill Sans MT" panose="020B0502020104020203" pitchFamily="34" charset="-18"/>
              </a:rPr>
              <a:t>.</a:t>
            </a:r>
            <a:r>
              <a:rPr lang="en-GB" sz="1050" b="1" i="1" dirty="0">
                <a:latin typeface="Gill Sans MT" panose="020B0502020104020203" pitchFamily="34" charset="-18"/>
              </a:rPr>
              <a:t>) </a:t>
            </a:r>
            <a:br>
              <a:rPr lang="en-GB" sz="1100" i="1" dirty="0"/>
            </a:br>
            <a:endParaRPr lang="sl-SI" sz="11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39560C-991C-4141-9CE0-841800E6D78D}"/>
              </a:ext>
            </a:extLst>
          </p:cNvPr>
          <p:cNvSpPr/>
          <p:nvPr/>
        </p:nvSpPr>
        <p:spPr>
          <a:xfrm>
            <a:off x="2072723" y="4679858"/>
            <a:ext cx="3429000" cy="18575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sl-SI" sz="1300" b="1" dirty="0">
                <a:solidFill>
                  <a:schemeClr val="bg1"/>
                </a:solidFill>
                <a:latin typeface="Gill Sans MT" panose="020B0502020104020203" pitchFamily="34" charset="-18"/>
              </a:rPr>
              <a:t>Štipendistu nudimo:</a:t>
            </a:r>
            <a:endParaRPr lang="en-SI" sz="13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l-SI" sz="1300" dirty="0">
                <a:solidFill>
                  <a:schemeClr val="bg1"/>
                </a:solidFill>
                <a:latin typeface="Gill Sans MT" panose="020B0502020104020203" pitchFamily="34" charset="-18"/>
              </a:rPr>
              <a:t>Strokovno usposabljanje pri praktičnem delu,</a:t>
            </a:r>
            <a:endParaRPr lang="en-US" sz="13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l-SI" sz="1300" dirty="0">
                <a:solidFill>
                  <a:schemeClr val="bg1"/>
                </a:solidFill>
                <a:latin typeface="Gill Sans MT" panose="020B0502020104020203" pitchFamily="34" charset="-18"/>
              </a:rPr>
              <a:t>Mentorstvo pri izdelavi magistrske naloge,</a:t>
            </a:r>
            <a:endParaRPr lang="en-US" sz="13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l-SI" sz="1300" dirty="0">
                <a:solidFill>
                  <a:schemeClr val="bg1"/>
                </a:solidFill>
                <a:latin typeface="Gill Sans MT" panose="020B0502020104020203" pitchFamily="34" charset="-18"/>
              </a:rPr>
              <a:t>Možnost strokovnega in osebnega razvoja in</a:t>
            </a:r>
            <a:endParaRPr lang="en-SI" sz="1300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l-SI" sz="1300" dirty="0">
                <a:solidFill>
                  <a:schemeClr val="bg1"/>
                </a:solidFill>
                <a:latin typeface="Gill Sans MT" panose="020B0502020104020203" pitchFamily="34" charset="-18"/>
              </a:rPr>
              <a:t>Doktorsko izobraževanje in možnost zaposlitve po končanem študiju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F21C08-1BA6-42C1-8430-915E178C6464}"/>
              </a:ext>
            </a:extLst>
          </p:cNvPr>
          <p:cNvSpPr/>
          <p:nvPr/>
        </p:nvSpPr>
        <p:spPr>
          <a:xfrm>
            <a:off x="2495181" y="6676325"/>
            <a:ext cx="1723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Gill Sans MT" panose="020B0502020104020203" pitchFamily="34" charset="-18"/>
              </a:rPr>
              <a:t>Zraven priložite:</a:t>
            </a:r>
            <a:endParaRPr lang="en-SI" dirty="0"/>
          </a:p>
        </p:txBody>
      </p:sp>
      <p:pic>
        <p:nvPicPr>
          <p:cNvPr id="31" name="Picture 5" descr="C:\Users\vbutinar\Desktop\slike hodalič\IJS_Panorama1b.jpg">
            <a:extLst>
              <a:ext uri="{FF2B5EF4-FFF2-40B4-BE49-F238E27FC236}">
                <a16:creationId xmlns:a16="http://schemas.microsoft.com/office/drawing/2014/main" id="{173C4707-64E2-4C44-AD34-C9585E16F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7192">
            <a:off x="5301518" y="5854041"/>
            <a:ext cx="1999561" cy="1332000"/>
          </a:xfrm>
          <a:prstGeom prst="rect">
            <a:avLst/>
          </a:prstGeom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1821365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2495</TotalTime>
  <Words>176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Gill Sans MT</vt:lpstr>
      <vt:lpstr>OCR A Extended</vt:lpstr>
      <vt:lpstr>Verdana</vt:lpstr>
      <vt:lpstr>Wingdings</vt:lpstr>
      <vt:lpstr>Office Theme</vt:lpstr>
      <vt:lpstr>Te zanima IJS štipendija na  Odseku za raziskave sodobnih materialov?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Vesna Butinar</dc:creator>
  <cp:lastModifiedBy>Vesna Butinar</cp:lastModifiedBy>
  <cp:revision>130</cp:revision>
  <cp:lastPrinted>2021-12-28T13:06:44Z</cp:lastPrinted>
  <dcterms:created xsi:type="dcterms:W3CDTF">2019-09-04T12:28:04Z</dcterms:created>
  <dcterms:modified xsi:type="dcterms:W3CDTF">2021-12-28T13:32:50Z</dcterms:modified>
</cp:coreProperties>
</file>